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8" r:id="rId4"/>
    <p:sldId id="259" r:id="rId5"/>
    <p:sldId id="456" r:id="rId6"/>
    <p:sldId id="457" r:id="rId7"/>
    <p:sldId id="459" r:id="rId9"/>
    <p:sldId id="460" r:id="rId10"/>
    <p:sldId id="461" r:id="rId11"/>
    <p:sldId id="278" r:id="rId12"/>
    <p:sldId id="578" r:id="rId13"/>
    <p:sldId id="597" r:id="rId14"/>
    <p:sldId id="598" r:id="rId15"/>
    <p:sldId id="587" r:id="rId16"/>
    <p:sldId id="599" r:id="rId17"/>
    <p:sldId id="600" r:id="rId18"/>
    <p:sldId id="601" r:id="rId19"/>
    <p:sldId id="602" r:id="rId20"/>
    <p:sldId id="279" r:id="rId21"/>
    <p:sldId id="318" r:id="rId22"/>
    <p:sldId id="319" r:id="rId23"/>
    <p:sldId id="301" r:id="rId24"/>
    <p:sldId id="321" r:id="rId25"/>
    <p:sldId id="322" r:id="rId26"/>
    <p:sldId id="302" r:id="rId27"/>
    <p:sldId id="303" r:id="rId28"/>
    <p:sldId id="323" r:id="rId29"/>
    <p:sldId id="304" r:id="rId30"/>
    <p:sldId id="327" r:id="rId31"/>
    <p:sldId id="328" r:id="rId32"/>
    <p:sldId id="329" r:id="rId33"/>
    <p:sldId id="330" r:id="rId34"/>
    <p:sldId id="437" r:id="rId35"/>
    <p:sldId id="438" r:id="rId36"/>
    <p:sldId id="345" r:id="rId37"/>
    <p:sldId id="346" r:id="rId38"/>
    <p:sldId id="347" r:id="rId39"/>
    <p:sldId id="348" r:id="rId40"/>
    <p:sldId id="349" r:id="rId41"/>
    <p:sldId id="350" r:id="rId42"/>
    <p:sldId id="352" r:id="rId43"/>
    <p:sldId id="353" r:id="rId44"/>
    <p:sldId id="355" r:id="rId45"/>
    <p:sldId id="354" r:id="rId46"/>
    <p:sldId id="351" r:id="rId47"/>
    <p:sldId id="358" r:id="rId48"/>
    <p:sldId id="360" r:id="rId49"/>
    <p:sldId id="361" r:id="rId50"/>
    <p:sldId id="362" r:id="rId51"/>
    <p:sldId id="363" r:id="rId52"/>
    <p:sldId id="364" r:id="rId53"/>
    <p:sldId id="365" r:id="rId54"/>
    <p:sldId id="357"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80" r:id="rId69"/>
    <p:sldId id="381" r:id="rId70"/>
    <p:sldId id="382" r:id="rId71"/>
    <p:sldId id="384" r:id="rId72"/>
    <p:sldId id="385" r:id="rId73"/>
    <p:sldId id="386" r:id="rId74"/>
    <p:sldId id="387" r:id="rId75"/>
    <p:sldId id="388" r:id="rId76"/>
    <p:sldId id="389" r:id="rId77"/>
    <p:sldId id="280" r:id="rId78"/>
    <p:sldId id="439" r:id="rId79"/>
    <p:sldId id="440" r:id="rId80"/>
    <p:sldId id="441" r:id="rId81"/>
    <p:sldId id="442" r:id="rId82"/>
    <p:sldId id="443" r:id="rId83"/>
    <p:sldId id="444" r:id="rId84"/>
    <p:sldId id="445" r:id="rId85"/>
    <p:sldId id="447" r:id="rId86"/>
    <p:sldId id="448" r:id="rId87"/>
    <p:sldId id="450" r:id="rId88"/>
    <p:sldId id="451" r:id="rId89"/>
    <p:sldId id="453" r:id="rId90"/>
    <p:sldId id="281" r:id="rId91"/>
    <p:sldId id="404" r:id="rId92"/>
    <p:sldId id="405" r:id="rId93"/>
    <p:sldId id="406" r:id="rId94"/>
    <p:sldId id="407" r:id="rId95"/>
    <p:sldId id="408" r:id="rId96"/>
    <p:sldId id="409" r:id="rId97"/>
    <p:sldId id="410" r:id="rId98"/>
    <p:sldId id="411" r:id="rId99"/>
    <p:sldId id="412" r:id="rId100"/>
    <p:sldId id="413" r:id="rId101"/>
    <p:sldId id="414" r:id="rId102"/>
    <p:sldId id="416" r:id="rId103"/>
    <p:sldId id="417" r:id="rId104"/>
    <p:sldId id="418" r:id="rId105"/>
    <p:sldId id="419" r:id="rId106"/>
    <p:sldId id="420" r:id="rId107"/>
    <p:sldId id="421" r:id="rId108"/>
    <p:sldId id="422" r:id="rId109"/>
    <p:sldId id="423" r:id="rId110"/>
    <p:sldId id="424" r:id="rId111"/>
    <p:sldId id="425" r:id="rId112"/>
    <p:sldId id="426" r:id="rId113"/>
    <p:sldId id="427" r:id="rId114"/>
    <p:sldId id="428" r:id="rId115"/>
    <p:sldId id="429" r:id="rId116"/>
    <p:sldId id="430" r:id="rId117"/>
    <p:sldId id="433" r:id="rId118"/>
    <p:sldId id="434" r:id="rId119"/>
    <p:sldId id="435" r:id="rId120"/>
    <p:sldId id="282" r:id="rId121"/>
    <p:sldId id="267" r:id="rId122"/>
    <p:sldId id="575" r:id="rId123"/>
    <p:sldId id="320" r:id="rId124"/>
    <p:sldId id="257" r:id="rId1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2C2C"/>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2438" y="14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8" Type="http://schemas.openxmlformats.org/officeDocument/2006/relationships/tableStyles" Target="tableStyles.xml"/><Relationship Id="rId127" Type="http://schemas.openxmlformats.org/officeDocument/2006/relationships/viewProps" Target="viewProps.xml"/><Relationship Id="rId126" Type="http://schemas.openxmlformats.org/officeDocument/2006/relationships/presProps" Target="presProps.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8T08:15: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286 531,'196'0,"-196"77,-196-77,196-77</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5T10:18:5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1110 553,'726'1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5T10:18:52"/>
    </inkml:context>
    <inkml:brush xml:id="br0">
      <inkml:brushProperty name="width" value="0.09701" units="cm"/>
      <inkml:brushProperty name="height" value="0.09701" units="cm"/>
      <inkml:brushProperty name="color" value="#00b1e1"/>
      <inkml:brushProperty name="ignorePressure" value="0"/>
    </inkml:brush>
  </inkml:definitions>
  <inkml:trace contextRef="#ctx0" brushRef="#br0">1107 571,'396'0,"-396"387,-396-387,396-387</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8T08:15:57"/>
    </inkml:context>
    <inkml:brush xml:id="br0">
      <inkml:brushProperty name="width" value="0.09701" units="cm"/>
      <inkml:brushProperty name="height" value="0.09701" units="cm"/>
      <inkml:brushProperty name="color" value="#ffe100"/>
      <inkml:brushProperty name="ignorePressure" value="0"/>
    </inkml:brush>
  </inkml:definitions>
  <inkml:trace contextRef="#ctx0" brushRef="#br0">90 614,'357'0,"-357"67,-357-67,357-67</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8T08:20: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30 649,'196'0,"-196"77,-196-77,196-77</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8T08:20: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365 700,'426'0,"-426"43,-426-43,426-43</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4T23:51:42"/>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51 498,'210'0,"-210"59,-210-59,210-59</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5T00:10: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629,'217'0,"-217"226,-217-226,217-226</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5T09:52:2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374 697,'181'0,"-181"51,-181-51,181-51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5T09:52:2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764,'504'0,"-504"31,-504-31,504-31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25T10:18:5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1117 460,'294'0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p:sp>
      <p:sp>
        <p:nvSpPr>
          <p:cNvPr id="1126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6.xml"/><Relationship Id="rId1" Type="http://schemas.openxmlformats.org/officeDocument/2006/relationships/image" Target="../media/image1.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6.png"/><Relationship Id="rId2" Type="http://schemas.openxmlformats.org/officeDocument/2006/relationships/tags" Target="../tags/tag257.xml"/><Relationship Id="rId1" Type="http://schemas.openxmlformats.org/officeDocument/2006/relationships/image" Target="../media/image1.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7.png"/><Relationship Id="rId2" Type="http://schemas.openxmlformats.org/officeDocument/2006/relationships/tags" Target="../tags/tag258.xml"/><Relationship Id="rId1" Type="http://schemas.openxmlformats.org/officeDocument/2006/relationships/image" Target="../media/image1.pn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19.wdp"/><Relationship Id="rId3" Type="http://schemas.openxmlformats.org/officeDocument/2006/relationships/image" Target="../media/image118.png"/><Relationship Id="rId2" Type="http://schemas.openxmlformats.org/officeDocument/2006/relationships/tags" Target="../tags/tag259.xml"/><Relationship Id="rId1" Type="http://schemas.openxmlformats.org/officeDocument/2006/relationships/image" Target="../media/image1.png"/></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6.png"/><Relationship Id="rId3" Type="http://schemas.openxmlformats.org/officeDocument/2006/relationships/image" Target="../media/image120.png"/><Relationship Id="rId2" Type="http://schemas.openxmlformats.org/officeDocument/2006/relationships/tags" Target="../tags/tag260.xml"/><Relationship Id="rId1"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1.xml"/><Relationship Id="rId1" Type="http://schemas.openxmlformats.org/officeDocument/2006/relationships/image" Target="../media/image1.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22.wdp"/><Relationship Id="rId3" Type="http://schemas.openxmlformats.org/officeDocument/2006/relationships/image" Target="../media/image121.png"/><Relationship Id="rId2" Type="http://schemas.openxmlformats.org/officeDocument/2006/relationships/tags" Target="../tags/tag262.xml"/><Relationship Id="rId1"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3.xml"/><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24.wdp"/><Relationship Id="rId3" Type="http://schemas.openxmlformats.org/officeDocument/2006/relationships/image" Target="../media/image123.png"/><Relationship Id="rId2" Type="http://schemas.openxmlformats.org/officeDocument/2006/relationships/tags" Target="../tags/tag264.xml"/><Relationship Id="rId1" Type="http://schemas.openxmlformats.org/officeDocument/2006/relationships/image" Target="../media/image1.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6.png"/><Relationship Id="rId2" Type="http://schemas.openxmlformats.org/officeDocument/2006/relationships/tags" Target="../tags/tag265.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customXml" Target="../ink/ink4.xml"/><Relationship Id="rId4" Type="http://schemas.openxmlformats.org/officeDocument/2006/relationships/image" Target="../media/image10.png"/><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6.xml"/><Relationship Id="rId1" Type="http://schemas.openxmlformats.org/officeDocument/2006/relationships/image" Target="../media/image1.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5.png"/><Relationship Id="rId2" Type="http://schemas.openxmlformats.org/officeDocument/2006/relationships/tags" Target="../tags/tag267.xml"/><Relationship Id="rId1" Type="http://schemas.openxmlformats.org/officeDocument/2006/relationships/image" Target="../media/image1.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8.xml"/><Relationship Id="rId2" Type="http://schemas.openxmlformats.org/officeDocument/2006/relationships/image" Target="../media/image1.png"/><Relationship Id="rId1" Type="http://schemas.openxmlformats.org/officeDocument/2006/relationships/image" Target="../media/image126.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9.xml"/><Relationship Id="rId2" Type="http://schemas.openxmlformats.org/officeDocument/2006/relationships/image" Target="../media/image1.png"/><Relationship Id="rId1" Type="http://schemas.openxmlformats.org/officeDocument/2006/relationships/image" Target="../media/image126.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70.xml"/><Relationship Id="rId2" Type="http://schemas.openxmlformats.org/officeDocument/2006/relationships/image" Target="../media/image1.png"/><Relationship Id="rId1" Type="http://schemas.openxmlformats.org/officeDocument/2006/relationships/image" Target="../media/image127.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1.xml"/><Relationship Id="rId1"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2.xml"/><Relationship Id="rId1"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3.xml"/><Relationship Id="rId1"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4.xml"/><Relationship Id="rId1"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5.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6.xml"/><Relationship Id="rId1"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7.xml"/><Relationship Id="rId1"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8.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6" Type="http://schemas.openxmlformats.org/officeDocument/2006/relationships/slideLayout" Target="../slideLayouts/slideLayout1.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1.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image" Target="../media/image16.png"/><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tags" Target="../tags/tag45.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4" Type="http://schemas.openxmlformats.org/officeDocument/2006/relationships/notesSlide" Target="../notesSlides/notesSlide9.xml"/><Relationship Id="rId13" Type="http://schemas.openxmlformats.org/officeDocument/2006/relationships/slideLayout" Target="../slideLayouts/slideLayout1.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5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tags" Target="../tags/tag58.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customXml" Target="../ink/ink5.xml"/><Relationship Id="rId3" Type="http://schemas.openxmlformats.org/officeDocument/2006/relationships/image" Target="../media/image24.png"/><Relationship Id="rId2" Type="http://schemas.openxmlformats.org/officeDocument/2006/relationships/tags" Target="../tags/tag59.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60.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61.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customXml" Target="../ink/ink6.xml"/><Relationship Id="rId3" Type="http://schemas.openxmlformats.org/officeDocument/2006/relationships/image" Target="../media/image27.png"/><Relationship Id="rId2" Type="http://schemas.openxmlformats.org/officeDocument/2006/relationships/tags" Target="../tags/tag6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63.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tags" Target="../tags/tag64.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8" Type="http://schemas.openxmlformats.org/officeDocument/2006/relationships/slideLayout" Target="../slideLayouts/slideLayout1.xml"/><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78.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5" Type="http://schemas.openxmlformats.org/officeDocument/2006/relationships/slideLayout" Target="../slideLayouts/slideLayout1.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100.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tags" Target="../tags/tag101.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8.png"/><Relationship Id="rId7" Type="http://schemas.openxmlformats.org/officeDocument/2006/relationships/customXml" Target="../ink/ink8.xml"/><Relationship Id="rId6" Type="http://schemas.openxmlformats.org/officeDocument/2006/relationships/image" Target="../media/image37.png"/><Relationship Id="rId5" Type="http://schemas.openxmlformats.org/officeDocument/2006/relationships/customXml" Target="../ink/ink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tags" Target="../tags/tag10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8" Type="http://schemas.openxmlformats.org/officeDocument/2006/relationships/slideLayout" Target="../slideLayouts/slideLayout1.xml"/><Relationship Id="rId27" Type="http://schemas.openxmlformats.org/officeDocument/2006/relationships/tags" Target="../tags/tag129.xml"/><Relationship Id="rId26" Type="http://schemas.openxmlformats.org/officeDocument/2006/relationships/tags" Target="../tags/tag128.xml"/><Relationship Id="rId25" Type="http://schemas.openxmlformats.org/officeDocument/2006/relationships/tags" Target="../tags/tag127.xml"/><Relationship Id="rId24" Type="http://schemas.openxmlformats.org/officeDocument/2006/relationships/tags" Target="../tags/tag126.xml"/><Relationship Id="rId23" Type="http://schemas.openxmlformats.org/officeDocument/2006/relationships/tags" Target="../tags/tag125.xml"/><Relationship Id="rId22" Type="http://schemas.openxmlformats.org/officeDocument/2006/relationships/tags" Target="../tags/tag124.xml"/><Relationship Id="rId21" Type="http://schemas.openxmlformats.org/officeDocument/2006/relationships/tags" Target="../tags/tag123.xml"/><Relationship Id="rId20" Type="http://schemas.openxmlformats.org/officeDocument/2006/relationships/tags" Target="../tags/tag122.xml"/><Relationship Id="rId2" Type="http://schemas.openxmlformats.org/officeDocument/2006/relationships/tags" Target="../tags/tag104.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customXml" Target="../ink/ink11.xml"/><Relationship Id="rId7" Type="http://schemas.openxmlformats.org/officeDocument/2006/relationships/image" Target="../media/image41.png"/><Relationship Id="rId6" Type="http://schemas.openxmlformats.org/officeDocument/2006/relationships/customXml" Target="../ink/ink10.xml"/><Relationship Id="rId5" Type="http://schemas.openxmlformats.org/officeDocument/2006/relationships/image" Target="../media/image40.png"/><Relationship Id="rId4" Type="http://schemas.openxmlformats.org/officeDocument/2006/relationships/customXml" Target="../ink/ink9.xml"/><Relationship Id="rId3" Type="http://schemas.openxmlformats.org/officeDocument/2006/relationships/image" Target="../media/image39.png"/><Relationship Id="rId2" Type="http://schemas.openxmlformats.org/officeDocument/2006/relationships/tags" Target="../tags/tag130.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tags" Target="../tags/tag131.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tags" Target="../tags/tag132.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tags" Target="../tags/tag133.xml"/><Relationship Id="rId13" Type="http://schemas.openxmlformats.org/officeDocument/2006/relationships/slideLayout" Target="../slideLayouts/slideLayout1.xml"/><Relationship Id="rId12" Type="http://schemas.openxmlformats.org/officeDocument/2006/relationships/image" Target="../media/image54.png"/><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tags" Target="../tags/tag134.xml"/><Relationship Id="rId11" Type="http://schemas.openxmlformats.org/officeDocument/2006/relationships/slideLayout" Target="../slideLayouts/slideLayout1.xml"/><Relationship Id="rId10" Type="http://schemas.openxmlformats.org/officeDocument/2006/relationships/image" Target="../media/image6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tags" Target="../tags/tag135.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tags" Target="../tags/tag136.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65.png"/><Relationship Id="rId2" Type="http://schemas.openxmlformats.org/officeDocument/2006/relationships/tags" Target="../tags/tag137.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tags" Target="../tags/tag138.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tags" Target="../tags/tag139.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tags" Target="../tags/tag140.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6.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tags" Target="../tags/tag141.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tags" Target="../tags/tag142.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tags" Target="../tags/tag143.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tags" Target="../tags/tag144.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5.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5" Type="http://schemas.openxmlformats.org/officeDocument/2006/relationships/slideLayout" Target="../slideLayouts/slideLayout1.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tags" Target="../tags/tag159.xml"/><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tags" Target="../tags/tag160.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image" Target="../media/image78.png"/><Relationship Id="rId2" Type="http://schemas.openxmlformats.org/officeDocument/2006/relationships/tags" Target="../tags/tag161.xml"/><Relationship Id="rId16" Type="http://schemas.openxmlformats.org/officeDocument/2006/relationships/slideLayout" Target="../slideLayouts/slideLayout1.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tags" Target="../tags/tag17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7.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tags" Target="../tags/tag176.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tags" Target="../tags/tag177.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tags" Target="../tags/tag178.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179.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5.png"/><Relationship Id="rId2" Type="http://schemas.openxmlformats.org/officeDocument/2006/relationships/tags" Target="../tags/tag180.xml"/><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1.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6.png"/><Relationship Id="rId2" Type="http://schemas.openxmlformats.org/officeDocument/2006/relationships/tags" Target="../tags/tag182.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7.png"/><Relationship Id="rId2" Type="http://schemas.openxmlformats.org/officeDocument/2006/relationships/tags" Target="../tags/tag183.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8.png"/><Relationship Id="rId2" Type="http://schemas.openxmlformats.org/officeDocument/2006/relationships/tags" Target="../tags/tag184.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8.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tags" Target="../tags/tag185.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1.png"/><Relationship Id="rId2" Type="http://schemas.openxmlformats.org/officeDocument/2006/relationships/tags" Target="../tags/tag186.xml"/><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2.png"/><Relationship Id="rId2" Type="http://schemas.openxmlformats.org/officeDocument/2006/relationships/tags" Target="../tags/tag187.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tags" Target="../tags/tag188.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tags" Target="../tags/tag189.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0.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97.png"/><Relationship Id="rId2" Type="http://schemas.openxmlformats.org/officeDocument/2006/relationships/tags" Target="../tags/tag191.xml"/><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98.png"/><Relationship Id="rId2" Type="http://schemas.openxmlformats.org/officeDocument/2006/relationships/tags" Target="../tags/tag192.xml"/><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2" Type="http://schemas.openxmlformats.org/officeDocument/2006/relationships/notesSlide" Target="../notesSlides/notesSlide13.xml"/><Relationship Id="rId11" Type="http://schemas.openxmlformats.org/officeDocument/2006/relationships/slideLayout" Target="../slideLayouts/slideLayout1.xml"/><Relationship Id="rId10" Type="http://schemas.openxmlformats.org/officeDocument/2006/relationships/tags" Target="../tags/tag201.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20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203.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tags" Target="../tags/tag204.xml"/><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00.png"/><Relationship Id="rId2" Type="http://schemas.openxmlformats.org/officeDocument/2006/relationships/tags" Target="../tags/tag205.xml"/><Relationship Id="rId1" Type="http://schemas.openxmlformats.org/officeDocument/2006/relationships/image" Target="../media/image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01.png"/><Relationship Id="rId2" Type="http://schemas.openxmlformats.org/officeDocument/2006/relationships/tags" Target="../tags/tag206.xml"/><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02.png"/><Relationship Id="rId2" Type="http://schemas.openxmlformats.org/officeDocument/2006/relationships/tags" Target="../tags/tag207.xml"/><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tags" Target="../tags/tag208.xml"/><Relationship Id="rId2" Type="http://schemas.openxmlformats.org/officeDocument/2006/relationships/image" Target="../media/image1.png"/><Relationship Id="rId1" Type="http://schemas.openxmlformats.org/officeDocument/2006/relationships/image" Target="../media/image103.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tags" Target="../tags/tag209.xml"/><Relationship Id="rId1" Type="http://schemas.openxmlformats.org/officeDocument/2006/relationships/image" Target="../media/image1.png"/></Relationships>
</file>

<file path=ppt/slides/_rels/slide87.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7" Type="http://schemas.openxmlformats.org/officeDocument/2006/relationships/notesSlide" Target="../notesSlides/notesSlide22.xml"/><Relationship Id="rId36" Type="http://schemas.openxmlformats.org/officeDocument/2006/relationships/slideLayout" Target="../slideLayouts/slideLayout1.xml"/><Relationship Id="rId35" Type="http://schemas.openxmlformats.org/officeDocument/2006/relationships/tags" Target="../tags/tag243.xml"/><Relationship Id="rId34" Type="http://schemas.openxmlformats.org/officeDocument/2006/relationships/tags" Target="../tags/tag242.xml"/><Relationship Id="rId33" Type="http://schemas.openxmlformats.org/officeDocument/2006/relationships/tags" Target="../tags/tag241.xml"/><Relationship Id="rId32" Type="http://schemas.openxmlformats.org/officeDocument/2006/relationships/tags" Target="../tags/tag240.xml"/><Relationship Id="rId31" Type="http://schemas.openxmlformats.org/officeDocument/2006/relationships/tags" Target="../tags/tag239.xml"/><Relationship Id="rId30" Type="http://schemas.openxmlformats.org/officeDocument/2006/relationships/tags" Target="../tags/tag238.xml"/><Relationship Id="rId3" Type="http://schemas.openxmlformats.org/officeDocument/2006/relationships/tags" Target="../tags/tag211.xml"/><Relationship Id="rId29" Type="http://schemas.openxmlformats.org/officeDocument/2006/relationships/tags" Target="../tags/tag237.xml"/><Relationship Id="rId28" Type="http://schemas.openxmlformats.org/officeDocument/2006/relationships/tags" Target="../tags/tag236.xml"/><Relationship Id="rId27" Type="http://schemas.openxmlformats.org/officeDocument/2006/relationships/tags" Target="../tags/tag235.xml"/><Relationship Id="rId26" Type="http://schemas.openxmlformats.org/officeDocument/2006/relationships/tags" Target="../tags/tag234.xml"/><Relationship Id="rId25" Type="http://schemas.openxmlformats.org/officeDocument/2006/relationships/tags" Target="../tags/tag233.xml"/><Relationship Id="rId24" Type="http://schemas.openxmlformats.org/officeDocument/2006/relationships/tags" Target="../tags/tag232.xml"/><Relationship Id="rId23" Type="http://schemas.openxmlformats.org/officeDocument/2006/relationships/tags" Target="../tags/tag231.xml"/><Relationship Id="rId22" Type="http://schemas.openxmlformats.org/officeDocument/2006/relationships/tags" Target="../tags/tag230.xml"/><Relationship Id="rId21" Type="http://schemas.openxmlformats.org/officeDocument/2006/relationships/tags" Target="../tags/tag229.xml"/><Relationship Id="rId20" Type="http://schemas.openxmlformats.org/officeDocument/2006/relationships/tags" Target="../tags/tag228.xml"/><Relationship Id="rId2" Type="http://schemas.openxmlformats.org/officeDocument/2006/relationships/tags" Target="../tags/tag210.xml"/><Relationship Id="rId19" Type="http://schemas.openxmlformats.org/officeDocument/2006/relationships/tags" Target="../tags/tag227.xml"/><Relationship Id="rId18" Type="http://schemas.openxmlformats.org/officeDocument/2006/relationships/tags" Target="../tags/tag226.xml"/><Relationship Id="rId17" Type="http://schemas.openxmlformats.org/officeDocument/2006/relationships/tags" Target="../tags/tag225.xml"/><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4.xml"/><Relationship Id="rId1"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5.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6.png"/><Relationship Id="rId2" Type="http://schemas.openxmlformats.org/officeDocument/2006/relationships/tags" Target="../tags/tag246.xml"/><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7.xml"/><Relationship Id="rId1"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8.xml"/><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tags" Target="../tags/tag249.xml"/><Relationship Id="rId1" Type="http://schemas.openxmlformats.org/officeDocument/2006/relationships/image" Target="../media/image1.png"/></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10.wdp"/><Relationship Id="rId3" Type="http://schemas.openxmlformats.org/officeDocument/2006/relationships/image" Target="../media/image109.png"/><Relationship Id="rId2" Type="http://schemas.openxmlformats.org/officeDocument/2006/relationships/tags" Target="../tags/tag250.xml"/><Relationship Id="rId1"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1.xml"/><Relationship Id="rId1" Type="http://schemas.openxmlformats.org/officeDocument/2006/relationships/image" Target="../media/image1.png"/></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tags" Target="../tags/tag252.xml"/><Relationship Id="rId3" Type="http://schemas.openxmlformats.org/officeDocument/2006/relationships/image" Target="../media/image1.png"/><Relationship Id="rId2" Type="http://schemas.openxmlformats.org/officeDocument/2006/relationships/image" Target="../media/image112.png"/><Relationship Id="rId1"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3.xml"/><Relationship Id="rId1" Type="http://schemas.openxmlformats.org/officeDocument/2006/relationships/image" Target="../media/image1.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4.png"/><Relationship Id="rId2" Type="http://schemas.openxmlformats.org/officeDocument/2006/relationships/tags" Target="../tags/tag254.xml"/><Relationship Id="rId1" Type="http://schemas.openxmlformats.org/officeDocument/2006/relationships/image" Target="../media/image1.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5.png"/><Relationship Id="rId2" Type="http://schemas.openxmlformats.org/officeDocument/2006/relationships/tags" Target="../tags/tag255.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9105" y="5711198"/>
            <a:ext cx="10933790" cy="1146802"/>
          </a:xfrm>
          <a:prstGeom prst="rect">
            <a:avLst/>
          </a:prstGeom>
        </p:spPr>
      </p:pic>
      <p:sp>
        <p:nvSpPr>
          <p:cNvPr id="8" name="TOP-PPT-2"/>
          <p:cNvSpPr/>
          <p:nvPr/>
        </p:nvSpPr>
        <p:spPr>
          <a:xfrm>
            <a:off x="4476115" y="6077494"/>
            <a:ext cx="3261360" cy="413887"/>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b="1" dirty="0">
                <a:solidFill>
                  <a:schemeClr val="bg1"/>
                </a:solidFill>
                <a:latin typeface="华文中宋" panose="02010600040101010101" charset="-122"/>
                <a:ea typeface="华文中宋" panose="02010600040101010101" charset="-122"/>
                <a:cs typeface="Arial Black" panose="020B0A04020102020204" charset="0"/>
                <a:sym typeface="Arial" panose="020B0604020202020204" pitchFamily="34" charset="0"/>
              </a:rPr>
              <a:t>Flipped Classroom</a:t>
            </a:r>
            <a:endParaRPr lang="en-US" altLang="zh-CN" sz="2000" b="1" dirty="0">
              <a:solidFill>
                <a:schemeClr val="bg1"/>
              </a:solidFill>
              <a:latin typeface="华文中宋" panose="02010600040101010101" charset="-122"/>
              <a:ea typeface="华文中宋" panose="02010600040101010101" charset="-122"/>
              <a:cs typeface="Arial Black" panose="020B0A04020102020204" charset="0"/>
              <a:sym typeface="Arial" panose="020B0604020202020204" pitchFamily="34" charset="0"/>
            </a:endParaRPr>
          </a:p>
        </p:txBody>
      </p:sp>
      <p:sp>
        <p:nvSpPr>
          <p:cNvPr id="10" name="TOP-PPT-4"/>
          <p:cNvSpPr txBox="1"/>
          <p:nvPr/>
        </p:nvSpPr>
        <p:spPr>
          <a:xfrm>
            <a:off x="1793592" y="3269149"/>
            <a:ext cx="8531026" cy="5530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用例图 类图 状态图 </a:t>
            </a:r>
            <a:r>
              <a:rPr kumimoji="0" lang="zh-CN" altLang="en-US" sz="2000" b="0" i="0" u="none" strike="noStrike" kern="12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顺序图 协作图 部署图</a:t>
            </a:r>
            <a:endParaRPr kumimoji="0" lang="zh-CN" altLang="en-US" sz="2000" b="0" i="0" u="none" strike="noStrike" kern="12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1" name="TOP-PPT-5"/>
          <p:cNvSpPr txBox="1"/>
          <p:nvPr>
            <p:custDataLst>
              <p:tags r:id="rId2"/>
            </p:custDataLst>
          </p:nvPr>
        </p:nvSpPr>
        <p:spPr>
          <a:xfrm>
            <a:off x="2685099" y="1553266"/>
            <a:ext cx="6820256" cy="17157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dist"/>
            <a:r>
              <a:rPr lang="en-US" sz="8800" b="0" dirty="0">
                <a:solidFill>
                  <a:srgbClr val="E52C2C"/>
                </a:solidFill>
                <a:latin typeface="方正粗黑宋简体" panose="02000000000000000000" charset="-122"/>
                <a:ea typeface="方正粗黑宋简体" panose="02000000000000000000" charset="-122"/>
                <a:cs typeface="方正粗黑宋简体" panose="02000000000000000000" charset="-122"/>
                <a:sym typeface="Arial" panose="020B0604020202020204" pitchFamily="34" charset="0"/>
              </a:rPr>
              <a:t>UML</a:t>
            </a:r>
            <a:r>
              <a:rPr lang="zh-CN" altLang="en-US" sz="8800" b="0"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Arial" panose="020B0604020202020204" pitchFamily="34" charset="0"/>
              </a:rPr>
              <a:t>基础Ⅰ</a:t>
            </a:r>
            <a:endParaRPr lang="zh-CN" altLang="en-US" sz="8800" b="0" dirty="0">
              <a:solidFill>
                <a:schemeClr val="tx1"/>
              </a:solidFill>
              <a:latin typeface="方正粗黑宋简体" panose="02000000000000000000" charset="-122"/>
              <a:ea typeface="方正粗黑宋简体" panose="02000000000000000000" charset="-122"/>
              <a:cs typeface="方正粗黑宋简体" panose="02000000000000000000" charset="-122"/>
              <a:sym typeface="Arial" panose="020B0604020202020204" pitchFamily="34" charset="0"/>
            </a:endParaRPr>
          </a:p>
        </p:txBody>
      </p:sp>
      <p:sp>
        <p:nvSpPr>
          <p:cNvPr id="12" name="TOP-PPT-6"/>
          <p:cNvSpPr/>
          <p:nvPr/>
        </p:nvSpPr>
        <p:spPr>
          <a:xfrm>
            <a:off x="5117533" y="4214473"/>
            <a:ext cx="1978281"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3" name="TOP-PPT-7"/>
          <p:cNvSpPr/>
          <p:nvPr/>
        </p:nvSpPr>
        <p:spPr>
          <a:xfrm>
            <a:off x="5571790" y="4239843"/>
            <a:ext cx="1106170" cy="368300"/>
          </a:xfrm>
          <a:prstGeom prst="rect">
            <a:avLst/>
          </a:prstGeom>
        </p:spPr>
        <p:txBody>
          <a:bodyPr wrap="none">
            <a:spAutoFit/>
          </a:bodyPr>
          <a:lstStyle/>
          <a:p>
            <a:pPr algn="ctr"/>
            <a:r>
              <a:rPr lang="en-US" altLang="zh-CN"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G25</a:t>
            </a:r>
            <a:r>
              <a:rPr lang="zh-CN" altLang="en-US"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团队</a:t>
            </a:r>
            <a:endParaRPr lang="zh-CN" altLang="en-US"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102"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107" name="TOP-PPT-5"/>
          <p:cNvGrpSpPr/>
          <p:nvPr/>
        </p:nvGrpSpPr>
        <p:grpSpPr>
          <a:xfrm>
            <a:off x="3641783" y="2651573"/>
            <a:ext cx="2209002" cy="2055922"/>
            <a:chOff x="0" y="0"/>
            <a:chExt cx="2209001" cy="2055920"/>
          </a:xfrm>
        </p:grpSpPr>
        <p:grpSp>
          <p:nvGrpSpPr>
            <p:cNvPr id="105" name="TOP-PPT-5-1"/>
            <p:cNvGrpSpPr/>
            <p:nvPr/>
          </p:nvGrpSpPr>
          <p:grpSpPr>
            <a:xfrm>
              <a:off x="294499" y="1504106"/>
              <a:ext cx="1620003" cy="551814"/>
              <a:chOff x="0" y="-52386"/>
              <a:chExt cx="1620001" cy="551813"/>
            </a:xfrm>
          </p:grpSpPr>
          <p:sp>
            <p:nvSpPr>
              <p:cNvPr id="103"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lnSpc>
                    <a:spcPct val="150000"/>
                  </a:lnSpc>
                  <a:defRPr sz="2000" b="1">
                    <a:solidFill>
                      <a:srgbClr val="FFFFFF"/>
                    </a:solidFill>
                    <a:latin typeface="Arial" panose="020B0604020202020204"/>
                    <a:ea typeface="Arial" panose="020B0604020202020204"/>
                    <a:cs typeface="Arial" panose="020B0604020202020204"/>
                    <a:sym typeface="Arial" panose="020B0604020202020204"/>
                  </a:defRPr>
                </a:pPr>
                <a:endParaRPr>
                  <a:latin typeface="华文中宋" panose="02010600040101010101" charset="-122"/>
                  <a:ea typeface="华文中宋" panose="02010600040101010101" charset="-122"/>
                </a:endParaRPr>
              </a:p>
            </p:txBody>
          </p:sp>
          <p:sp>
            <p:nvSpPr>
              <p:cNvPr id="104" name="添加标题"/>
              <p:cNvSpPr txBox="1"/>
              <p:nvPr/>
            </p:nvSpPr>
            <p:spPr>
              <a:xfrm>
                <a:off x="115333" y="-52386"/>
                <a:ext cx="1389334" cy="551813"/>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华文中宋" panose="02010600040101010101" charset="-122"/>
                    <a:ea typeface="华文中宋" panose="02010600040101010101" charset="-122"/>
                    <a:cs typeface="思源黑体 CN Regular"/>
                    <a:sym typeface="思源黑体 CN Regular"/>
                  </a:rPr>
                  <a:t>添加标题</a:t>
                </a:r>
                <a:endParaRPr>
                  <a:latin typeface="华文中宋" panose="02010600040101010101" charset="-122"/>
                  <a:ea typeface="华文中宋" panose="02010600040101010101" charset="-122"/>
                  <a:cs typeface="思源黑体 CN Regular"/>
                  <a:sym typeface="思源黑体 CN Regular"/>
                </a:endParaRPr>
              </a:p>
            </p:txBody>
          </p:sp>
        </p:grpSp>
        <p:sp>
          <p:nvSpPr>
            <p:cNvPr id="106" name="TOP-PPT-5-2"/>
            <p:cNvSpPr txBox="1"/>
            <p:nvPr/>
          </p:nvSpPr>
          <p:spPr>
            <a:xfrm>
              <a:off x="0" y="0"/>
              <a:ext cx="2209001" cy="1197609"/>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华文中宋" panose="02010600040101010101" charset="-122"/>
                  <a:ea typeface="华文中宋" panose="02010600040101010101" charset="-122"/>
                  <a:cs typeface="思源黑体 CN Regular"/>
                  <a:sym typeface="思源黑体 CN Regular"/>
                </a:rPr>
                <a:t>请单击此处输入您的文本内容，可更改文字的颜色或者大小等属性。</a:t>
              </a:r>
              <a:endParaRPr>
                <a:latin typeface="华文中宋" panose="02010600040101010101" charset="-122"/>
                <a:ea typeface="华文中宋" panose="02010600040101010101" charset="-122"/>
                <a:cs typeface="思源黑体 CN Regular"/>
                <a:sym typeface="思源黑体 CN Regular"/>
              </a:endParaRPr>
            </a:p>
          </p:txBody>
        </p:sp>
      </p:grpSp>
      <p:grpSp>
        <p:nvGrpSpPr>
          <p:cNvPr id="112" name="TOP-PPT-7"/>
          <p:cNvGrpSpPr/>
          <p:nvPr/>
        </p:nvGrpSpPr>
        <p:grpSpPr>
          <a:xfrm>
            <a:off x="9083213" y="2651573"/>
            <a:ext cx="2209002" cy="2055922"/>
            <a:chOff x="0" y="0"/>
            <a:chExt cx="2209001" cy="2055920"/>
          </a:xfrm>
        </p:grpSpPr>
        <p:grpSp>
          <p:nvGrpSpPr>
            <p:cNvPr id="110" name="TOP-PPT-7-1"/>
            <p:cNvGrpSpPr/>
            <p:nvPr/>
          </p:nvGrpSpPr>
          <p:grpSpPr>
            <a:xfrm>
              <a:off x="294499" y="1504106"/>
              <a:ext cx="1620003" cy="551814"/>
              <a:chOff x="0" y="-52386"/>
              <a:chExt cx="1620001" cy="551813"/>
            </a:xfrm>
          </p:grpSpPr>
          <p:sp>
            <p:nvSpPr>
              <p:cNvPr id="108"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lnSpc>
                    <a:spcPct val="150000"/>
                  </a:lnSpc>
                  <a:defRPr sz="2000" b="1">
                    <a:solidFill>
                      <a:srgbClr val="FFFFFF"/>
                    </a:solidFill>
                    <a:latin typeface="Arial" panose="020B0604020202020204"/>
                    <a:ea typeface="Arial" panose="020B0604020202020204"/>
                    <a:cs typeface="Arial" panose="020B0604020202020204"/>
                    <a:sym typeface="Arial" panose="020B0604020202020204"/>
                  </a:defRPr>
                </a:pPr>
              </a:p>
            </p:txBody>
          </p:sp>
          <p:sp>
            <p:nvSpPr>
              <p:cNvPr id="109" name="添加标题"/>
              <p:cNvSpPr txBox="1"/>
              <p:nvPr/>
            </p:nvSpPr>
            <p:spPr>
              <a:xfrm>
                <a:off x="115333" y="-52386"/>
                <a:ext cx="1389334" cy="551813"/>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111" name="TOP-PPT-7-2"/>
            <p:cNvSpPr txBox="1"/>
            <p:nvPr/>
          </p:nvSpPr>
          <p:spPr>
            <a:xfrm>
              <a:off x="0" y="0"/>
              <a:ext cx="2209001" cy="1197609"/>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sp>
        <p:nvSpPr>
          <p:cNvPr id="113" name="类图概述"/>
          <p:cNvSpPr txBox="1"/>
          <p:nvPr/>
        </p:nvSpPr>
        <p:spPr>
          <a:xfrm>
            <a:off x="533607" y="870237"/>
            <a:ext cx="1564640" cy="553720"/>
          </a:xfrm>
          <a:prstGeom prst="rect">
            <a:avLst/>
          </a:prstGeom>
          <a:ln w="12700">
            <a:miter lim="400000"/>
          </a:ln>
        </p:spPr>
        <p:txBody>
          <a:bodyPr wrap="none" lIns="0" tIns="0" rIns="0" bIns="0">
            <a:spAutoFit/>
          </a:bodyPr>
          <a:lstStyle/>
          <a:p>
            <a:pPr marL="342900" indent="-342900">
              <a:lnSpc>
                <a:spcPct val="150000"/>
              </a:lnSpc>
              <a:buFont typeface="Arial" panose="020B0604020202020204" pitchFamily="34" charset="0"/>
              <a:buChar char="•"/>
            </a:pPr>
            <a:r>
              <a:rPr sz="2400" b="1">
                <a:solidFill>
                  <a:srgbClr val="C00000"/>
                </a:solidFill>
                <a:latin typeface="华文中宋" panose="02010600040101010101" charset="-122"/>
                <a:ea typeface="华文中宋" panose="02010600040101010101" charset="-122"/>
              </a:rPr>
              <a:t>类图概述</a:t>
            </a:r>
            <a:endParaRPr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71830" y="1555750"/>
            <a:ext cx="10847705" cy="1246505"/>
          </a:xfrm>
          <a:prstGeom prst="rect">
            <a:avLst/>
          </a:prstGeom>
          <a:ln w="12700">
            <a:miter lim="400000"/>
          </a:ln>
        </p:spPr>
        <p:txBody>
          <a:bodyPr wrap="square" lIns="0" tIns="0" rIns="0" bIns="0">
            <a:spAutoFit/>
          </a:bodyPr>
          <a:lstStyle/>
          <a:p>
            <a:pPr>
              <a:lnSpc>
                <a:spcPct val="150000"/>
              </a:lnSpc>
            </a:pPr>
            <a:r>
              <a:rPr>
                <a:latin typeface="华文中宋" panose="02010600040101010101" charset="-122"/>
                <a:ea typeface="华文中宋" panose="02010600040101010101" charset="-122"/>
                <a:cs typeface="华文中宋" panose="02010600040101010101" charset="-122"/>
              </a:rPr>
              <a:t>类是对一组具有相同属性、操作、关系和语义的对象的抽象。主要包括名称部分(Name)、属性部分(Attribute)和操作部分(Operation)。在UML类名中类用一个矩形框表示，它包含三个区域,最上面是类名、中间是类的属性、最下面是类的方法。</a:t>
            </a:r>
            <a:endParaRPr>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5052695" y="3032760"/>
            <a:ext cx="6466840" cy="1337945"/>
          </a:xfrm>
          <a:prstGeom prst="rect">
            <a:avLst/>
          </a:prstGeom>
          <a:solidFill>
            <a:schemeClr val="bg2"/>
          </a:solidFill>
        </p:spPr>
        <p:txBody>
          <a:bodyPr wrap="square" rtlCol="0" anchor="t">
            <a:spAutoFit/>
          </a:bodyPr>
          <a:p>
            <a:pPr>
              <a:lnSpc>
                <a:spcPct val="150000"/>
              </a:lnSpc>
              <a:defRPr sz="2200"/>
            </a:pPr>
            <a:r>
              <a:rPr lang="en-US" sz="1800">
                <a:latin typeface="华文中宋" panose="02010600040101010101" charset="-122"/>
                <a:ea typeface="华文中宋" panose="02010600040101010101" charset="-122"/>
                <a:cs typeface="华文中宋" panose="02010600040101010101" charset="-122"/>
                <a:sym typeface="+mn-ea"/>
              </a:rPr>
              <a:t>1.</a:t>
            </a:r>
            <a:r>
              <a:rPr sz="1800">
                <a:latin typeface="华文中宋" panose="02010600040101010101" charset="-122"/>
                <a:ea typeface="华文中宋" panose="02010600040101010101" charset="-122"/>
                <a:cs typeface="华文中宋" panose="02010600040101010101" charset="-122"/>
                <a:sym typeface="+mn-ea"/>
              </a:rPr>
              <a:t>名称</a:t>
            </a:r>
            <a:endParaRPr sz="1800">
              <a:latin typeface="华文中宋" panose="02010600040101010101" charset="-122"/>
              <a:ea typeface="华文中宋" panose="02010600040101010101" charset="-122"/>
              <a:cs typeface="华文中宋" panose="02010600040101010101" charset="-122"/>
              <a:sym typeface="+mn-ea"/>
            </a:endParaRPr>
          </a:p>
          <a:p>
            <a:pPr>
              <a:lnSpc>
                <a:spcPct val="150000"/>
              </a:lnSpc>
            </a:pPr>
            <a:r>
              <a:rPr sz="1800">
                <a:latin typeface="华文中宋" panose="02010600040101010101" charset="-122"/>
                <a:ea typeface="华文中宋" panose="02010600040101010101" charset="-122"/>
                <a:cs typeface="华文中宋" panose="02010600040101010101" charset="-122"/>
                <a:sym typeface="+mn-ea"/>
              </a:rPr>
              <a:t>名称(Name)是一个文本串,类的命名要求为由字符、数字、下划线组成的唯一的字符串即可。</a:t>
            </a:r>
            <a:endParaRPr lang="zh-CN" altLang="en-US">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5052695" y="4707255"/>
            <a:ext cx="6466840" cy="1753235"/>
          </a:xfrm>
          <a:prstGeom prst="rect">
            <a:avLst/>
          </a:prstGeom>
          <a:solidFill>
            <a:schemeClr val="bg2"/>
          </a:solidFill>
        </p:spPr>
        <p:txBody>
          <a:bodyPr wrap="square" rtlCol="0" anchor="t">
            <a:spAutoFit/>
          </a:bodyPr>
          <a:p>
            <a:pPr>
              <a:lnSpc>
                <a:spcPct val="150000"/>
              </a:lnSpc>
              <a:defRPr sz="2200"/>
            </a:pPr>
            <a:r>
              <a:rPr lang="en-US" sz="1800">
                <a:latin typeface="华文中宋" panose="02010600040101010101" charset="-122"/>
                <a:ea typeface="华文中宋" panose="02010600040101010101" charset="-122"/>
                <a:cs typeface="华文中宋" panose="02010600040101010101" charset="-122"/>
                <a:sym typeface="+mn-ea"/>
              </a:rPr>
              <a:t>2.</a:t>
            </a:r>
            <a:r>
              <a:rPr sz="1800">
                <a:latin typeface="华文中宋" panose="02010600040101010101" charset="-122"/>
                <a:ea typeface="华文中宋" panose="02010600040101010101" charset="-122"/>
                <a:cs typeface="华文中宋" panose="02010600040101010101" charset="-122"/>
                <a:sym typeface="+mn-ea"/>
              </a:rPr>
              <a:t>属性</a:t>
            </a:r>
            <a:endParaRPr sz="1800">
              <a:latin typeface="华文中宋" panose="02010600040101010101" charset="-122"/>
              <a:ea typeface="华文中宋" panose="02010600040101010101" charset="-122"/>
              <a:cs typeface="华文中宋" panose="02010600040101010101" charset="-122"/>
              <a:sym typeface="+mn-ea"/>
            </a:endParaRPr>
          </a:p>
          <a:p>
            <a:pPr>
              <a:lnSpc>
                <a:spcPct val="150000"/>
              </a:lnSpc>
            </a:pPr>
            <a:r>
              <a:rPr sz="1800">
                <a:latin typeface="华文中宋" panose="02010600040101010101" charset="-122"/>
                <a:ea typeface="华文中宋" panose="02010600040101010101" charset="-122"/>
                <a:cs typeface="华文中宋" panose="02010600040101010101" charset="-122"/>
                <a:sym typeface="+mn-ea"/>
              </a:rPr>
              <a:t>类如果有属性,则每一一个属性都必须有一个名字(Account 类中的 balance 属性)另外还可以有其他的描述信息，如可见性、数据类型、默认值等</a:t>
            </a:r>
            <a:r>
              <a:rPr lang="zh-CN" sz="1800">
                <a:latin typeface="华文中宋" panose="02010600040101010101" charset="-122"/>
                <a:ea typeface="华文中宋" panose="02010600040101010101" charset="-122"/>
                <a:cs typeface="华文中宋" panose="02010600040101010101" charset="-122"/>
                <a:sym typeface="+mn-ea"/>
              </a:rPr>
              <a:t>。</a:t>
            </a:r>
            <a:endParaRPr lang="zh-CN" sz="1800">
              <a:latin typeface="华文中宋" panose="02010600040101010101" charset="-122"/>
              <a:ea typeface="华文中宋" panose="02010600040101010101" charset="-122"/>
              <a:cs typeface="华文中宋" panose="02010600040101010101" charset="-122"/>
              <a:sym typeface="+mn-ea"/>
            </a:endParaRPr>
          </a:p>
        </p:txBody>
      </p:sp>
      <p:pic>
        <p:nvPicPr>
          <p:cNvPr id="4" name="图片 3" descr="cd3e34d93c4a71d96c631c6a808ebdd"/>
          <p:cNvPicPr>
            <a:picLocks noChangeAspect="1"/>
          </p:cNvPicPr>
          <p:nvPr/>
        </p:nvPicPr>
        <p:blipFill>
          <a:blip r:embed="rId2"/>
          <a:stretch>
            <a:fillRect/>
          </a:stretch>
        </p:blipFill>
        <p:spPr>
          <a:xfrm>
            <a:off x="417830" y="3173730"/>
            <a:ext cx="3987165" cy="2516505"/>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816100" y="3371850"/>
              <a:ext cx="1244600" cy="488950"/>
            </p14:xfrm>
          </p:contentPart>
        </mc:Choice>
        <mc:Fallback xmlns="">
          <p:pic>
            <p:nvPicPr>
              <p:cNvPr id="5" name="墨迹 4"/>
            </p:nvPicPr>
            <p:blipFill>
              <a:blip r:embed="rId4"/>
            </p:blipFill>
            <p:spPr>
              <a:xfrm>
                <a:off x="1816100" y="3371850"/>
                <a:ext cx="1244600" cy="4889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71500" y="3898900"/>
              <a:ext cx="2266950" cy="425450"/>
            </p14:xfrm>
          </p:contentPart>
        </mc:Choice>
        <mc:Fallback xmlns="">
          <p:pic>
            <p:nvPicPr>
              <p:cNvPr id="6" name="墨迹 5"/>
            </p:nvPicPr>
            <p:blipFill>
              <a:blip r:embed="rId6"/>
            </p:blipFill>
            <p:spPr>
              <a:xfrm>
                <a:off x="571500" y="3898900"/>
                <a:ext cx="2266950" cy="4254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728106"/>
            <a:ext cx="10459777"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8.1.5 </a:t>
            </a:r>
            <a:r>
              <a:rPr lang="zh-CN" altLang="en-US" sz="2400" b="1" dirty="0" smtClean="0">
                <a:solidFill>
                  <a:srgbClr val="C00000"/>
                </a:solidFill>
                <a:latin typeface="华文中宋" panose="02010600040101010101" charset="-122"/>
                <a:ea typeface="华文中宋" panose="02010600040101010101" charset="-122"/>
              </a:rPr>
              <a:t>接口使用构件图对系统建模及应用</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TextBox 3"/>
          <p:cNvSpPr txBox="1"/>
          <p:nvPr/>
        </p:nvSpPr>
        <p:spPr>
          <a:xfrm>
            <a:off x="1227909" y="1443841"/>
            <a:ext cx="9736183" cy="3970318"/>
          </a:xfrm>
          <a:prstGeom prst="rect">
            <a:avLst/>
          </a:prstGeom>
          <a:solidFill>
            <a:schemeClr val="bg2"/>
          </a:solidFill>
        </p:spPr>
        <p:txBody>
          <a:bodyPr wrap="square" rtlCol="0">
            <a:spAutoFit/>
          </a:bodyPr>
          <a:lstStyle/>
          <a:p>
            <a:pPr>
              <a:lnSpc>
                <a:spcPct val="200000"/>
              </a:lnSpc>
            </a:pPr>
            <a:r>
              <a:rPr lang="en-US" altLang="zh-CN" dirty="0" smtClean="0">
                <a:latin typeface="华文中宋" panose="02010600040101010101" charset="-122"/>
                <a:ea typeface="华文中宋" panose="02010600040101010101" charset="-122"/>
              </a:rPr>
              <a:t>3</a:t>
            </a:r>
            <a:r>
              <a:rPr lang="zh-CN" altLang="en-US" dirty="0">
                <a:latin typeface="华文中宋" panose="02010600040101010101" charset="-122"/>
                <a:ea typeface="华文中宋" panose="02010600040101010101" charset="-122"/>
              </a:rPr>
              <a:t>）</a:t>
            </a:r>
            <a:r>
              <a:rPr lang="zh-CN" altLang="en-US" b="1" dirty="0">
                <a:solidFill>
                  <a:srgbClr val="C00000"/>
                </a:solidFill>
                <a:latin typeface="华文中宋" panose="02010600040101010101" charset="-122"/>
                <a:ea typeface="华文中宋" panose="02010600040101010101" charset="-122"/>
              </a:rPr>
              <a:t>对物理数据库建模</a:t>
            </a:r>
            <a:endParaRPr lang="en-US" altLang="zh-CN" b="1" dirty="0">
              <a:solidFill>
                <a:srgbClr val="C00000"/>
              </a:solidFill>
              <a:latin typeface="华文中宋" panose="02010600040101010101" charset="-122"/>
              <a:ea typeface="华文中宋" panose="02010600040101010101" charset="-122"/>
            </a:endParaRPr>
          </a:p>
          <a:p>
            <a:pPr lvl="1">
              <a:lnSpc>
                <a:spcPct val="150000"/>
              </a:lnSpc>
            </a:pPr>
            <a:r>
              <a:rPr lang="en-US" altLang="zh-CN" dirty="0">
                <a:latin typeface="华文中宋" panose="02010600040101010101" charset="-122"/>
                <a:ea typeface="华文中宋" panose="02010600040101010101" charset="-122"/>
              </a:rPr>
              <a:t>	</a:t>
            </a:r>
            <a:r>
              <a:rPr lang="zh-CN" altLang="en-US" dirty="0">
                <a:latin typeface="华文中宋" panose="02010600040101010101" charset="-122"/>
                <a:ea typeface="华文中宋" panose="02010600040101010101" charset="-122"/>
              </a:rPr>
              <a:t>可以把物理数据库看作模式</a:t>
            </a:r>
            <a:r>
              <a:rPr lang="en-US" altLang="zh-CN" dirty="0">
                <a:latin typeface="华文中宋" panose="02010600040101010101" charset="-122"/>
                <a:ea typeface="华文中宋" panose="02010600040101010101" charset="-122"/>
              </a:rPr>
              <a:t>(Schema)</a:t>
            </a:r>
            <a:r>
              <a:rPr lang="zh-CN" altLang="en-US" dirty="0">
                <a:latin typeface="华文中宋" panose="02010600040101010101" charset="-122"/>
                <a:ea typeface="华文中宋" panose="02010600040101010101" charset="-122"/>
              </a:rPr>
              <a:t>在比特世界中的具体实现。实际上</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模式提供了对永久信息的应用程序编程接口</a:t>
            </a:r>
            <a:r>
              <a:rPr lang="en-US" altLang="zh-CN" dirty="0">
                <a:latin typeface="华文中宋" panose="02010600040101010101" charset="-122"/>
                <a:ea typeface="华文中宋" panose="02010600040101010101" charset="-122"/>
              </a:rPr>
              <a:t>(API</a:t>
            </a:r>
            <a:r>
              <a:rPr lang="en-US" altLang="zh-CN" dirty="0" smtClean="0">
                <a:latin typeface="华文中宋" panose="02010600040101010101" charset="-122"/>
                <a:ea typeface="华文中宋" panose="02010600040101010101" charset="-122"/>
              </a:rPr>
              <a:t>)</a:t>
            </a:r>
            <a:r>
              <a:rPr lang="zh-CN" altLang="en-US" dirty="0" smtClean="0">
                <a:latin typeface="华文中宋" panose="02010600040101010101" charset="-122"/>
                <a:ea typeface="华文中宋" panose="02010600040101010101" charset="-122"/>
              </a:rPr>
              <a:t>，物理</a:t>
            </a:r>
            <a:r>
              <a:rPr lang="zh-CN" altLang="en-US" dirty="0">
                <a:latin typeface="华文中宋" panose="02010600040101010101" charset="-122"/>
                <a:ea typeface="华文中宋" panose="02010600040101010101" charset="-122"/>
              </a:rPr>
              <a:t>数据库模型表示了这些信息在关系型数据库的表中或者在面向对象数据库的页中的存储。可以用构件图表示这些以及其他种类的物理数据库。</a:t>
            </a:r>
            <a:endParaRPr lang="en-US" altLang="zh-CN" dirty="0">
              <a:latin typeface="华文中宋" panose="02010600040101010101" charset="-122"/>
              <a:ea typeface="华文中宋" panose="02010600040101010101" charset="-122"/>
            </a:endParaRPr>
          </a:p>
          <a:p>
            <a:pPr>
              <a:lnSpc>
                <a:spcPct val="150000"/>
              </a:lnSpc>
            </a:pPr>
            <a:r>
              <a:rPr lang="en-US" altLang="zh-CN" dirty="0" smtClean="0">
                <a:latin typeface="华文中宋" panose="02010600040101010101" charset="-122"/>
                <a:ea typeface="华文中宋" panose="02010600040101010101" charset="-122"/>
              </a:rPr>
              <a:t>4</a:t>
            </a:r>
            <a:r>
              <a:rPr lang="zh-CN" altLang="en-US" dirty="0">
                <a:latin typeface="华文中宋" panose="02010600040101010101" charset="-122"/>
                <a:ea typeface="华文中宋" panose="02010600040101010101" charset="-122"/>
              </a:rPr>
              <a:t>）</a:t>
            </a:r>
            <a:r>
              <a:rPr lang="zh-CN" altLang="en-US" b="1" dirty="0">
                <a:solidFill>
                  <a:srgbClr val="C00000"/>
                </a:solidFill>
                <a:latin typeface="华文中宋" panose="02010600040101010101" charset="-122"/>
                <a:ea typeface="华文中宋" panose="02010600040101010101" charset="-122"/>
              </a:rPr>
              <a:t>对可适应的系统建模</a:t>
            </a:r>
            <a:endParaRPr lang="en-US" altLang="zh-CN" b="1" dirty="0">
              <a:solidFill>
                <a:srgbClr val="C00000"/>
              </a:solidFill>
              <a:latin typeface="华文中宋" panose="02010600040101010101" charset="-122"/>
              <a:ea typeface="华文中宋" panose="02010600040101010101" charset="-122"/>
            </a:endParaRPr>
          </a:p>
          <a:p>
            <a:pPr lvl="1">
              <a:lnSpc>
                <a:spcPct val="150000"/>
              </a:lnSpc>
            </a:pPr>
            <a:r>
              <a:rPr lang="en-US" altLang="zh-CN" dirty="0">
                <a:latin typeface="华文中宋" panose="02010600040101010101" charset="-122"/>
                <a:ea typeface="华文中宋" panose="02010600040101010101" charset="-122"/>
              </a:rPr>
              <a:t>	</a:t>
            </a:r>
            <a:r>
              <a:rPr lang="zh-CN" altLang="en-US" dirty="0">
                <a:latin typeface="华文中宋" panose="02010600040101010101" charset="-122"/>
                <a:ea typeface="华文中宋" panose="02010600040101010101" charset="-122"/>
              </a:rPr>
              <a:t>某些系统是相对静态</a:t>
            </a:r>
            <a:r>
              <a:rPr lang="zh-CN" altLang="en-US" dirty="0" smtClean="0">
                <a:latin typeface="华文中宋" panose="02010600040101010101" charset="-122"/>
                <a:ea typeface="华文中宋" panose="02010600040101010101" charset="-122"/>
              </a:rPr>
              <a:t>的，其</a:t>
            </a:r>
            <a:r>
              <a:rPr lang="zh-CN" altLang="en-US" dirty="0">
                <a:latin typeface="华文中宋" panose="02010600040101010101" charset="-122"/>
                <a:ea typeface="华文中宋" panose="02010600040101010101" charset="-122"/>
              </a:rPr>
              <a:t>组件进人现场、参与</a:t>
            </a:r>
            <a:r>
              <a:rPr lang="zh-CN" altLang="en-US" dirty="0" smtClean="0">
                <a:latin typeface="华文中宋" panose="02010600040101010101" charset="-122"/>
                <a:ea typeface="华文中宋" panose="02010600040101010101" charset="-122"/>
              </a:rPr>
              <a:t>执行、然后</a:t>
            </a:r>
            <a:r>
              <a:rPr lang="zh-CN" altLang="en-US" dirty="0">
                <a:latin typeface="华文中宋" panose="02010600040101010101" charset="-122"/>
                <a:ea typeface="华文中宋" panose="02010600040101010101" charset="-122"/>
              </a:rPr>
              <a:t>离开。另外一些系统则是较为动态</a:t>
            </a:r>
            <a:r>
              <a:rPr lang="zh-CN" altLang="en-US" dirty="0" smtClean="0">
                <a:latin typeface="华文中宋" panose="02010600040101010101" charset="-122"/>
                <a:ea typeface="华文中宋" panose="02010600040101010101" charset="-122"/>
              </a:rPr>
              <a:t>的，其中，包括</a:t>
            </a:r>
            <a:r>
              <a:rPr lang="zh-CN" altLang="en-US" dirty="0">
                <a:latin typeface="华文中宋" panose="02010600040101010101" charset="-122"/>
                <a:ea typeface="华文中宋" panose="02010600040101010101" charset="-122"/>
              </a:rPr>
              <a:t>一些为了负载均衡和故障恢复而进行迁移的可移动的代理或组件。可以将构件图与对行为建模的</a:t>
            </a:r>
            <a:r>
              <a:rPr lang="en-US" altLang="zh-CN" dirty="0">
                <a:latin typeface="华文中宋" panose="02010600040101010101" charset="-122"/>
                <a:ea typeface="华文中宋" panose="02010600040101010101" charset="-122"/>
              </a:rPr>
              <a:t>UML</a:t>
            </a:r>
            <a:r>
              <a:rPr lang="zh-CN" altLang="en-US" dirty="0">
                <a:latin typeface="华文中宋" panose="02010600040101010101" charset="-122"/>
                <a:ea typeface="华文中宋" panose="02010600040101010101" charset="-122"/>
              </a:rPr>
              <a:t>的一些图结合起来表示这类系统。</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grpSp>
        <p:nvGrpSpPr>
          <p:cNvPr id="6" name="TOP-PPT-5"/>
          <p:cNvGrpSpPr/>
          <p:nvPr/>
        </p:nvGrpSpPr>
        <p:grpSpPr>
          <a:xfrm>
            <a:off x="3596063" y="2651574"/>
            <a:ext cx="2300440" cy="1996012"/>
            <a:chOff x="3665645" y="2912113"/>
            <a:chExt cx="2300440" cy="1996012"/>
          </a:xfrm>
        </p:grpSpPr>
        <p:sp>
          <p:nvSpPr>
            <p:cNvPr id="7" name="TOP-PPT-5-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8" name="文本框 1"/>
          <p:cNvSpPr txBox="1"/>
          <p:nvPr/>
        </p:nvSpPr>
        <p:spPr>
          <a:xfrm>
            <a:off x="138113" y="361950"/>
            <a:ext cx="11540081" cy="719428"/>
          </a:xfrm>
          <a:prstGeom prst="rect">
            <a:avLst/>
          </a:prstGeom>
          <a:noFill/>
        </p:spPr>
        <p:txBody>
          <a:bodyPr wrap="square">
            <a:spAutoFit/>
          </a:bodyPr>
          <a:lstStyle/>
          <a:p>
            <a:pPr marL="342900" indent="-342900" fontAlgn="auto">
              <a:lnSpc>
                <a:spcPct val="200000"/>
              </a:lnSpc>
              <a:buFont typeface="Arial" panose="020B0604020202020204" pitchFamily="34" charset="0"/>
              <a:buChar char="•"/>
            </a:pPr>
            <a:r>
              <a:rPr lang="en-US" altLang="zh-CN" sz="2400" b="1" noProof="1" smtClean="0">
                <a:solidFill>
                  <a:srgbClr val="C00000"/>
                </a:solidFill>
                <a:latin typeface="华文中宋" panose="02010600040101010101" charset="-122"/>
                <a:ea typeface="华文中宋" panose="02010600040101010101" charset="-122"/>
                <a:cs typeface="华文中宋" panose="02010600040101010101" charset="-122"/>
              </a:rPr>
              <a:t>8.2</a:t>
            </a:r>
            <a:r>
              <a:rPr lang="zh-CN" altLang="en-US" sz="2400" b="1" noProof="1" smtClean="0">
                <a:solidFill>
                  <a:srgbClr val="C00000"/>
                </a:solidFill>
                <a:latin typeface="华文中宋" panose="02010600040101010101" charset="-122"/>
                <a:ea typeface="华文中宋" panose="02010600040101010101" charset="-122"/>
                <a:cs typeface="华文中宋" panose="02010600040101010101" charset="-122"/>
              </a:rPr>
              <a:t>部署图</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p:txBody>
      </p:sp>
      <p:sp>
        <p:nvSpPr>
          <p:cNvPr id="2" name="TextBox 1"/>
          <p:cNvSpPr txBox="1"/>
          <p:nvPr/>
        </p:nvSpPr>
        <p:spPr>
          <a:xfrm>
            <a:off x="627017" y="1100501"/>
            <a:ext cx="10781212" cy="2169825"/>
          </a:xfrm>
          <a:prstGeom prst="rect">
            <a:avLst/>
          </a:prstGeom>
          <a:noFill/>
        </p:spPr>
        <p:txBody>
          <a:bodyPr wrap="square" rtlCol="0">
            <a:spAutoFit/>
          </a:bodyPr>
          <a:lstStyle/>
          <a:p>
            <a:pPr marL="0" lvl="1">
              <a:lnSpc>
                <a:spcPct val="150000"/>
              </a:lnSpc>
            </a:pPr>
            <a:r>
              <a:rPr lang="en-US" altLang="zh-CN" noProof="1">
                <a:solidFill>
                  <a:srgbClr val="C00000"/>
                </a:solidFill>
                <a:latin typeface="华文中宋" panose="02010600040101010101" charset="-122"/>
                <a:ea typeface="华文中宋" panose="02010600040101010101" charset="-122"/>
                <a:cs typeface="华文中宋" panose="02010600040101010101" charset="-122"/>
              </a:rPr>
              <a:t> </a:t>
            </a:r>
            <a:r>
              <a:rPr lang="en-US" altLang="zh-CN" noProof="1" smtClean="0">
                <a:solidFill>
                  <a:srgbClr val="C00000"/>
                </a:solidFill>
                <a:latin typeface="华文中宋" panose="02010600040101010101" charset="-122"/>
                <a:ea typeface="华文中宋" panose="02010600040101010101" charset="-122"/>
                <a:cs typeface="华文中宋" panose="02010600040101010101" charset="-122"/>
              </a:rPr>
              <a:t>     </a:t>
            </a:r>
            <a:r>
              <a:rPr lang="zh-CN" altLang="en-US" noProof="1" smtClean="0">
                <a:solidFill>
                  <a:srgbClr val="C00000"/>
                </a:solidFill>
                <a:latin typeface="华文中宋" panose="02010600040101010101" charset="-122"/>
                <a:ea typeface="华文中宋" panose="02010600040101010101" charset="-122"/>
                <a:cs typeface="华文中宋" panose="02010600040101010101" charset="-122"/>
              </a:rPr>
              <a:t>部署</a:t>
            </a:r>
            <a:r>
              <a:rPr lang="zh-CN" altLang="en-US" noProof="1">
                <a:solidFill>
                  <a:srgbClr val="C00000"/>
                </a:solidFill>
                <a:latin typeface="华文中宋" panose="02010600040101010101" charset="-122"/>
                <a:ea typeface="华文中宋" panose="02010600040101010101" charset="-122"/>
                <a:cs typeface="华文中宋" panose="02010600040101010101" charset="-122"/>
              </a:rPr>
              <a:t>图</a:t>
            </a:r>
            <a:r>
              <a:rPr lang="en-US" altLang="zh-CN" noProof="1">
                <a:latin typeface="华文中宋" panose="02010600040101010101" charset="-122"/>
                <a:ea typeface="华文中宋" panose="02010600040101010101" charset="-122"/>
                <a:cs typeface="华文中宋" panose="02010600040101010101" charset="-122"/>
              </a:rPr>
              <a:t>(Deployment Diagram)</a:t>
            </a:r>
            <a:r>
              <a:rPr lang="zh-CN" altLang="en-US" noProof="1">
                <a:latin typeface="华文中宋" panose="02010600040101010101" charset="-122"/>
                <a:ea typeface="华文中宋" panose="02010600040101010101" charset="-122"/>
                <a:cs typeface="华文中宋" panose="02010600040101010101" charset="-122"/>
              </a:rPr>
              <a:t>用于</a:t>
            </a:r>
            <a:r>
              <a:rPr lang="zh-CN" altLang="en-US" noProof="1">
                <a:latin typeface="华文中宋" panose="02010600040101010101" charset="-122"/>
                <a:ea typeface="华文中宋" panose="02010600040101010101" charset="-122"/>
                <a:cs typeface="华文中宋" panose="02010600040101010101" charset="-122"/>
              </a:rPr>
              <a:t>静态</a:t>
            </a:r>
            <a:r>
              <a:rPr lang="zh-CN" altLang="en-US" noProof="1" smtClean="0">
                <a:latin typeface="华文中宋" panose="02010600040101010101" charset="-122"/>
                <a:ea typeface="华文中宋" panose="02010600040101010101" charset="-122"/>
                <a:cs typeface="华文中宋" panose="02010600040101010101" charset="-122"/>
              </a:rPr>
              <a:t>建模，是</a:t>
            </a:r>
            <a:r>
              <a:rPr lang="zh-CN" altLang="en-US" noProof="1">
                <a:latin typeface="华文中宋" panose="02010600040101010101" charset="-122"/>
                <a:ea typeface="华文中宋" panose="02010600040101010101" charset="-122"/>
                <a:cs typeface="华文中宋" panose="02010600040101010101" charset="-122"/>
              </a:rPr>
              <a:t>表示运行时过程结点</a:t>
            </a:r>
            <a:r>
              <a:rPr lang="en-US" altLang="zh-CN" noProof="1">
                <a:latin typeface="华文中宋" panose="02010600040101010101" charset="-122"/>
                <a:ea typeface="华文中宋" panose="02010600040101010101" charset="-122"/>
                <a:cs typeface="华文中宋" panose="02010600040101010101" charset="-122"/>
              </a:rPr>
              <a:t>(Node)</a:t>
            </a:r>
            <a:r>
              <a:rPr lang="zh-CN" altLang="en-US" noProof="1">
                <a:latin typeface="华文中宋" panose="02010600040101010101" charset="-122"/>
                <a:ea typeface="华文中宋" panose="02010600040101010101" charset="-122"/>
                <a:cs typeface="华文中宋" panose="02010600040101010101" charset="-122"/>
              </a:rPr>
              <a:t>结构、组件实例及其对象结构的图。</a:t>
            </a:r>
            <a:r>
              <a:rPr lang="en-US" altLang="zh-CN" noProof="1">
                <a:latin typeface="华文中宋" panose="02010600040101010101" charset="-122"/>
                <a:ea typeface="华文中宋" panose="02010600040101010101" charset="-122"/>
                <a:cs typeface="华文中宋" panose="02010600040101010101" charset="-122"/>
              </a:rPr>
              <a:t>UML</a:t>
            </a:r>
            <a:r>
              <a:rPr lang="zh-CN" altLang="en-US" noProof="1">
                <a:latin typeface="华文中宋" panose="02010600040101010101" charset="-122"/>
                <a:ea typeface="华文中宋" panose="02010600040101010101" charset="-122"/>
                <a:cs typeface="华文中宋" panose="02010600040101010101" charset="-122"/>
              </a:rPr>
              <a:t>部署图显示了基于计算机系统的物理体系结构。</a:t>
            </a:r>
            <a:endParaRPr lang="en-US" altLang="zh-CN" noProof="1">
              <a:latin typeface="华文中宋" panose="02010600040101010101" charset="-122"/>
              <a:ea typeface="华文中宋" panose="02010600040101010101" charset="-122"/>
              <a:cs typeface="华文中宋" panose="02010600040101010101" charset="-122"/>
            </a:endParaRPr>
          </a:p>
          <a:p>
            <a:pPr marL="0" lvl="1">
              <a:lnSpc>
                <a:spcPct val="150000"/>
              </a:lnSpc>
            </a:pPr>
            <a:r>
              <a:rPr lang="zh-CN" altLang="en-US" noProof="1" smtClean="0">
                <a:latin typeface="华文中宋" panose="02010600040101010101" charset="-122"/>
                <a:ea typeface="华文中宋" panose="02010600040101010101" charset="-122"/>
                <a:cs typeface="华文中宋" panose="02010600040101010101" charset="-122"/>
              </a:rPr>
              <a:t>      它可以</a:t>
            </a:r>
            <a:r>
              <a:rPr lang="zh-CN" altLang="en-US" noProof="1">
                <a:latin typeface="华文中宋" panose="02010600040101010101" charset="-122"/>
                <a:ea typeface="华文中宋" panose="02010600040101010101" charset="-122"/>
                <a:cs typeface="华文中宋" panose="02010600040101010101" charset="-122"/>
              </a:rPr>
              <a:t>显示计算结点的拓扑结构、通信路径、结点上运行的软件、软件包含的逻辑单元</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对象、类等</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。部署图是描述任何基于计算机的应用系统</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特别是基于</a:t>
            </a:r>
            <a:r>
              <a:rPr lang="en-US" altLang="zh-CN" noProof="1">
                <a:latin typeface="华文中宋" panose="02010600040101010101" charset="-122"/>
                <a:ea typeface="华文中宋" panose="02010600040101010101" charset="-122"/>
                <a:cs typeface="华文中宋" panose="02010600040101010101" charset="-122"/>
              </a:rPr>
              <a:t>Internet</a:t>
            </a:r>
            <a:r>
              <a:rPr lang="zh-CN" altLang="en-US" noProof="1">
                <a:latin typeface="华文中宋" panose="02010600040101010101" charset="-122"/>
                <a:ea typeface="华文中宋" panose="02010600040101010101" charset="-122"/>
                <a:cs typeface="华文中宋" panose="02010600040101010101" charset="-122"/>
              </a:rPr>
              <a:t>和</a:t>
            </a:r>
            <a:r>
              <a:rPr lang="en-US" altLang="zh-CN" noProof="1">
                <a:latin typeface="华文中宋" panose="02010600040101010101" charset="-122"/>
                <a:ea typeface="华文中宋" panose="02010600040101010101" charset="-122"/>
                <a:cs typeface="华文中宋" panose="02010600040101010101" charset="-122"/>
              </a:rPr>
              <a:t>Web</a:t>
            </a:r>
            <a:r>
              <a:rPr lang="zh-CN" altLang="en-US" noProof="1">
                <a:latin typeface="华文中宋" panose="02010600040101010101" charset="-122"/>
                <a:ea typeface="华文中宋" panose="02010600040101010101" charset="-122"/>
                <a:cs typeface="华文中宋" panose="02010600040101010101" charset="-122"/>
              </a:rPr>
              <a:t>的分布式计算系统</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的物理配置的有力工具。</a:t>
            </a:r>
            <a:endParaRPr lang="zh-CN" altLang="en-US" noProof="1">
              <a:latin typeface="华文中宋" panose="02010600040101010101" charset="-122"/>
              <a:ea typeface="华文中宋" panose="02010600040101010101" charset="-122"/>
              <a:cs typeface="华文中宋" panose="02010600040101010101" charset="-122"/>
            </a:endParaRPr>
          </a:p>
        </p:txBody>
      </p:sp>
      <p:sp>
        <p:nvSpPr>
          <p:cNvPr id="3" name="TextBox 2"/>
          <p:cNvSpPr txBox="1"/>
          <p:nvPr/>
        </p:nvSpPr>
        <p:spPr>
          <a:xfrm>
            <a:off x="6383384" y="3554423"/>
            <a:ext cx="5024845" cy="1431161"/>
          </a:xfrm>
          <a:prstGeom prst="rect">
            <a:avLst/>
          </a:prstGeom>
          <a:solidFill>
            <a:schemeClr val="bg2"/>
          </a:solidFill>
        </p:spPr>
        <p:txBody>
          <a:bodyPr wrap="square" rtlCol="0">
            <a:spAutoFit/>
          </a:bodyPr>
          <a:lstStyle/>
          <a:p>
            <a:pPr lvl="1">
              <a:lnSpc>
                <a:spcPct val="150000"/>
              </a:lnSpc>
            </a:pPr>
            <a:r>
              <a:rPr lang="zh-CN" altLang="en-US" noProof="1">
                <a:latin typeface="华文中宋" panose="02010600040101010101" charset="-122"/>
                <a:ea typeface="华文中宋" panose="02010600040101010101" charset="-122"/>
                <a:cs typeface="华文中宋" panose="02010600040101010101" charset="-122"/>
              </a:rPr>
              <a:t>构成部署图的元素主要是</a:t>
            </a:r>
            <a:r>
              <a:rPr lang="zh-CN" altLang="en-US" sz="2000" b="1" noProof="1">
                <a:solidFill>
                  <a:srgbClr val="C00000"/>
                </a:solidFill>
                <a:latin typeface="华文中宋" panose="02010600040101010101" charset="-122"/>
                <a:ea typeface="华文中宋" panose="02010600040101010101" charset="-122"/>
                <a:cs typeface="华文中宋" panose="02010600040101010101" charset="-122"/>
              </a:rPr>
              <a:t>结点</a:t>
            </a:r>
            <a:r>
              <a:rPr lang="en-US" altLang="zh-CN" noProof="1">
                <a:latin typeface="华文中宋" panose="02010600040101010101" charset="-122"/>
                <a:ea typeface="华文中宋" panose="02010600040101010101" charset="-122"/>
                <a:cs typeface="华文中宋" panose="02010600040101010101" charset="-122"/>
              </a:rPr>
              <a:t>(</a:t>
            </a:r>
            <a:r>
              <a:rPr lang="en-US" altLang="zh-CN" noProof="1">
                <a:latin typeface="华文中宋" panose="02010600040101010101" charset="-122"/>
                <a:ea typeface="华文中宋" panose="02010600040101010101" charset="-122"/>
                <a:cs typeface="华文中宋" panose="02010600040101010101" charset="-122"/>
              </a:rPr>
              <a:t>Node</a:t>
            </a:r>
            <a:r>
              <a:rPr lang="en-US" altLang="zh-CN" noProof="1" smtClean="0">
                <a:latin typeface="华文中宋" panose="02010600040101010101" charset="-122"/>
                <a:ea typeface="华文中宋" panose="02010600040101010101" charset="-122"/>
                <a:cs typeface="华文中宋" panose="02010600040101010101" charset="-122"/>
              </a:rPr>
              <a:t>)</a:t>
            </a:r>
            <a:r>
              <a:rPr lang="zh-CN" altLang="en-US" noProof="1" smtClean="0">
                <a:latin typeface="华文中宋" panose="02010600040101010101" charset="-122"/>
                <a:ea typeface="华文中宋" panose="02010600040101010101" charset="-122"/>
                <a:cs typeface="华文中宋" panose="02010600040101010101" charset="-122"/>
              </a:rPr>
              <a:t>，</a:t>
            </a:r>
            <a:r>
              <a:rPr lang="zh-CN" altLang="en-US" sz="2000" b="1" noProof="1" smtClean="0">
                <a:solidFill>
                  <a:srgbClr val="C00000"/>
                </a:solidFill>
                <a:latin typeface="华文中宋" panose="02010600040101010101" charset="-122"/>
                <a:ea typeface="华文中宋" panose="02010600040101010101" charset="-122"/>
                <a:cs typeface="华文中宋" panose="02010600040101010101" charset="-122"/>
              </a:rPr>
              <a:t>组件</a:t>
            </a:r>
            <a:r>
              <a:rPr lang="en-US" altLang="zh-CN" noProof="1">
                <a:latin typeface="华文中宋" panose="02010600040101010101" charset="-122"/>
                <a:ea typeface="华文中宋" panose="02010600040101010101" charset="-122"/>
                <a:cs typeface="华文中宋" panose="02010600040101010101" charset="-122"/>
              </a:rPr>
              <a:t>(Component)</a:t>
            </a:r>
            <a:r>
              <a:rPr lang="zh-CN" altLang="en-US" noProof="1">
                <a:latin typeface="华文中宋" panose="02010600040101010101" charset="-122"/>
                <a:ea typeface="华文中宋" panose="02010600040101010101" charset="-122"/>
                <a:cs typeface="华文中宋" panose="02010600040101010101" charset="-122"/>
              </a:rPr>
              <a:t>和</a:t>
            </a:r>
            <a:r>
              <a:rPr lang="zh-CN" altLang="en-US" sz="2000" b="1" noProof="1">
                <a:solidFill>
                  <a:srgbClr val="C00000"/>
                </a:solidFill>
                <a:latin typeface="华文中宋" panose="02010600040101010101" charset="-122"/>
                <a:ea typeface="华文中宋" panose="02010600040101010101" charset="-122"/>
                <a:cs typeface="华文中宋" panose="02010600040101010101" charset="-122"/>
              </a:rPr>
              <a:t>关系</a:t>
            </a:r>
            <a:r>
              <a:rPr lang="en-US" altLang="zh-CN" noProof="1">
                <a:latin typeface="华文中宋" panose="02010600040101010101" charset="-122"/>
                <a:ea typeface="华文中宋" panose="02010600040101010101" charset="-122"/>
                <a:cs typeface="华文中宋" panose="02010600040101010101" charset="-122"/>
              </a:rPr>
              <a:t>(Relationship)</a:t>
            </a:r>
            <a:r>
              <a:rPr lang="zh-CN" altLang="en-US" noProof="1">
                <a:latin typeface="华文中宋" panose="02010600040101010101" charset="-122"/>
                <a:ea typeface="华文中宋" panose="02010600040101010101" charset="-122"/>
                <a:cs typeface="华文中宋" panose="02010600040101010101" charset="-122"/>
              </a:rPr>
              <a:t>。</a:t>
            </a:r>
            <a:endParaRPr lang="en-US" altLang="zh-CN" noProof="1">
              <a:latin typeface="华文中宋" panose="02010600040101010101" charset="-122"/>
              <a:ea typeface="华文中宋" panose="02010600040101010101" charset="-122"/>
              <a:cs typeface="华文中宋" panose="02010600040101010101" charset="-122"/>
            </a:endParaRPr>
          </a:p>
          <a:p>
            <a:pPr lvl="1">
              <a:lnSpc>
                <a:spcPct val="150000"/>
              </a:lnSpc>
            </a:pPr>
            <a:r>
              <a:rPr lang="en-US" altLang="zh-CN" noProof="1">
                <a:latin typeface="华文中宋" panose="02010600040101010101" charset="-122"/>
                <a:ea typeface="华文中宋" panose="02010600040101010101" charset="-122"/>
                <a:cs typeface="华文中宋" panose="02010600040101010101" charset="-122"/>
              </a:rPr>
              <a:t>	</a:t>
            </a:r>
            <a:r>
              <a:rPr lang="zh-CN" altLang="en-US" noProof="1">
                <a:latin typeface="华文中宋" panose="02010600040101010101" charset="-122"/>
                <a:ea typeface="华文中宋" panose="02010600040101010101" charset="-122"/>
                <a:cs typeface="华文中宋" panose="02010600040101010101" charset="-122"/>
              </a:rPr>
              <a:t>下面将分别进行</a:t>
            </a:r>
            <a:r>
              <a:rPr lang="zh-CN" altLang="en-US" noProof="1">
                <a:latin typeface="华文中宋" panose="02010600040101010101" charset="-122"/>
                <a:ea typeface="华文中宋" panose="02010600040101010101" charset="-122"/>
                <a:cs typeface="华文中宋" panose="02010600040101010101" charset="-122"/>
              </a:rPr>
              <a:t>介绍</a:t>
            </a:r>
            <a:r>
              <a:rPr lang="zh-CN" altLang="en-US" noProof="1" smtClean="0">
                <a:latin typeface="华文中宋" panose="02010600040101010101" charset="-122"/>
                <a:ea typeface="华文中宋" panose="02010600040101010101" charset="-122"/>
                <a:cs typeface="华文中宋" panose="02010600040101010101" charset="-122"/>
              </a:rPr>
              <a:t>。</a:t>
            </a:r>
            <a:endParaRPr lang="zh-CN" altLang="en-US" noProof="1">
              <a:latin typeface="华文中宋" panose="02010600040101010101" charset="-122"/>
              <a:ea typeface="华文中宋" panose="02010600040101010101" charset="-122"/>
              <a:cs typeface="华文中宋" panose="02010600040101010101" charset="-122"/>
            </a:endParaRPr>
          </a:p>
        </p:txBody>
      </p:sp>
      <p:sp>
        <p:nvSpPr>
          <p:cNvPr id="30" name="文本框 5"/>
          <p:cNvSpPr txBox="1">
            <a:spLocks noChangeArrowheads="1"/>
          </p:cNvSpPr>
          <p:nvPr/>
        </p:nvSpPr>
        <p:spPr bwMode="auto">
          <a:xfrm>
            <a:off x="2113319" y="6115844"/>
            <a:ext cx="29654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latin typeface="华文中宋" panose="02010600040101010101" charset="-122"/>
                <a:ea typeface="华文中宋" panose="02010600040101010101" charset="-122"/>
                <a:sym typeface="微软雅黑" panose="020B0503020204020204" charset="-122"/>
              </a:rPr>
              <a:t>图   </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享学</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项目</a:t>
            </a:r>
            <a:r>
              <a:rPr lang="zh-CN" altLang="zh-CN" sz="1400" dirty="0" smtClean="0">
                <a:latin typeface="华文中宋" panose="02010600040101010101" charset="-122"/>
                <a:ea typeface="华文中宋" panose="02010600040101010101" charset="-122"/>
                <a:sym typeface="微软雅黑" panose="020B0503020204020204" charset="-122"/>
              </a:rPr>
              <a:t>学生</a:t>
            </a:r>
            <a:r>
              <a:rPr lang="zh-CN" altLang="en-US" sz="1400" dirty="0" smtClean="0">
                <a:latin typeface="华文中宋" panose="02010600040101010101" charset="-122"/>
                <a:ea typeface="华文中宋" panose="02010600040101010101" charset="-122"/>
                <a:sym typeface="微软雅黑" panose="020B0503020204020204" charset="-122"/>
              </a:rPr>
              <a:t>搜索文章</a:t>
            </a:r>
            <a:r>
              <a:rPr lang="zh-CN" altLang="zh-CN" sz="1400" dirty="0" smtClean="0">
                <a:latin typeface="华文中宋" panose="02010600040101010101" charset="-122"/>
                <a:ea typeface="华文中宋" panose="02010600040101010101" charset="-122"/>
                <a:sym typeface="微软雅黑" panose="020B0503020204020204" charset="-122"/>
              </a:rPr>
              <a:t>图</a:t>
            </a:r>
            <a:endParaRPr lang="zh-CN" altLang="zh-CN" sz="1400" dirty="0">
              <a:latin typeface="华文中宋" panose="02010600040101010101" charset="-122"/>
              <a:ea typeface="华文中宋" panose="02010600040101010101" charset="-122"/>
              <a:sym typeface="微软雅黑" panose="020B0503020204020204" charset="-122"/>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54" y="3348813"/>
            <a:ext cx="5985862" cy="29122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8.2.2 </a:t>
            </a:r>
            <a:r>
              <a:rPr lang="zh-CN" altLang="en-US" sz="2400" b="1" dirty="0" smtClean="0">
                <a:solidFill>
                  <a:srgbClr val="C00000"/>
                </a:solidFill>
                <a:latin typeface="华文中宋" panose="02010600040101010101" charset="-122"/>
                <a:ea typeface="华文中宋" panose="02010600040101010101" charset="-122"/>
              </a:rPr>
              <a:t>结点</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339" name="Picture 3" descr="C:\Users\s'd\AppData\Roaming\Tencent\Users\1374126063\QQ\WinTemp\RichOle\LK67BIEA(_V{9I`1E0RG_[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746" y="2084850"/>
            <a:ext cx="3726699" cy="2688300"/>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4"/>
          <p:cNvSpPr txBox="1">
            <a:spLocks noChangeArrowheads="1"/>
          </p:cNvSpPr>
          <p:nvPr/>
        </p:nvSpPr>
        <p:spPr bwMode="auto">
          <a:xfrm>
            <a:off x="228600" y="1566952"/>
            <a:ext cx="8172450" cy="37240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smtClean="0">
                <a:latin typeface="华文中宋" panose="02010600040101010101" charset="-122"/>
                <a:ea typeface="华文中宋" panose="02010600040101010101" charset="-122"/>
              </a:rPr>
              <a:t>结点</a:t>
            </a:r>
            <a:r>
              <a:rPr lang="zh-CN" altLang="en-US" sz="1600" dirty="0">
                <a:latin typeface="华文中宋" panose="02010600040101010101" charset="-122"/>
                <a:ea typeface="华文中宋" panose="02010600040101010101" charset="-122"/>
              </a:rPr>
              <a:t>是</a:t>
            </a:r>
            <a:r>
              <a:rPr lang="zh-CN" altLang="en-US" sz="1600" dirty="0">
                <a:solidFill>
                  <a:srgbClr val="C00000"/>
                </a:solidFill>
                <a:latin typeface="华文中宋" panose="02010600040101010101" charset="-122"/>
                <a:ea typeface="华文中宋" panose="02010600040101010101" charset="-122"/>
              </a:rPr>
              <a:t>存在于运行时并代表一项计算资源的物理元素</a:t>
            </a:r>
            <a:r>
              <a:rPr lang="zh-CN" altLang="en-US" sz="1600" dirty="0">
                <a:latin typeface="华文中宋" panose="02010600040101010101" charset="-122"/>
                <a:ea typeface="华文中宋" panose="02010600040101010101" charset="-122"/>
              </a:rPr>
              <a:t>，一般至少拥有一些内存，而且通常具有处理能力。它一般用于对执行处理或计算的资源建模，通常具有如下两方面内容：</a:t>
            </a:r>
            <a:r>
              <a:rPr lang="zh-CN" altLang="en-US" sz="1600" dirty="0">
                <a:solidFill>
                  <a:srgbClr val="C00000"/>
                </a:solidFill>
                <a:latin typeface="华文中宋" panose="02010600040101010101" charset="-122"/>
                <a:ea typeface="华文中宋" panose="02010600040101010101" charset="-122"/>
              </a:rPr>
              <a:t>能力</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如基本内存、计算能力和二级存储器</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和</a:t>
            </a:r>
            <a:r>
              <a:rPr lang="zh-CN" altLang="en-US" sz="1600" dirty="0">
                <a:solidFill>
                  <a:srgbClr val="C00000"/>
                </a:solidFill>
                <a:latin typeface="华文中宋" panose="02010600040101010101" charset="-122"/>
                <a:ea typeface="华文中宋" panose="02010600040101010101" charset="-122"/>
              </a:rPr>
              <a:t>位置</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在所有必需的地方均可得到</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a:p>
            <a:pPr>
              <a:lnSpc>
                <a:spcPct val="200000"/>
              </a:lnSpc>
            </a:pPr>
            <a:r>
              <a:rPr lang="en-US" altLang="zh-CN" sz="1600" dirty="0">
                <a:latin typeface="华文中宋" panose="02010600040101010101" charset="-122"/>
                <a:ea typeface="华文中宋" panose="02010600040101010101" charset="-122"/>
              </a:rPr>
              <a:t>      </a:t>
            </a:r>
            <a:r>
              <a:rPr lang="zh-CN" altLang="en-US" sz="1600" dirty="0">
                <a:latin typeface="华文中宋" panose="02010600040101010101" charset="-122"/>
                <a:ea typeface="华文中宋" panose="02010600040101010101" charset="-122"/>
              </a:rPr>
              <a:t>在</a:t>
            </a:r>
            <a:r>
              <a:rPr lang="en-US" altLang="zh-CN" sz="1600" dirty="0">
                <a:latin typeface="华文中宋" panose="02010600040101010101" charset="-122"/>
                <a:ea typeface="华文中宋" panose="02010600040101010101" charset="-122"/>
              </a:rPr>
              <a:t>UML1.x</a:t>
            </a:r>
            <a:r>
              <a:rPr lang="zh-CN" altLang="en-US" sz="1600" dirty="0">
                <a:latin typeface="华文中宋" panose="02010600040101010101" charset="-122"/>
                <a:ea typeface="华文中宋" panose="02010600040101010101" charset="-122"/>
              </a:rPr>
              <a:t>中</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结点被划分为两种</a:t>
            </a:r>
            <a:r>
              <a:rPr lang="zh-CN" altLang="en-US" b="1" dirty="0">
                <a:solidFill>
                  <a:srgbClr val="C00000"/>
                </a:solidFill>
                <a:latin typeface="华文中宋" panose="02010600040101010101" charset="-122"/>
                <a:ea typeface="华文中宋" panose="02010600040101010101" charset="-122"/>
              </a:rPr>
              <a:t>类型</a:t>
            </a:r>
            <a:r>
              <a:rPr lang="zh-CN" altLang="en-US" sz="1600" dirty="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a:p>
            <a:pPr marL="1200150" lvl="3" indent="-285750">
              <a:lnSpc>
                <a:spcPct val="200000"/>
              </a:lnSpc>
              <a:buFont typeface="Wingdings" panose="05000000000000000000" pitchFamily="2" charset="2"/>
              <a:buChar char="Ø"/>
            </a:pPr>
            <a:r>
              <a:rPr lang="zh-CN" altLang="en-US" sz="1600" dirty="0">
                <a:solidFill>
                  <a:srgbClr val="C00000"/>
                </a:solidFill>
                <a:latin typeface="华文中宋" panose="02010600040101010101" charset="-122"/>
                <a:ea typeface="华文中宋" panose="02010600040101010101" charset="-122"/>
              </a:rPr>
              <a:t>处理器</a:t>
            </a:r>
            <a:r>
              <a:rPr lang="zh-CN" altLang="en-US" sz="1600" dirty="0">
                <a:latin typeface="华文中宋" panose="02010600040101010101" charset="-122"/>
                <a:ea typeface="华文中宋" panose="02010600040101010101" charset="-122"/>
              </a:rPr>
              <a:t>是能够执行软件组件，具有计算能力的结点。</a:t>
            </a:r>
            <a:endParaRPr lang="en-US" altLang="zh-CN" sz="1600" dirty="0">
              <a:latin typeface="华文中宋" panose="02010600040101010101" charset="-122"/>
              <a:ea typeface="华文中宋" panose="02010600040101010101" charset="-122"/>
            </a:endParaRPr>
          </a:p>
          <a:p>
            <a:pPr marL="1200150" lvl="3" indent="-285750">
              <a:lnSpc>
                <a:spcPct val="200000"/>
              </a:lnSpc>
              <a:buFont typeface="Wingdings" panose="05000000000000000000" pitchFamily="2" charset="2"/>
              <a:buChar char="Ø"/>
            </a:pPr>
            <a:r>
              <a:rPr lang="zh-CN" altLang="en-US" sz="1600" dirty="0">
                <a:solidFill>
                  <a:srgbClr val="C00000"/>
                </a:solidFill>
                <a:latin typeface="华文中宋" panose="02010600040101010101" charset="-122"/>
                <a:ea typeface="华文中宋" panose="02010600040101010101" charset="-122"/>
              </a:rPr>
              <a:t>设备</a:t>
            </a:r>
            <a:r>
              <a:rPr lang="zh-CN" altLang="en-US" sz="1600" dirty="0">
                <a:latin typeface="华文中宋" panose="02010600040101010101" charset="-122"/>
                <a:ea typeface="华文中宋" panose="02010600040101010101" charset="-122"/>
              </a:rPr>
              <a:t>是不能执行软件组件的外围硬件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没有计算能力的结点</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通常是通过其接口为外界提供某种服务，例如，打印机、扫描仪等都是设备</a:t>
            </a:r>
            <a:r>
              <a:rPr lang="zh-CN" altLang="en-US" sz="1600" dirty="0" smtClean="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a:p>
            <a:pPr marL="914400" lvl="3">
              <a:lnSpc>
                <a:spcPct val="200000"/>
              </a:lnSpc>
            </a:pPr>
            <a:r>
              <a:rPr lang="zh-CN" altLang="en-US" sz="1600" dirty="0" smtClean="0">
                <a:latin typeface="华文中宋" panose="02010600040101010101" charset="-122"/>
                <a:ea typeface="华文中宋" panose="02010600040101010101" charset="-122"/>
              </a:rPr>
              <a:t>图</a:t>
            </a:r>
            <a:r>
              <a:rPr lang="en-US" altLang="zh-CN" sz="1600" dirty="0">
                <a:latin typeface="华文中宋" panose="02010600040101010101" charset="-122"/>
                <a:ea typeface="华文中宋" panose="02010600040101010101" charset="-122"/>
              </a:rPr>
              <a:t>8.14</a:t>
            </a:r>
            <a:r>
              <a:rPr lang="zh-CN" altLang="en-US" sz="1600" dirty="0">
                <a:latin typeface="华文中宋" panose="02010600040101010101" charset="-122"/>
                <a:ea typeface="华文中宋" panose="02010600040101010101" charset="-122"/>
              </a:rPr>
              <a:t>显示了一个结点。</a:t>
            </a:r>
            <a:endParaRPr lang="en-US" altLang="zh-CN" sz="1600" dirty="0" smtClean="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4"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50" y="696052"/>
            <a:ext cx="5459368"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8.2.2 </a:t>
            </a:r>
            <a:r>
              <a:rPr lang="zh-CN" altLang="en-US" sz="2400" b="1" dirty="0" smtClean="0">
                <a:solidFill>
                  <a:srgbClr val="C00000"/>
                </a:solidFill>
                <a:latin typeface="华文中宋" panose="02010600040101010101" charset="-122"/>
                <a:ea typeface="华文中宋" panose="02010600040101010101" charset="-122"/>
              </a:rPr>
              <a:t>结点</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337" name="Picture 1" descr="C:\Users\s'd\AppData\Roaming\Tencent\Users\1374126063\QQ\WinTemp\RichOle\H~HX](~Y568Y9D~84$J{E_T.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96296" y="790575"/>
            <a:ext cx="5800725" cy="5276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720840"/>
            <a:ext cx="4669586"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华文中宋" panose="02010600040101010101" charset="-122"/>
                <a:ea typeface="华文中宋" panose="02010600040101010101" charset="-122"/>
              </a:rPr>
              <a:t>在</a:t>
            </a:r>
            <a:r>
              <a:rPr lang="en-US" altLang="zh-CN" dirty="0">
                <a:latin typeface="华文中宋" panose="02010600040101010101" charset="-122"/>
                <a:ea typeface="华文中宋" panose="02010600040101010101" charset="-122"/>
              </a:rPr>
              <a:t>UMIL2.0</a:t>
            </a:r>
            <a:r>
              <a:rPr lang="zh-CN" altLang="en-US" dirty="0">
                <a:latin typeface="华文中宋" panose="02010600040101010101" charset="-122"/>
                <a:ea typeface="华文中宋" panose="02010600040101010101" charset="-122"/>
              </a:rPr>
              <a:t>中用立方体来表示一个结点</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与</a:t>
            </a:r>
            <a:r>
              <a:rPr lang="en-US" altLang="zh-CN" dirty="0">
                <a:latin typeface="华文中宋" panose="02010600040101010101" charset="-122"/>
                <a:ea typeface="华文中宋" panose="02010600040101010101" charset="-122"/>
              </a:rPr>
              <a:t>UML1.x</a:t>
            </a:r>
            <a:r>
              <a:rPr lang="zh-CN" altLang="en-US" dirty="0">
                <a:latin typeface="华文中宋" panose="02010600040101010101" charset="-122"/>
                <a:ea typeface="华文中宋" panose="02010600040101010101" charset="-122"/>
              </a:rPr>
              <a:t>例图一样</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a:t>
            </a:r>
            <a:r>
              <a:rPr lang="en-US" altLang="zh-CN" dirty="0">
                <a:latin typeface="华文中宋" panose="02010600040101010101" charset="-122"/>
                <a:ea typeface="华文中宋" panose="02010600040101010101" charset="-122"/>
              </a:rPr>
              <a:t>UML2.0</a:t>
            </a:r>
            <a:r>
              <a:rPr lang="zh-CN" altLang="en-US" dirty="0">
                <a:latin typeface="华文中宋" panose="02010600040101010101" charset="-122"/>
                <a:ea typeface="华文中宋" panose="02010600040101010101" charset="-122"/>
              </a:rPr>
              <a:t>正式地把一个设备定义为一个执行工件</a:t>
            </a:r>
            <a:r>
              <a:rPr lang="en-US" altLang="zh-CN" dirty="0">
                <a:latin typeface="华文中宋" panose="02010600040101010101" charset="-122"/>
                <a:ea typeface="华文中宋" panose="02010600040101010101" charset="-122"/>
              </a:rPr>
              <a:t>(Artifact)</a:t>
            </a:r>
            <a:r>
              <a:rPr lang="zh-CN" altLang="en-US" dirty="0">
                <a:latin typeface="华文中宋" panose="02010600040101010101" charset="-122"/>
                <a:ea typeface="华文中宋" panose="02010600040101010101" charset="-122"/>
              </a:rPr>
              <a:t>的结点。为结点起一个名字</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并添加关键字</a:t>
            </a:r>
            <a:r>
              <a:rPr lang="en-US" altLang="zh-CN" dirty="0">
                <a:latin typeface="华文中宋" panose="02010600040101010101" charset="-122"/>
                <a:ea typeface="华文中宋" panose="02010600040101010101" charset="-122"/>
              </a:rPr>
              <a:t>&lt;&lt;device&gt;&gt;</a:t>
            </a:r>
            <a:r>
              <a:rPr lang="zh-CN" altLang="en-US" dirty="0">
                <a:latin typeface="华文中宋" panose="02010600040101010101" charset="-122"/>
                <a:ea typeface="华文中宋" panose="02010600040101010101" charset="-122"/>
              </a:rPr>
              <a:t>来指明结点类型</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尽管一般不需要这样做</a:t>
            </a:r>
            <a:r>
              <a:rPr lang="zh-CN" altLang="en-US" dirty="0" smtClean="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marL="285750" indent="-285750">
              <a:lnSpc>
                <a:spcPct val="150000"/>
              </a:lnSpc>
              <a:buFont typeface="Wingdings" panose="05000000000000000000" pitchFamily="2" charset="2"/>
              <a:buChar char="Ø"/>
            </a:pPr>
            <a:r>
              <a:rPr lang="zh-CN" altLang="en-US" dirty="0" smtClean="0">
                <a:latin typeface="华文中宋" panose="02010600040101010101" charset="-122"/>
                <a:ea typeface="华文中宋" panose="02010600040101010101" charset="-122"/>
              </a:rPr>
              <a:t>图</a:t>
            </a:r>
            <a:r>
              <a:rPr lang="en-US" altLang="zh-CN" dirty="0">
                <a:latin typeface="华文中宋" panose="02010600040101010101" charset="-122"/>
                <a:ea typeface="华文中宋" panose="02010600040101010101" charset="-122"/>
              </a:rPr>
              <a:t>8.15</a:t>
            </a:r>
            <a:r>
              <a:rPr lang="zh-CN" altLang="en-US" dirty="0">
                <a:latin typeface="华文中宋" panose="02010600040101010101" charset="-122"/>
                <a:ea typeface="华文中宋" panose="02010600040101010101" charset="-122"/>
              </a:rPr>
              <a:t>展示了对于在一个结点上部署的工件的三种建模方式。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4"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50" y="696052"/>
            <a:ext cx="5459368"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8.2.2 </a:t>
            </a:r>
            <a:r>
              <a:rPr lang="zh-CN" altLang="en-US" sz="2400" b="1" dirty="0" smtClean="0">
                <a:solidFill>
                  <a:srgbClr val="C00000"/>
                </a:solidFill>
                <a:latin typeface="华文中宋" panose="02010600040101010101" charset="-122"/>
                <a:ea typeface="华文中宋" panose="02010600040101010101" charset="-122"/>
              </a:rPr>
              <a:t>结点</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TextBox 3"/>
          <p:cNvSpPr txBox="1"/>
          <p:nvPr/>
        </p:nvSpPr>
        <p:spPr>
          <a:xfrm>
            <a:off x="779417" y="1337659"/>
            <a:ext cx="10633166"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华文中宋" panose="02010600040101010101" charset="-122"/>
                <a:ea typeface="华文中宋" panose="02010600040101010101" charset="-122"/>
              </a:rPr>
              <a:t>连接两个立方体的一条线</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表示了两个结点相连。一个连接不一定要是一段电线或电缆。也可以表示红外线或者通过卫星的无线连接</a:t>
            </a:r>
            <a:r>
              <a:rPr lang="zh-CN" altLang="en-US" dirty="0" smtClean="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marL="285750" indent="-285750">
              <a:lnSpc>
                <a:spcPct val="150000"/>
              </a:lnSpc>
              <a:buFont typeface="Wingdings" panose="05000000000000000000" pitchFamily="2" charset="2"/>
              <a:buChar char="Ø"/>
            </a:pPr>
            <a:r>
              <a:rPr lang="en-US" altLang="zh-CN" dirty="0">
                <a:latin typeface="华文中宋" panose="02010600040101010101" charset="-122"/>
                <a:ea typeface="华文中宋" panose="02010600040101010101" charset="-122"/>
              </a:rPr>
              <a:t>UML2.0</a:t>
            </a:r>
            <a:r>
              <a:rPr lang="zh-CN" altLang="en-US" dirty="0">
                <a:latin typeface="华文中宋" panose="02010600040101010101" charset="-122"/>
                <a:ea typeface="华文中宋" panose="02010600040101010101" charset="-122"/>
              </a:rPr>
              <a:t>对工件的强调带来了一系列和工件相关的概念</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其中的一个就是部署说明</a:t>
            </a:r>
            <a:r>
              <a:rPr lang="en-US" altLang="zh-CN" dirty="0">
                <a:latin typeface="华文中宋" panose="02010600040101010101" charset="-122"/>
                <a:ea typeface="华文中宋" panose="02010600040101010101" charset="-122"/>
              </a:rPr>
              <a:t>(Deployment Specification),</a:t>
            </a:r>
            <a:r>
              <a:rPr lang="zh-CN" altLang="en-US" dirty="0">
                <a:latin typeface="华文中宋" panose="02010600040101010101" charset="-122"/>
                <a:ea typeface="华文中宋" panose="02010600040101010101" charset="-122"/>
              </a:rPr>
              <a:t>也就是一个组件为另一个组件提供参数。一些调制解调器的连接过程中需要初始化</a:t>
            </a:r>
            <a:r>
              <a:rPr lang="zh-CN" altLang="en-US" dirty="0" smtClean="0">
                <a:latin typeface="华文中宋" panose="02010600040101010101" charset="-122"/>
                <a:ea typeface="华文中宋" panose="02010600040101010101" charset="-122"/>
              </a:rPr>
              <a:t>命令。右图示意</a:t>
            </a:r>
            <a:r>
              <a:rPr lang="zh-CN" altLang="en-US" dirty="0">
                <a:latin typeface="华文中宋" panose="02010600040101010101" charset="-122"/>
                <a:ea typeface="华文中宋" panose="02010600040101010101" charset="-122"/>
              </a:rPr>
              <a:t>了如何对一个部署说明建模</a:t>
            </a:r>
            <a:r>
              <a:rPr lang="zh-CN" altLang="en-US" dirty="0" smtClean="0">
                <a:latin typeface="华文中宋" panose="02010600040101010101" charset="-122"/>
                <a:ea typeface="华文中宋" panose="02010600040101010101" charset="-122"/>
              </a:rPr>
              <a:t>。</a:t>
            </a:r>
            <a:endParaRPr lang="zh-CN" altLang="en-US" dirty="0"/>
          </a:p>
        </p:txBody>
      </p:sp>
      <p:sp>
        <p:nvSpPr>
          <p:cNvPr id="14" name="文本框 5"/>
          <p:cNvSpPr txBox="1">
            <a:spLocks noChangeArrowheads="1"/>
          </p:cNvSpPr>
          <p:nvPr/>
        </p:nvSpPr>
        <p:spPr bwMode="auto">
          <a:xfrm>
            <a:off x="2201584" y="6168440"/>
            <a:ext cx="29654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latin typeface="华文中宋" panose="02010600040101010101" charset="-122"/>
                <a:ea typeface="华文中宋" panose="02010600040101010101" charset="-122"/>
                <a:sym typeface="微软雅黑" panose="020B0503020204020204" charset="-122"/>
              </a:rPr>
              <a:t>图   </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享学</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项目</a:t>
            </a:r>
            <a:r>
              <a:rPr lang="zh-CN" altLang="zh-CN" sz="1400" dirty="0" smtClean="0">
                <a:latin typeface="华文中宋" panose="02010600040101010101" charset="-122"/>
                <a:ea typeface="华文中宋" panose="02010600040101010101" charset="-122"/>
                <a:sym typeface="微软雅黑" panose="020B0503020204020204" charset="-122"/>
              </a:rPr>
              <a:t>学生</a:t>
            </a:r>
            <a:r>
              <a:rPr lang="zh-CN" altLang="en-US" sz="1400" dirty="0" smtClean="0">
                <a:latin typeface="华文中宋" panose="02010600040101010101" charset="-122"/>
                <a:ea typeface="华文中宋" panose="02010600040101010101" charset="-122"/>
                <a:sym typeface="微软雅黑" panose="020B0503020204020204" charset="-122"/>
              </a:rPr>
              <a:t>搜索文章</a:t>
            </a:r>
            <a:r>
              <a:rPr lang="zh-CN" altLang="zh-CN" sz="1400" dirty="0" smtClean="0">
                <a:latin typeface="华文中宋" panose="02010600040101010101" charset="-122"/>
                <a:ea typeface="华文中宋" panose="02010600040101010101" charset="-122"/>
                <a:sym typeface="微软雅黑" panose="020B0503020204020204" charset="-122"/>
              </a:rPr>
              <a:t>图</a:t>
            </a:r>
            <a:endParaRPr lang="zh-CN" altLang="zh-CN" sz="1400" dirty="0">
              <a:latin typeface="华文中宋" panose="02010600040101010101" charset="-122"/>
              <a:ea typeface="华文中宋" panose="02010600040101010101" charset="-122"/>
              <a:sym typeface="微软雅黑" panose="020B0503020204020204" charset="-122"/>
            </a:endParaRPr>
          </a:p>
        </p:txBody>
      </p:sp>
      <p:pic>
        <p:nvPicPr>
          <p:cNvPr id="17410" name="Picture 2" descr="C:\Users\s'd\AppData\Roaming\Tencent\Users\1374126063\QQ\WinTemp\RichOle\6ESUFT{A_M`(J$G0{0OQRX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00" y="3542550"/>
            <a:ext cx="3457575"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96" y="3470739"/>
            <a:ext cx="5985862" cy="29122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8.2.3 </a:t>
            </a:r>
            <a:r>
              <a:rPr lang="zh-CN" altLang="en-US" sz="2400" b="1" dirty="0" smtClean="0">
                <a:solidFill>
                  <a:srgbClr val="C00000"/>
                </a:solidFill>
                <a:latin typeface="华文中宋" panose="02010600040101010101" charset="-122"/>
                <a:ea typeface="华文中宋" panose="02010600040101010101" charset="-122"/>
              </a:rPr>
              <a:t>组件</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部署</a:t>
            </a:r>
            <a:r>
              <a:rPr lang="zh-CN" altLang="en-US" sz="1600" dirty="0">
                <a:latin typeface="华文中宋" panose="02010600040101010101" charset="-122"/>
                <a:ea typeface="华文中宋" panose="02010600040101010101" charset="-122"/>
              </a:rPr>
              <a:t>图中还可以包含组件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这里所指的组件就是</a:t>
            </a:r>
            <a:r>
              <a:rPr lang="en-US" altLang="zh-CN" sz="1600" dirty="0">
                <a:latin typeface="华文中宋" panose="02010600040101010101" charset="-122"/>
                <a:ea typeface="华文中宋" panose="02010600040101010101" charset="-122"/>
              </a:rPr>
              <a:t>8.1</a:t>
            </a:r>
            <a:r>
              <a:rPr lang="zh-CN" altLang="en-US" sz="1600" dirty="0">
                <a:latin typeface="华文中宋" panose="02010600040101010101" charset="-122"/>
                <a:ea typeface="华文中宋" panose="02010600040101010101" charset="-122"/>
              </a:rPr>
              <a:t>节中介绍的构件图中的基本元素，它是系统可替换的物理部件</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en-US" altLang="zh-CN" sz="1600" dirty="0" smtClean="0">
                <a:latin typeface="华文中宋" panose="02010600040101010101" charset="-122"/>
                <a:ea typeface="华文中宋" panose="02010600040101010101" charset="-122"/>
              </a:rPr>
              <a:t>	</a:t>
            </a:r>
            <a:r>
              <a:rPr lang="zh-CN" altLang="en-US" sz="1600" dirty="0" smtClean="0">
                <a:solidFill>
                  <a:srgbClr val="C00000"/>
                </a:solidFill>
                <a:latin typeface="华文中宋" panose="02010600040101010101" charset="-122"/>
                <a:ea typeface="华文中宋" panose="02010600040101010101" charset="-122"/>
              </a:rPr>
              <a:t>结点</a:t>
            </a:r>
            <a:r>
              <a:rPr lang="zh-CN" altLang="en-US" sz="1600" dirty="0">
                <a:solidFill>
                  <a:srgbClr val="C00000"/>
                </a:solidFill>
                <a:latin typeface="华文中宋" panose="02010600040101010101" charset="-122"/>
                <a:ea typeface="华文中宋" panose="02010600040101010101" charset="-122"/>
              </a:rPr>
              <a:t>和组件的关系</a:t>
            </a:r>
            <a:r>
              <a:rPr lang="zh-CN" altLang="en-US" sz="1600" dirty="0">
                <a:latin typeface="华文中宋" panose="02010600040101010101" charset="-122"/>
                <a:ea typeface="华文中宋" panose="02010600040101010101" charset="-122"/>
              </a:rPr>
              <a:t>可以归纳为以下两点</a:t>
            </a:r>
            <a:r>
              <a:rPr lang="zh-CN" altLang="en-US" sz="1600" dirty="0" smtClean="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3" name="组合 2"/>
          <p:cNvGrpSpPr/>
          <p:nvPr/>
        </p:nvGrpSpPr>
        <p:grpSpPr>
          <a:xfrm>
            <a:off x="1230811" y="2805621"/>
            <a:ext cx="9730379" cy="2587945"/>
            <a:chOff x="5370284" y="284163"/>
            <a:chExt cx="12672121" cy="3644995"/>
          </a:xfrm>
        </p:grpSpPr>
        <p:sp>
          <p:nvSpPr>
            <p:cNvPr id="18" name="Oval 5"/>
            <p:cNvSpPr>
              <a:spLocks noChangeArrowheads="1"/>
            </p:cNvSpPr>
            <p:nvPr/>
          </p:nvSpPr>
          <p:spPr bwMode="auto">
            <a:xfrm>
              <a:off x="6021159" y="566738"/>
              <a:ext cx="1109663" cy="1098550"/>
            </a:xfrm>
            <a:prstGeom prst="ellipse">
              <a:avLst/>
            </a:prstGeom>
            <a:solidFill>
              <a:srgbClr val="F9CB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 name="Freeform 6"/>
            <p:cNvSpPr>
              <a:spLocks noEditPoints="1"/>
            </p:cNvSpPr>
            <p:nvPr/>
          </p:nvSpPr>
          <p:spPr bwMode="auto">
            <a:xfrm>
              <a:off x="5736997" y="284163"/>
              <a:ext cx="1679575" cy="1663700"/>
            </a:xfrm>
            <a:custGeom>
              <a:avLst/>
              <a:gdLst>
                <a:gd name="T0" fmla="*/ 107 w 165"/>
                <a:gd name="T1" fmla="*/ 4 h 165"/>
                <a:gd name="T2" fmla="*/ 113 w 165"/>
                <a:gd name="T3" fmla="*/ 29 h 165"/>
                <a:gd name="T4" fmla="*/ 135 w 165"/>
                <a:gd name="T5" fmla="*/ 19 h 165"/>
                <a:gd name="T6" fmla="*/ 131 w 165"/>
                <a:gd name="T7" fmla="*/ 45 h 165"/>
                <a:gd name="T8" fmla="*/ 156 w 165"/>
                <a:gd name="T9" fmla="*/ 44 h 165"/>
                <a:gd name="T10" fmla="*/ 142 w 165"/>
                <a:gd name="T11" fmla="*/ 66 h 165"/>
                <a:gd name="T12" fmla="*/ 165 w 165"/>
                <a:gd name="T13" fmla="*/ 75 h 165"/>
                <a:gd name="T14" fmla="*/ 144 w 165"/>
                <a:gd name="T15" fmla="*/ 90 h 165"/>
                <a:gd name="T16" fmla="*/ 161 w 165"/>
                <a:gd name="T17" fmla="*/ 107 h 165"/>
                <a:gd name="T18" fmla="*/ 136 w 165"/>
                <a:gd name="T19" fmla="*/ 113 h 165"/>
                <a:gd name="T20" fmla="*/ 146 w 165"/>
                <a:gd name="T21" fmla="*/ 135 h 165"/>
                <a:gd name="T22" fmla="*/ 120 w 165"/>
                <a:gd name="T23" fmla="*/ 131 h 165"/>
                <a:gd name="T24" fmla="*/ 120 w 165"/>
                <a:gd name="T25" fmla="*/ 156 h 165"/>
                <a:gd name="T26" fmla="*/ 99 w 165"/>
                <a:gd name="T27" fmla="*/ 142 h 165"/>
                <a:gd name="T28" fmla="*/ 90 w 165"/>
                <a:gd name="T29" fmla="*/ 165 h 165"/>
                <a:gd name="T30" fmla="*/ 75 w 165"/>
                <a:gd name="T31" fmla="*/ 144 h 165"/>
                <a:gd name="T32" fmla="*/ 58 w 165"/>
                <a:gd name="T33" fmla="*/ 161 h 165"/>
                <a:gd name="T34" fmla="*/ 52 w 165"/>
                <a:gd name="T35" fmla="*/ 136 h 165"/>
                <a:gd name="T36" fmla="*/ 29 w 165"/>
                <a:gd name="T37" fmla="*/ 146 h 165"/>
                <a:gd name="T38" fmla="*/ 33 w 165"/>
                <a:gd name="T39" fmla="*/ 120 h 165"/>
                <a:gd name="T40" fmla="*/ 9 w 165"/>
                <a:gd name="T41" fmla="*/ 120 h 165"/>
                <a:gd name="T42" fmla="*/ 23 w 165"/>
                <a:gd name="T43" fmla="*/ 99 h 165"/>
                <a:gd name="T44" fmla="*/ 0 w 165"/>
                <a:gd name="T45" fmla="*/ 90 h 165"/>
                <a:gd name="T46" fmla="*/ 21 w 165"/>
                <a:gd name="T47" fmla="*/ 74 h 165"/>
                <a:gd name="T48" fmla="*/ 4 w 165"/>
                <a:gd name="T49" fmla="*/ 58 h 165"/>
                <a:gd name="T50" fmla="*/ 29 w 165"/>
                <a:gd name="T51" fmla="*/ 52 h 165"/>
                <a:gd name="T52" fmla="*/ 19 w 165"/>
                <a:gd name="T53" fmla="*/ 29 h 165"/>
                <a:gd name="T54" fmla="*/ 45 w 165"/>
                <a:gd name="T55" fmla="*/ 33 h 165"/>
                <a:gd name="T56" fmla="*/ 44 w 165"/>
                <a:gd name="T57" fmla="*/ 9 h 165"/>
                <a:gd name="T58" fmla="*/ 66 w 165"/>
                <a:gd name="T59" fmla="*/ 23 h 165"/>
                <a:gd name="T60" fmla="*/ 75 w 165"/>
                <a:gd name="T61" fmla="*/ 0 h 165"/>
                <a:gd name="T62" fmla="*/ 90 w 165"/>
                <a:gd name="T63" fmla="*/ 21 h 165"/>
                <a:gd name="T64" fmla="*/ 95 w 165"/>
                <a:gd name="T65" fmla="*/ 35 h 165"/>
                <a:gd name="T66" fmla="*/ 70 w 165"/>
                <a:gd name="T67" fmla="*/ 130 h 165"/>
                <a:gd name="T68" fmla="*/ 95 w 165"/>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5">
                  <a:moveTo>
                    <a:pt x="100" y="2"/>
                  </a:moveTo>
                  <a:cubicBezTo>
                    <a:pt x="107" y="4"/>
                    <a:pt x="107" y="4"/>
                    <a:pt x="107" y="4"/>
                  </a:cubicBezTo>
                  <a:cubicBezTo>
                    <a:pt x="106" y="25"/>
                    <a:pt x="106" y="25"/>
                    <a:pt x="106" y="25"/>
                  </a:cubicBezTo>
                  <a:cubicBezTo>
                    <a:pt x="109" y="26"/>
                    <a:pt x="111" y="27"/>
                    <a:pt x="113" y="29"/>
                  </a:cubicBezTo>
                  <a:cubicBezTo>
                    <a:pt x="130" y="15"/>
                    <a:pt x="130" y="15"/>
                    <a:pt x="130" y="15"/>
                  </a:cubicBezTo>
                  <a:cubicBezTo>
                    <a:pt x="135" y="19"/>
                    <a:pt x="135" y="19"/>
                    <a:pt x="135" y="19"/>
                  </a:cubicBezTo>
                  <a:cubicBezTo>
                    <a:pt x="126" y="39"/>
                    <a:pt x="126" y="39"/>
                    <a:pt x="126" y="39"/>
                  </a:cubicBezTo>
                  <a:cubicBezTo>
                    <a:pt x="128" y="41"/>
                    <a:pt x="130" y="43"/>
                    <a:pt x="131" y="45"/>
                  </a:cubicBezTo>
                  <a:cubicBezTo>
                    <a:pt x="152" y="38"/>
                    <a:pt x="152" y="38"/>
                    <a:pt x="152" y="38"/>
                  </a:cubicBezTo>
                  <a:cubicBezTo>
                    <a:pt x="156" y="44"/>
                    <a:pt x="156" y="44"/>
                    <a:pt x="156" y="44"/>
                  </a:cubicBezTo>
                  <a:cubicBezTo>
                    <a:pt x="140" y="59"/>
                    <a:pt x="140" y="59"/>
                    <a:pt x="140" y="59"/>
                  </a:cubicBezTo>
                  <a:cubicBezTo>
                    <a:pt x="141" y="61"/>
                    <a:pt x="142" y="64"/>
                    <a:pt x="142" y="66"/>
                  </a:cubicBezTo>
                  <a:cubicBezTo>
                    <a:pt x="164" y="68"/>
                    <a:pt x="164" y="68"/>
                    <a:pt x="164" y="68"/>
                  </a:cubicBezTo>
                  <a:cubicBezTo>
                    <a:pt x="165" y="75"/>
                    <a:pt x="165" y="75"/>
                    <a:pt x="165" y="75"/>
                  </a:cubicBezTo>
                  <a:cubicBezTo>
                    <a:pt x="144" y="83"/>
                    <a:pt x="144" y="83"/>
                    <a:pt x="144" y="83"/>
                  </a:cubicBezTo>
                  <a:cubicBezTo>
                    <a:pt x="144" y="85"/>
                    <a:pt x="144" y="88"/>
                    <a:pt x="144" y="90"/>
                  </a:cubicBezTo>
                  <a:cubicBezTo>
                    <a:pt x="163" y="100"/>
                    <a:pt x="163" y="100"/>
                    <a:pt x="163" y="100"/>
                  </a:cubicBezTo>
                  <a:cubicBezTo>
                    <a:pt x="161" y="107"/>
                    <a:pt x="161" y="107"/>
                    <a:pt x="161" y="107"/>
                  </a:cubicBezTo>
                  <a:cubicBezTo>
                    <a:pt x="140" y="106"/>
                    <a:pt x="140" y="106"/>
                    <a:pt x="140" y="106"/>
                  </a:cubicBezTo>
                  <a:cubicBezTo>
                    <a:pt x="139" y="109"/>
                    <a:pt x="138" y="111"/>
                    <a:pt x="136" y="113"/>
                  </a:cubicBezTo>
                  <a:cubicBezTo>
                    <a:pt x="150" y="130"/>
                    <a:pt x="150" y="130"/>
                    <a:pt x="150" y="130"/>
                  </a:cubicBezTo>
                  <a:cubicBezTo>
                    <a:pt x="146" y="135"/>
                    <a:pt x="146" y="135"/>
                    <a:pt x="146" y="135"/>
                  </a:cubicBezTo>
                  <a:cubicBezTo>
                    <a:pt x="126" y="126"/>
                    <a:pt x="126" y="126"/>
                    <a:pt x="126" y="126"/>
                  </a:cubicBezTo>
                  <a:cubicBezTo>
                    <a:pt x="124" y="128"/>
                    <a:pt x="122" y="130"/>
                    <a:pt x="120" y="131"/>
                  </a:cubicBezTo>
                  <a:cubicBezTo>
                    <a:pt x="127" y="152"/>
                    <a:pt x="127" y="152"/>
                    <a:pt x="127" y="152"/>
                  </a:cubicBezTo>
                  <a:cubicBezTo>
                    <a:pt x="120" y="156"/>
                    <a:pt x="120" y="156"/>
                    <a:pt x="120" y="156"/>
                  </a:cubicBezTo>
                  <a:cubicBezTo>
                    <a:pt x="106" y="140"/>
                    <a:pt x="106" y="140"/>
                    <a:pt x="106" y="140"/>
                  </a:cubicBezTo>
                  <a:cubicBezTo>
                    <a:pt x="104" y="141"/>
                    <a:pt x="101" y="142"/>
                    <a:pt x="99" y="142"/>
                  </a:cubicBezTo>
                  <a:cubicBezTo>
                    <a:pt x="97" y="164"/>
                    <a:pt x="97" y="164"/>
                    <a:pt x="97" y="164"/>
                  </a:cubicBezTo>
                  <a:cubicBezTo>
                    <a:pt x="90" y="165"/>
                    <a:pt x="90" y="165"/>
                    <a:pt x="90" y="165"/>
                  </a:cubicBezTo>
                  <a:cubicBezTo>
                    <a:pt x="82" y="144"/>
                    <a:pt x="82" y="144"/>
                    <a:pt x="82" y="144"/>
                  </a:cubicBezTo>
                  <a:cubicBezTo>
                    <a:pt x="80" y="144"/>
                    <a:pt x="77" y="144"/>
                    <a:pt x="75" y="144"/>
                  </a:cubicBezTo>
                  <a:cubicBezTo>
                    <a:pt x="65" y="163"/>
                    <a:pt x="65" y="163"/>
                    <a:pt x="65" y="163"/>
                  </a:cubicBezTo>
                  <a:cubicBezTo>
                    <a:pt x="58" y="161"/>
                    <a:pt x="58" y="161"/>
                    <a:pt x="58" y="161"/>
                  </a:cubicBezTo>
                  <a:cubicBezTo>
                    <a:pt x="59" y="140"/>
                    <a:pt x="59" y="140"/>
                    <a:pt x="59" y="140"/>
                  </a:cubicBezTo>
                  <a:cubicBezTo>
                    <a:pt x="56" y="139"/>
                    <a:pt x="54" y="137"/>
                    <a:pt x="52" y="136"/>
                  </a:cubicBezTo>
                  <a:cubicBezTo>
                    <a:pt x="35" y="150"/>
                    <a:pt x="35" y="150"/>
                    <a:pt x="35" y="150"/>
                  </a:cubicBezTo>
                  <a:cubicBezTo>
                    <a:pt x="29" y="146"/>
                    <a:pt x="29" y="146"/>
                    <a:pt x="29" y="146"/>
                  </a:cubicBezTo>
                  <a:cubicBezTo>
                    <a:pt x="39" y="126"/>
                    <a:pt x="39" y="126"/>
                    <a:pt x="39" y="126"/>
                  </a:cubicBezTo>
                  <a:cubicBezTo>
                    <a:pt x="37" y="124"/>
                    <a:pt x="35" y="122"/>
                    <a:pt x="33" y="120"/>
                  </a:cubicBezTo>
                  <a:cubicBezTo>
                    <a:pt x="13" y="127"/>
                    <a:pt x="13" y="127"/>
                    <a:pt x="13" y="127"/>
                  </a:cubicBezTo>
                  <a:cubicBezTo>
                    <a:pt x="9" y="120"/>
                    <a:pt x="9" y="120"/>
                    <a:pt x="9" y="120"/>
                  </a:cubicBezTo>
                  <a:cubicBezTo>
                    <a:pt x="25" y="106"/>
                    <a:pt x="25" y="106"/>
                    <a:pt x="25" y="106"/>
                  </a:cubicBezTo>
                  <a:cubicBezTo>
                    <a:pt x="24" y="104"/>
                    <a:pt x="23" y="101"/>
                    <a:pt x="23" y="99"/>
                  </a:cubicBezTo>
                  <a:cubicBezTo>
                    <a:pt x="1" y="97"/>
                    <a:pt x="1" y="97"/>
                    <a:pt x="1" y="97"/>
                  </a:cubicBezTo>
                  <a:cubicBezTo>
                    <a:pt x="0" y="90"/>
                    <a:pt x="0" y="90"/>
                    <a:pt x="0" y="90"/>
                  </a:cubicBezTo>
                  <a:cubicBezTo>
                    <a:pt x="21" y="82"/>
                    <a:pt x="21" y="82"/>
                    <a:pt x="21" y="82"/>
                  </a:cubicBezTo>
                  <a:cubicBezTo>
                    <a:pt x="20" y="80"/>
                    <a:pt x="21" y="77"/>
                    <a:pt x="21" y="74"/>
                  </a:cubicBezTo>
                  <a:cubicBezTo>
                    <a:pt x="2" y="65"/>
                    <a:pt x="2" y="65"/>
                    <a:pt x="2" y="65"/>
                  </a:cubicBezTo>
                  <a:cubicBezTo>
                    <a:pt x="4" y="58"/>
                    <a:pt x="4" y="58"/>
                    <a:pt x="4" y="58"/>
                  </a:cubicBezTo>
                  <a:cubicBezTo>
                    <a:pt x="25" y="59"/>
                    <a:pt x="25" y="59"/>
                    <a:pt x="25" y="59"/>
                  </a:cubicBezTo>
                  <a:cubicBezTo>
                    <a:pt x="26" y="56"/>
                    <a:pt x="27" y="54"/>
                    <a:pt x="29" y="52"/>
                  </a:cubicBezTo>
                  <a:cubicBezTo>
                    <a:pt x="15" y="35"/>
                    <a:pt x="15" y="35"/>
                    <a:pt x="15" y="35"/>
                  </a:cubicBezTo>
                  <a:cubicBezTo>
                    <a:pt x="19" y="29"/>
                    <a:pt x="19" y="29"/>
                    <a:pt x="19" y="29"/>
                  </a:cubicBezTo>
                  <a:cubicBezTo>
                    <a:pt x="39" y="39"/>
                    <a:pt x="39" y="39"/>
                    <a:pt x="39" y="39"/>
                  </a:cubicBezTo>
                  <a:cubicBezTo>
                    <a:pt x="41" y="37"/>
                    <a:pt x="43" y="35"/>
                    <a:pt x="45" y="33"/>
                  </a:cubicBezTo>
                  <a:cubicBezTo>
                    <a:pt x="38" y="13"/>
                    <a:pt x="38" y="13"/>
                    <a:pt x="38" y="13"/>
                  </a:cubicBezTo>
                  <a:cubicBezTo>
                    <a:pt x="44" y="9"/>
                    <a:pt x="44" y="9"/>
                    <a:pt x="44" y="9"/>
                  </a:cubicBezTo>
                  <a:cubicBezTo>
                    <a:pt x="59" y="25"/>
                    <a:pt x="59" y="25"/>
                    <a:pt x="59" y="25"/>
                  </a:cubicBezTo>
                  <a:cubicBezTo>
                    <a:pt x="61" y="24"/>
                    <a:pt x="64" y="23"/>
                    <a:pt x="66" y="23"/>
                  </a:cubicBezTo>
                  <a:cubicBezTo>
                    <a:pt x="68" y="1"/>
                    <a:pt x="68" y="1"/>
                    <a:pt x="68" y="1"/>
                  </a:cubicBezTo>
                  <a:cubicBezTo>
                    <a:pt x="75" y="0"/>
                    <a:pt x="75" y="0"/>
                    <a:pt x="75" y="0"/>
                  </a:cubicBezTo>
                  <a:cubicBezTo>
                    <a:pt x="83" y="21"/>
                    <a:pt x="83" y="21"/>
                    <a:pt x="83" y="21"/>
                  </a:cubicBezTo>
                  <a:cubicBezTo>
                    <a:pt x="85" y="20"/>
                    <a:pt x="88" y="21"/>
                    <a:pt x="90" y="21"/>
                  </a:cubicBezTo>
                  <a:cubicBezTo>
                    <a:pt x="100" y="2"/>
                    <a:pt x="100" y="2"/>
                    <a:pt x="100" y="2"/>
                  </a:cubicBezTo>
                  <a:close/>
                  <a:moveTo>
                    <a:pt x="95" y="35"/>
                  </a:moveTo>
                  <a:cubicBezTo>
                    <a:pt x="121" y="42"/>
                    <a:pt x="137" y="69"/>
                    <a:pt x="130" y="95"/>
                  </a:cubicBezTo>
                  <a:cubicBezTo>
                    <a:pt x="123" y="121"/>
                    <a:pt x="96" y="137"/>
                    <a:pt x="70" y="130"/>
                  </a:cubicBezTo>
                  <a:cubicBezTo>
                    <a:pt x="44" y="123"/>
                    <a:pt x="28" y="96"/>
                    <a:pt x="35" y="69"/>
                  </a:cubicBezTo>
                  <a:cubicBezTo>
                    <a:pt x="42" y="43"/>
                    <a:pt x="69" y="28"/>
                    <a:pt x="95" y="35"/>
                  </a:cubicBezTo>
                  <a:close/>
                </a:path>
              </a:pathLst>
            </a:custGeom>
            <a:solidFill>
              <a:srgbClr val="E84A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0" name="Freeform 7"/>
            <p:cNvSpPr>
              <a:spLocks noEditPoints="1"/>
            </p:cNvSpPr>
            <p:nvPr/>
          </p:nvSpPr>
          <p:spPr bwMode="auto">
            <a:xfrm>
              <a:off x="5370284" y="1827213"/>
              <a:ext cx="1679575" cy="1652588"/>
            </a:xfrm>
            <a:custGeom>
              <a:avLst/>
              <a:gdLst>
                <a:gd name="T0" fmla="*/ 86 w 165"/>
                <a:gd name="T1" fmla="*/ 0 h 164"/>
                <a:gd name="T2" fmla="*/ 98 w 165"/>
                <a:gd name="T3" fmla="*/ 22 h 164"/>
                <a:gd name="T4" fmla="*/ 117 w 165"/>
                <a:gd name="T5" fmla="*/ 7 h 164"/>
                <a:gd name="T6" fmla="*/ 120 w 165"/>
                <a:gd name="T7" fmla="*/ 33 h 164"/>
                <a:gd name="T8" fmla="*/ 143 w 165"/>
                <a:gd name="T9" fmla="*/ 26 h 164"/>
                <a:gd name="T10" fmla="*/ 136 w 165"/>
                <a:gd name="T11" fmla="*/ 51 h 164"/>
                <a:gd name="T12" fmla="*/ 160 w 165"/>
                <a:gd name="T13" fmla="*/ 54 h 164"/>
                <a:gd name="T14" fmla="*/ 144 w 165"/>
                <a:gd name="T15" fmla="*/ 74 h 164"/>
                <a:gd name="T16" fmla="*/ 165 w 165"/>
                <a:gd name="T17" fmla="*/ 86 h 164"/>
                <a:gd name="T18" fmla="*/ 142 w 165"/>
                <a:gd name="T19" fmla="*/ 98 h 164"/>
                <a:gd name="T20" fmla="*/ 157 w 165"/>
                <a:gd name="T21" fmla="*/ 117 h 164"/>
                <a:gd name="T22" fmla="*/ 132 w 165"/>
                <a:gd name="T23" fmla="*/ 119 h 164"/>
                <a:gd name="T24" fmla="*/ 138 w 165"/>
                <a:gd name="T25" fmla="*/ 143 h 164"/>
                <a:gd name="T26" fmla="*/ 114 w 165"/>
                <a:gd name="T27" fmla="*/ 135 h 164"/>
                <a:gd name="T28" fmla="*/ 111 w 165"/>
                <a:gd name="T29" fmla="*/ 159 h 164"/>
                <a:gd name="T30" fmla="*/ 91 w 165"/>
                <a:gd name="T31" fmla="*/ 143 h 164"/>
                <a:gd name="T32" fmla="*/ 79 w 165"/>
                <a:gd name="T33" fmla="*/ 164 h 164"/>
                <a:gd name="T34" fmla="*/ 67 w 165"/>
                <a:gd name="T35" fmla="*/ 142 h 164"/>
                <a:gd name="T36" fmla="*/ 48 w 165"/>
                <a:gd name="T37" fmla="*/ 157 h 164"/>
                <a:gd name="T38" fmla="*/ 45 w 165"/>
                <a:gd name="T39" fmla="*/ 131 h 164"/>
                <a:gd name="T40" fmla="*/ 22 w 165"/>
                <a:gd name="T41" fmla="*/ 138 h 164"/>
                <a:gd name="T42" fmla="*/ 29 w 165"/>
                <a:gd name="T43" fmla="*/ 113 h 164"/>
                <a:gd name="T44" fmla="*/ 5 w 165"/>
                <a:gd name="T45" fmla="*/ 110 h 164"/>
                <a:gd name="T46" fmla="*/ 21 w 165"/>
                <a:gd name="T47" fmla="*/ 90 h 164"/>
                <a:gd name="T48" fmla="*/ 0 w 165"/>
                <a:gd name="T49" fmla="*/ 78 h 164"/>
                <a:gd name="T50" fmla="*/ 23 w 165"/>
                <a:gd name="T51" fmla="*/ 66 h 164"/>
                <a:gd name="T52" fmla="*/ 8 w 165"/>
                <a:gd name="T53" fmla="*/ 47 h 164"/>
                <a:gd name="T54" fmla="*/ 33 w 165"/>
                <a:gd name="T55" fmla="*/ 44 h 164"/>
                <a:gd name="T56" fmla="*/ 27 w 165"/>
                <a:gd name="T57" fmla="*/ 21 h 164"/>
                <a:gd name="T58" fmla="*/ 51 w 165"/>
                <a:gd name="T59" fmla="*/ 28 h 164"/>
                <a:gd name="T60" fmla="*/ 54 w 165"/>
                <a:gd name="T61" fmla="*/ 4 h 164"/>
                <a:gd name="T62" fmla="*/ 74 w 165"/>
                <a:gd name="T63" fmla="*/ 21 h 164"/>
                <a:gd name="T64" fmla="*/ 83 w 165"/>
                <a:gd name="T65" fmla="*/ 32 h 164"/>
                <a:gd name="T66" fmla="*/ 83 w 165"/>
                <a:gd name="T67" fmla="*/ 131 h 164"/>
                <a:gd name="T68" fmla="*/ 83 w 165"/>
                <a:gd name="T6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79" y="0"/>
                  </a:moveTo>
                  <a:cubicBezTo>
                    <a:pt x="86" y="0"/>
                    <a:pt x="86" y="0"/>
                    <a:pt x="86" y="0"/>
                  </a:cubicBezTo>
                  <a:cubicBezTo>
                    <a:pt x="91" y="21"/>
                    <a:pt x="91" y="21"/>
                    <a:pt x="91" y="21"/>
                  </a:cubicBezTo>
                  <a:cubicBezTo>
                    <a:pt x="93" y="21"/>
                    <a:pt x="96" y="21"/>
                    <a:pt x="98" y="22"/>
                  </a:cubicBezTo>
                  <a:cubicBezTo>
                    <a:pt x="111" y="4"/>
                    <a:pt x="111" y="4"/>
                    <a:pt x="111" y="4"/>
                  </a:cubicBezTo>
                  <a:cubicBezTo>
                    <a:pt x="117" y="7"/>
                    <a:pt x="117" y="7"/>
                    <a:pt x="117" y="7"/>
                  </a:cubicBezTo>
                  <a:cubicBezTo>
                    <a:pt x="114" y="28"/>
                    <a:pt x="114" y="28"/>
                    <a:pt x="114" y="28"/>
                  </a:cubicBezTo>
                  <a:cubicBezTo>
                    <a:pt x="116" y="30"/>
                    <a:pt x="118" y="31"/>
                    <a:pt x="120" y="33"/>
                  </a:cubicBezTo>
                  <a:cubicBezTo>
                    <a:pt x="138" y="21"/>
                    <a:pt x="138" y="21"/>
                    <a:pt x="138" y="21"/>
                  </a:cubicBezTo>
                  <a:cubicBezTo>
                    <a:pt x="143" y="26"/>
                    <a:pt x="143" y="26"/>
                    <a:pt x="143" y="26"/>
                  </a:cubicBezTo>
                  <a:cubicBezTo>
                    <a:pt x="132" y="44"/>
                    <a:pt x="132" y="44"/>
                    <a:pt x="132" y="44"/>
                  </a:cubicBezTo>
                  <a:cubicBezTo>
                    <a:pt x="133" y="46"/>
                    <a:pt x="135" y="49"/>
                    <a:pt x="136" y="51"/>
                  </a:cubicBezTo>
                  <a:cubicBezTo>
                    <a:pt x="157" y="47"/>
                    <a:pt x="157" y="47"/>
                    <a:pt x="157" y="47"/>
                  </a:cubicBezTo>
                  <a:cubicBezTo>
                    <a:pt x="160" y="54"/>
                    <a:pt x="160" y="54"/>
                    <a:pt x="160" y="54"/>
                  </a:cubicBezTo>
                  <a:cubicBezTo>
                    <a:pt x="142" y="66"/>
                    <a:pt x="142" y="66"/>
                    <a:pt x="142" y="66"/>
                  </a:cubicBezTo>
                  <a:cubicBezTo>
                    <a:pt x="143" y="69"/>
                    <a:pt x="144" y="71"/>
                    <a:pt x="144" y="74"/>
                  </a:cubicBezTo>
                  <a:cubicBezTo>
                    <a:pt x="165" y="78"/>
                    <a:pt x="165" y="78"/>
                    <a:pt x="165" y="78"/>
                  </a:cubicBezTo>
                  <a:cubicBezTo>
                    <a:pt x="165" y="86"/>
                    <a:pt x="165" y="86"/>
                    <a:pt x="165" y="86"/>
                  </a:cubicBezTo>
                  <a:cubicBezTo>
                    <a:pt x="144" y="90"/>
                    <a:pt x="144" y="90"/>
                    <a:pt x="144" y="90"/>
                  </a:cubicBezTo>
                  <a:cubicBezTo>
                    <a:pt x="144" y="93"/>
                    <a:pt x="143" y="95"/>
                    <a:pt x="142" y="98"/>
                  </a:cubicBezTo>
                  <a:cubicBezTo>
                    <a:pt x="160" y="110"/>
                    <a:pt x="160" y="110"/>
                    <a:pt x="160" y="110"/>
                  </a:cubicBezTo>
                  <a:cubicBezTo>
                    <a:pt x="157" y="117"/>
                    <a:pt x="157" y="117"/>
                    <a:pt x="157" y="117"/>
                  </a:cubicBezTo>
                  <a:cubicBezTo>
                    <a:pt x="136" y="113"/>
                    <a:pt x="136" y="113"/>
                    <a:pt x="136" y="113"/>
                  </a:cubicBezTo>
                  <a:cubicBezTo>
                    <a:pt x="135" y="115"/>
                    <a:pt x="133" y="117"/>
                    <a:pt x="132" y="119"/>
                  </a:cubicBezTo>
                  <a:cubicBezTo>
                    <a:pt x="143" y="138"/>
                    <a:pt x="143" y="138"/>
                    <a:pt x="143" y="138"/>
                  </a:cubicBezTo>
                  <a:cubicBezTo>
                    <a:pt x="138" y="143"/>
                    <a:pt x="138" y="143"/>
                    <a:pt x="138" y="143"/>
                  </a:cubicBezTo>
                  <a:cubicBezTo>
                    <a:pt x="120" y="131"/>
                    <a:pt x="120" y="131"/>
                    <a:pt x="120" y="131"/>
                  </a:cubicBezTo>
                  <a:cubicBezTo>
                    <a:pt x="118" y="133"/>
                    <a:pt x="116" y="134"/>
                    <a:pt x="114" y="135"/>
                  </a:cubicBezTo>
                  <a:cubicBezTo>
                    <a:pt x="117" y="157"/>
                    <a:pt x="117" y="157"/>
                    <a:pt x="117" y="157"/>
                  </a:cubicBezTo>
                  <a:cubicBezTo>
                    <a:pt x="111" y="159"/>
                    <a:pt x="111" y="159"/>
                    <a:pt x="111" y="159"/>
                  </a:cubicBezTo>
                  <a:cubicBezTo>
                    <a:pt x="98" y="142"/>
                    <a:pt x="98" y="142"/>
                    <a:pt x="98" y="142"/>
                  </a:cubicBezTo>
                  <a:cubicBezTo>
                    <a:pt x="96" y="142"/>
                    <a:pt x="93" y="143"/>
                    <a:pt x="91" y="143"/>
                  </a:cubicBezTo>
                  <a:cubicBezTo>
                    <a:pt x="86" y="164"/>
                    <a:pt x="86" y="164"/>
                    <a:pt x="86" y="164"/>
                  </a:cubicBezTo>
                  <a:cubicBezTo>
                    <a:pt x="79" y="164"/>
                    <a:pt x="79" y="164"/>
                    <a:pt x="79" y="164"/>
                  </a:cubicBezTo>
                  <a:cubicBezTo>
                    <a:pt x="74" y="143"/>
                    <a:pt x="74" y="143"/>
                    <a:pt x="74" y="143"/>
                  </a:cubicBezTo>
                  <a:cubicBezTo>
                    <a:pt x="72" y="143"/>
                    <a:pt x="69" y="142"/>
                    <a:pt x="67" y="142"/>
                  </a:cubicBezTo>
                  <a:cubicBezTo>
                    <a:pt x="54" y="159"/>
                    <a:pt x="54" y="159"/>
                    <a:pt x="54" y="159"/>
                  </a:cubicBezTo>
                  <a:cubicBezTo>
                    <a:pt x="48" y="157"/>
                    <a:pt x="48" y="157"/>
                    <a:pt x="48" y="157"/>
                  </a:cubicBezTo>
                  <a:cubicBezTo>
                    <a:pt x="52" y="135"/>
                    <a:pt x="52" y="135"/>
                    <a:pt x="52" y="135"/>
                  </a:cubicBezTo>
                  <a:cubicBezTo>
                    <a:pt x="49" y="134"/>
                    <a:pt x="47" y="133"/>
                    <a:pt x="45" y="131"/>
                  </a:cubicBezTo>
                  <a:cubicBezTo>
                    <a:pt x="27" y="143"/>
                    <a:pt x="27" y="143"/>
                    <a:pt x="27" y="143"/>
                  </a:cubicBezTo>
                  <a:cubicBezTo>
                    <a:pt x="22" y="138"/>
                    <a:pt x="22" y="138"/>
                    <a:pt x="22" y="138"/>
                  </a:cubicBezTo>
                  <a:cubicBezTo>
                    <a:pt x="33" y="119"/>
                    <a:pt x="33" y="119"/>
                    <a:pt x="33" y="119"/>
                  </a:cubicBezTo>
                  <a:cubicBezTo>
                    <a:pt x="32" y="117"/>
                    <a:pt x="30" y="115"/>
                    <a:pt x="29" y="113"/>
                  </a:cubicBezTo>
                  <a:cubicBezTo>
                    <a:pt x="8" y="117"/>
                    <a:pt x="8" y="117"/>
                    <a:pt x="8" y="117"/>
                  </a:cubicBezTo>
                  <a:cubicBezTo>
                    <a:pt x="5" y="110"/>
                    <a:pt x="5" y="110"/>
                    <a:pt x="5" y="110"/>
                  </a:cubicBezTo>
                  <a:cubicBezTo>
                    <a:pt x="23" y="98"/>
                    <a:pt x="23" y="98"/>
                    <a:pt x="23" y="98"/>
                  </a:cubicBezTo>
                  <a:cubicBezTo>
                    <a:pt x="22" y="95"/>
                    <a:pt x="21" y="93"/>
                    <a:pt x="21" y="90"/>
                  </a:cubicBezTo>
                  <a:cubicBezTo>
                    <a:pt x="0" y="86"/>
                    <a:pt x="0" y="86"/>
                    <a:pt x="0" y="86"/>
                  </a:cubicBezTo>
                  <a:cubicBezTo>
                    <a:pt x="0" y="78"/>
                    <a:pt x="0" y="78"/>
                    <a:pt x="0" y="78"/>
                  </a:cubicBezTo>
                  <a:cubicBezTo>
                    <a:pt x="21" y="74"/>
                    <a:pt x="21" y="74"/>
                    <a:pt x="21" y="74"/>
                  </a:cubicBezTo>
                  <a:cubicBezTo>
                    <a:pt x="21" y="71"/>
                    <a:pt x="22" y="69"/>
                    <a:pt x="23" y="66"/>
                  </a:cubicBezTo>
                  <a:cubicBezTo>
                    <a:pt x="5" y="54"/>
                    <a:pt x="5" y="54"/>
                    <a:pt x="5" y="54"/>
                  </a:cubicBezTo>
                  <a:cubicBezTo>
                    <a:pt x="8" y="47"/>
                    <a:pt x="8" y="47"/>
                    <a:pt x="8" y="47"/>
                  </a:cubicBezTo>
                  <a:cubicBezTo>
                    <a:pt x="29" y="51"/>
                    <a:pt x="29" y="51"/>
                    <a:pt x="29" y="51"/>
                  </a:cubicBezTo>
                  <a:cubicBezTo>
                    <a:pt x="30" y="49"/>
                    <a:pt x="32" y="46"/>
                    <a:pt x="33" y="44"/>
                  </a:cubicBezTo>
                  <a:cubicBezTo>
                    <a:pt x="22" y="26"/>
                    <a:pt x="22" y="26"/>
                    <a:pt x="22" y="26"/>
                  </a:cubicBezTo>
                  <a:cubicBezTo>
                    <a:pt x="27" y="21"/>
                    <a:pt x="27" y="21"/>
                    <a:pt x="27" y="21"/>
                  </a:cubicBezTo>
                  <a:cubicBezTo>
                    <a:pt x="45" y="33"/>
                    <a:pt x="45" y="33"/>
                    <a:pt x="45" y="33"/>
                  </a:cubicBezTo>
                  <a:cubicBezTo>
                    <a:pt x="47" y="31"/>
                    <a:pt x="49" y="30"/>
                    <a:pt x="51" y="28"/>
                  </a:cubicBezTo>
                  <a:cubicBezTo>
                    <a:pt x="48" y="7"/>
                    <a:pt x="48" y="7"/>
                    <a:pt x="48" y="7"/>
                  </a:cubicBezTo>
                  <a:cubicBezTo>
                    <a:pt x="54" y="4"/>
                    <a:pt x="54" y="4"/>
                    <a:pt x="54" y="4"/>
                  </a:cubicBezTo>
                  <a:cubicBezTo>
                    <a:pt x="67" y="22"/>
                    <a:pt x="67" y="22"/>
                    <a:pt x="67" y="22"/>
                  </a:cubicBezTo>
                  <a:cubicBezTo>
                    <a:pt x="69" y="21"/>
                    <a:pt x="72" y="21"/>
                    <a:pt x="74" y="21"/>
                  </a:cubicBezTo>
                  <a:cubicBezTo>
                    <a:pt x="79" y="0"/>
                    <a:pt x="79" y="0"/>
                    <a:pt x="79" y="0"/>
                  </a:cubicBezTo>
                  <a:close/>
                  <a:moveTo>
                    <a:pt x="83" y="32"/>
                  </a:moveTo>
                  <a:cubicBezTo>
                    <a:pt x="110" y="32"/>
                    <a:pt x="132" y="55"/>
                    <a:pt x="132" y="82"/>
                  </a:cubicBezTo>
                  <a:cubicBezTo>
                    <a:pt x="132" y="109"/>
                    <a:pt x="110" y="131"/>
                    <a:pt x="83" y="131"/>
                  </a:cubicBezTo>
                  <a:cubicBezTo>
                    <a:pt x="55" y="131"/>
                    <a:pt x="33" y="109"/>
                    <a:pt x="33" y="82"/>
                  </a:cubicBezTo>
                  <a:cubicBezTo>
                    <a:pt x="33" y="55"/>
                    <a:pt x="55" y="32"/>
                    <a:pt x="83" y="32"/>
                  </a:cubicBezTo>
                  <a:close/>
                </a:path>
              </a:pathLst>
            </a:custGeom>
            <a:solidFill>
              <a:srgbClr val="DED4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1" name="Oval 8"/>
            <p:cNvSpPr>
              <a:spLocks noChangeArrowheads="1"/>
            </p:cNvSpPr>
            <p:nvPr/>
          </p:nvSpPr>
          <p:spPr bwMode="auto">
            <a:xfrm>
              <a:off x="5654447" y="2098676"/>
              <a:ext cx="1109663" cy="1098550"/>
            </a:xfrm>
            <a:prstGeom prst="ellipse">
              <a:avLst/>
            </a:prstGeom>
            <a:solidFill>
              <a:srgbClr val="CCCD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2" name="Freeform 9"/>
            <p:cNvSpPr>
              <a:spLocks noEditPoints="1"/>
            </p:cNvSpPr>
            <p:nvPr/>
          </p:nvSpPr>
          <p:spPr bwMode="auto">
            <a:xfrm>
              <a:off x="5370284" y="1827213"/>
              <a:ext cx="1679575" cy="1652588"/>
            </a:xfrm>
            <a:custGeom>
              <a:avLst/>
              <a:gdLst>
                <a:gd name="T0" fmla="*/ 86 w 165"/>
                <a:gd name="T1" fmla="*/ 0 h 164"/>
                <a:gd name="T2" fmla="*/ 98 w 165"/>
                <a:gd name="T3" fmla="*/ 22 h 164"/>
                <a:gd name="T4" fmla="*/ 117 w 165"/>
                <a:gd name="T5" fmla="*/ 7 h 164"/>
                <a:gd name="T6" fmla="*/ 120 w 165"/>
                <a:gd name="T7" fmla="*/ 33 h 164"/>
                <a:gd name="T8" fmla="*/ 143 w 165"/>
                <a:gd name="T9" fmla="*/ 26 h 164"/>
                <a:gd name="T10" fmla="*/ 136 w 165"/>
                <a:gd name="T11" fmla="*/ 51 h 164"/>
                <a:gd name="T12" fmla="*/ 160 w 165"/>
                <a:gd name="T13" fmla="*/ 54 h 164"/>
                <a:gd name="T14" fmla="*/ 144 w 165"/>
                <a:gd name="T15" fmla="*/ 74 h 164"/>
                <a:gd name="T16" fmla="*/ 165 w 165"/>
                <a:gd name="T17" fmla="*/ 86 h 164"/>
                <a:gd name="T18" fmla="*/ 142 w 165"/>
                <a:gd name="T19" fmla="*/ 98 h 164"/>
                <a:gd name="T20" fmla="*/ 157 w 165"/>
                <a:gd name="T21" fmla="*/ 117 h 164"/>
                <a:gd name="T22" fmla="*/ 132 w 165"/>
                <a:gd name="T23" fmla="*/ 119 h 164"/>
                <a:gd name="T24" fmla="*/ 138 w 165"/>
                <a:gd name="T25" fmla="*/ 143 h 164"/>
                <a:gd name="T26" fmla="*/ 114 w 165"/>
                <a:gd name="T27" fmla="*/ 135 h 164"/>
                <a:gd name="T28" fmla="*/ 111 w 165"/>
                <a:gd name="T29" fmla="*/ 159 h 164"/>
                <a:gd name="T30" fmla="*/ 91 w 165"/>
                <a:gd name="T31" fmla="*/ 143 h 164"/>
                <a:gd name="T32" fmla="*/ 79 w 165"/>
                <a:gd name="T33" fmla="*/ 164 h 164"/>
                <a:gd name="T34" fmla="*/ 67 w 165"/>
                <a:gd name="T35" fmla="*/ 142 h 164"/>
                <a:gd name="T36" fmla="*/ 48 w 165"/>
                <a:gd name="T37" fmla="*/ 157 h 164"/>
                <a:gd name="T38" fmla="*/ 45 w 165"/>
                <a:gd name="T39" fmla="*/ 131 h 164"/>
                <a:gd name="T40" fmla="*/ 22 w 165"/>
                <a:gd name="T41" fmla="*/ 138 h 164"/>
                <a:gd name="T42" fmla="*/ 29 w 165"/>
                <a:gd name="T43" fmla="*/ 113 h 164"/>
                <a:gd name="T44" fmla="*/ 5 w 165"/>
                <a:gd name="T45" fmla="*/ 110 h 164"/>
                <a:gd name="T46" fmla="*/ 21 w 165"/>
                <a:gd name="T47" fmla="*/ 90 h 164"/>
                <a:gd name="T48" fmla="*/ 0 w 165"/>
                <a:gd name="T49" fmla="*/ 78 h 164"/>
                <a:gd name="T50" fmla="*/ 23 w 165"/>
                <a:gd name="T51" fmla="*/ 66 h 164"/>
                <a:gd name="T52" fmla="*/ 8 w 165"/>
                <a:gd name="T53" fmla="*/ 47 h 164"/>
                <a:gd name="T54" fmla="*/ 33 w 165"/>
                <a:gd name="T55" fmla="*/ 44 h 164"/>
                <a:gd name="T56" fmla="*/ 27 w 165"/>
                <a:gd name="T57" fmla="*/ 21 h 164"/>
                <a:gd name="T58" fmla="*/ 51 w 165"/>
                <a:gd name="T59" fmla="*/ 28 h 164"/>
                <a:gd name="T60" fmla="*/ 54 w 165"/>
                <a:gd name="T61" fmla="*/ 4 h 164"/>
                <a:gd name="T62" fmla="*/ 74 w 165"/>
                <a:gd name="T63" fmla="*/ 21 h 164"/>
                <a:gd name="T64" fmla="*/ 83 w 165"/>
                <a:gd name="T65" fmla="*/ 32 h 164"/>
                <a:gd name="T66" fmla="*/ 83 w 165"/>
                <a:gd name="T67" fmla="*/ 131 h 164"/>
                <a:gd name="T68" fmla="*/ 83 w 165"/>
                <a:gd name="T6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79" y="0"/>
                  </a:moveTo>
                  <a:cubicBezTo>
                    <a:pt x="86" y="0"/>
                    <a:pt x="86" y="0"/>
                    <a:pt x="86" y="0"/>
                  </a:cubicBezTo>
                  <a:cubicBezTo>
                    <a:pt x="91" y="21"/>
                    <a:pt x="91" y="21"/>
                    <a:pt x="91" y="21"/>
                  </a:cubicBezTo>
                  <a:cubicBezTo>
                    <a:pt x="93" y="21"/>
                    <a:pt x="96" y="21"/>
                    <a:pt x="98" y="22"/>
                  </a:cubicBezTo>
                  <a:cubicBezTo>
                    <a:pt x="111" y="4"/>
                    <a:pt x="111" y="4"/>
                    <a:pt x="111" y="4"/>
                  </a:cubicBezTo>
                  <a:cubicBezTo>
                    <a:pt x="117" y="7"/>
                    <a:pt x="117" y="7"/>
                    <a:pt x="117" y="7"/>
                  </a:cubicBezTo>
                  <a:cubicBezTo>
                    <a:pt x="114" y="28"/>
                    <a:pt x="114" y="28"/>
                    <a:pt x="114" y="28"/>
                  </a:cubicBezTo>
                  <a:cubicBezTo>
                    <a:pt x="116" y="30"/>
                    <a:pt x="118" y="31"/>
                    <a:pt x="120" y="33"/>
                  </a:cubicBezTo>
                  <a:cubicBezTo>
                    <a:pt x="138" y="21"/>
                    <a:pt x="138" y="21"/>
                    <a:pt x="138" y="21"/>
                  </a:cubicBezTo>
                  <a:cubicBezTo>
                    <a:pt x="143" y="26"/>
                    <a:pt x="143" y="26"/>
                    <a:pt x="143" y="26"/>
                  </a:cubicBezTo>
                  <a:cubicBezTo>
                    <a:pt x="132" y="44"/>
                    <a:pt x="132" y="44"/>
                    <a:pt x="132" y="44"/>
                  </a:cubicBezTo>
                  <a:cubicBezTo>
                    <a:pt x="133" y="46"/>
                    <a:pt x="135" y="49"/>
                    <a:pt x="136" y="51"/>
                  </a:cubicBezTo>
                  <a:cubicBezTo>
                    <a:pt x="157" y="47"/>
                    <a:pt x="157" y="47"/>
                    <a:pt x="157" y="47"/>
                  </a:cubicBezTo>
                  <a:cubicBezTo>
                    <a:pt x="160" y="54"/>
                    <a:pt x="160" y="54"/>
                    <a:pt x="160" y="54"/>
                  </a:cubicBezTo>
                  <a:cubicBezTo>
                    <a:pt x="142" y="66"/>
                    <a:pt x="142" y="66"/>
                    <a:pt x="142" y="66"/>
                  </a:cubicBezTo>
                  <a:cubicBezTo>
                    <a:pt x="143" y="69"/>
                    <a:pt x="144" y="71"/>
                    <a:pt x="144" y="74"/>
                  </a:cubicBezTo>
                  <a:cubicBezTo>
                    <a:pt x="165" y="78"/>
                    <a:pt x="165" y="78"/>
                    <a:pt x="165" y="78"/>
                  </a:cubicBezTo>
                  <a:cubicBezTo>
                    <a:pt x="165" y="86"/>
                    <a:pt x="165" y="86"/>
                    <a:pt x="165" y="86"/>
                  </a:cubicBezTo>
                  <a:cubicBezTo>
                    <a:pt x="144" y="90"/>
                    <a:pt x="144" y="90"/>
                    <a:pt x="144" y="90"/>
                  </a:cubicBezTo>
                  <a:cubicBezTo>
                    <a:pt x="144" y="93"/>
                    <a:pt x="143" y="95"/>
                    <a:pt x="142" y="98"/>
                  </a:cubicBezTo>
                  <a:cubicBezTo>
                    <a:pt x="160" y="110"/>
                    <a:pt x="160" y="110"/>
                    <a:pt x="160" y="110"/>
                  </a:cubicBezTo>
                  <a:cubicBezTo>
                    <a:pt x="157" y="117"/>
                    <a:pt x="157" y="117"/>
                    <a:pt x="157" y="117"/>
                  </a:cubicBezTo>
                  <a:cubicBezTo>
                    <a:pt x="136" y="113"/>
                    <a:pt x="136" y="113"/>
                    <a:pt x="136" y="113"/>
                  </a:cubicBezTo>
                  <a:cubicBezTo>
                    <a:pt x="135" y="115"/>
                    <a:pt x="133" y="117"/>
                    <a:pt x="132" y="119"/>
                  </a:cubicBezTo>
                  <a:cubicBezTo>
                    <a:pt x="143" y="138"/>
                    <a:pt x="143" y="138"/>
                    <a:pt x="143" y="138"/>
                  </a:cubicBezTo>
                  <a:cubicBezTo>
                    <a:pt x="138" y="143"/>
                    <a:pt x="138" y="143"/>
                    <a:pt x="138" y="143"/>
                  </a:cubicBezTo>
                  <a:cubicBezTo>
                    <a:pt x="120" y="131"/>
                    <a:pt x="120" y="131"/>
                    <a:pt x="120" y="131"/>
                  </a:cubicBezTo>
                  <a:cubicBezTo>
                    <a:pt x="118" y="133"/>
                    <a:pt x="116" y="134"/>
                    <a:pt x="114" y="135"/>
                  </a:cubicBezTo>
                  <a:cubicBezTo>
                    <a:pt x="117" y="157"/>
                    <a:pt x="117" y="157"/>
                    <a:pt x="117" y="157"/>
                  </a:cubicBezTo>
                  <a:cubicBezTo>
                    <a:pt x="111" y="159"/>
                    <a:pt x="111" y="159"/>
                    <a:pt x="111" y="159"/>
                  </a:cubicBezTo>
                  <a:cubicBezTo>
                    <a:pt x="98" y="142"/>
                    <a:pt x="98" y="142"/>
                    <a:pt x="98" y="142"/>
                  </a:cubicBezTo>
                  <a:cubicBezTo>
                    <a:pt x="96" y="142"/>
                    <a:pt x="93" y="143"/>
                    <a:pt x="91" y="143"/>
                  </a:cubicBezTo>
                  <a:cubicBezTo>
                    <a:pt x="86" y="164"/>
                    <a:pt x="86" y="164"/>
                    <a:pt x="86" y="164"/>
                  </a:cubicBezTo>
                  <a:cubicBezTo>
                    <a:pt x="79" y="164"/>
                    <a:pt x="79" y="164"/>
                    <a:pt x="79" y="164"/>
                  </a:cubicBezTo>
                  <a:cubicBezTo>
                    <a:pt x="74" y="143"/>
                    <a:pt x="74" y="143"/>
                    <a:pt x="74" y="143"/>
                  </a:cubicBezTo>
                  <a:cubicBezTo>
                    <a:pt x="72" y="143"/>
                    <a:pt x="69" y="142"/>
                    <a:pt x="67" y="142"/>
                  </a:cubicBezTo>
                  <a:cubicBezTo>
                    <a:pt x="54" y="159"/>
                    <a:pt x="54" y="159"/>
                    <a:pt x="54" y="159"/>
                  </a:cubicBezTo>
                  <a:cubicBezTo>
                    <a:pt x="48" y="157"/>
                    <a:pt x="48" y="157"/>
                    <a:pt x="48" y="157"/>
                  </a:cubicBezTo>
                  <a:cubicBezTo>
                    <a:pt x="52" y="135"/>
                    <a:pt x="52" y="135"/>
                    <a:pt x="52" y="135"/>
                  </a:cubicBezTo>
                  <a:cubicBezTo>
                    <a:pt x="49" y="134"/>
                    <a:pt x="47" y="133"/>
                    <a:pt x="45" y="131"/>
                  </a:cubicBezTo>
                  <a:cubicBezTo>
                    <a:pt x="27" y="143"/>
                    <a:pt x="27" y="143"/>
                    <a:pt x="27" y="143"/>
                  </a:cubicBezTo>
                  <a:cubicBezTo>
                    <a:pt x="22" y="138"/>
                    <a:pt x="22" y="138"/>
                    <a:pt x="22" y="138"/>
                  </a:cubicBezTo>
                  <a:cubicBezTo>
                    <a:pt x="33" y="119"/>
                    <a:pt x="33" y="119"/>
                    <a:pt x="33" y="119"/>
                  </a:cubicBezTo>
                  <a:cubicBezTo>
                    <a:pt x="32" y="117"/>
                    <a:pt x="30" y="115"/>
                    <a:pt x="29" y="113"/>
                  </a:cubicBezTo>
                  <a:cubicBezTo>
                    <a:pt x="8" y="117"/>
                    <a:pt x="8" y="117"/>
                    <a:pt x="8" y="117"/>
                  </a:cubicBezTo>
                  <a:cubicBezTo>
                    <a:pt x="5" y="110"/>
                    <a:pt x="5" y="110"/>
                    <a:pt x="5" y="110"/>
                  </a:cubicBezTo>
                  <a:cubicBezTo>
                    <a:pt x="23" y="98"/>
                    <a:pt x="23" y="98"/>
                    <a:pt x="23" y="98"/>
                  </a:cubicBezTo>
                  <a:cubicBezTo>
                    <a:pt x="22" y="95"/>
                    <a:pt x="21" y="93"/>
                    <a:pt x="21" y="90"/>
                  </a:cubicBezTo>
                  <a:cubicBezTo>
                    <a:pt x="0" y="86"/>
                    <a:pt x="0" y="86"/>
                    <a:pt x="0" y="86"/>
                  </a:cubicBezTo>
                  <a:cubicBezTo>
                    <a:pt x="0" y="78"/>
                    <a:pt x="0" y="78"/>
                    <a:pt x="0" y="78"/>
                  </a:cubicBezTo>
                  <a:cubicBezTo>
                    <a:pt x="21" y="74"/>
                    <a:pt x="21" y="74"/>
                    <a:pt x="21" y="74"/>
                  </a:cubicBezTo>
                  <a:cubicBezTo>
                    <a:pt x="21" y="71"/>
                    <a:pt x="22" y="69"/>
                    <a:pt x="23" y="66"/>
                  </a:cubicBezTo>
                  <a:cubicBezTo>
                    <a:pt x="5" y="54"/>
                    <a:pt x="5" y="54"/>
                    <a:pt x="5" y="54"/>
                  </a:cubicBezTo>
                  <a:cubicBezTo>
                    <a:pt x="8" y="47"/>
                    <a:pt x="8" y="47"/>
                    <a:pt x="8" y="47"/>
                  </a:cubicBezTo>
                  <a:cubicBezTo>
                    <a:pt x="29" y="51"/>
                    <a:pt x="29" y="51"/>
                    <a:pt x="29" y="51"/>
                  </a:cubicBezTo>
                  <a:cubicBezTo>
                    <a:pt x="30" y="49"/>
                    <a:pt x="32" y="46"/>
                    <a:pt x="33" y="44"/>
                  </a:cubicBezTo>
                  <a:cubicBezTo>
                    <a:pt x="22" y="26"/>
                    <a:pt x="22" y="26"/>
                    <a:pt x="22" y="26"/>
                  </a:cubicBezTo>
                  <a:cubicBezTo>
                    <a:pt x="27" y="21"/>
                    <a:pt x="27" y="21"/>
                    <a:pt x="27" y="21"/>
                  </a:cubicBezTo>
                  <a:cubicBezTo>
                    <a:pt x="45" y="33"/>
                    <a:pt x="45" y="33"/>
                    <a:pt x="45" y="33"/>
                  </a:cubicBezTo>
                  <a:cubicBezTo>
                    <a:pt x="47" y="31"/>
                    <a:pt x="49" y="30"/>
                    <a:pt x="51" y="28"/>
                  </a:cubicBezTo>
                  <a:cubicBezTo>
                    <a:pt x="48" y="7"/>
                    <a:pt x="48" y="7"/>
                    <a:pt x="48" y="7"/>
                  </a:cubicBezTo>
                  <a:cubicBezTo>
                    <a:pt x="54" y="4"/>
                    <a:pt x="54" y="4"/>
                    <a:pt x="54" y="4"/>
                  </a:cubicBezTo>
                  <a:cubicBezTo>
                    <a:pt x="67" y="22"/>
                    <a:pt x="67" y="22"/>
                    <a:pt x="67" y="22"/>
                  </a:cubicBezTo>
                  <a:cubicBezTo>
                    <a:pt x="69" y="21"/>
                    <a:pt x="72" y="21"/>
                    <a:pt x="74" y="21"/>
                  </a:cubicBezTo>
                  <a:cubicBezTo>
                    <a:pt x="79" y="0"/>
                    <a:pt x="79" y="0"/>
                    <a:pt x="79" y="0"/>
                  </a:cubicBezTo>
                  <a:close/>
                  <a:moveTo>
                    <a:pt x="83" y="32"/>
                  </a:moveTo>
                  <a:cubicBezTo>
                    <a:pt x="110" y="32"/>
                    <a:pt x="132" y="55"/>
                    <a:pt x="132" y="82"/>
                  </a:cubicBezTo>
                  <a:cubicBezTo>
                    <a:pt x="132" y="109"/>
                    <a:pt x="110" y="131"/>
                    <a:pt x="83" y="131"/>
                  </a:cubicBezTo>
                  <a:cubicBezTo>
                    <a:pt x="55" y="131"/>
                    <a:pt x="33" y="109"/>
                    <a:pt x="33" y="82"/>
                  </a:cubicBezTo>
                  <a:cubicBezTo>
                    <a:pt x="33" y="55"/>
                    <a:pt x="55" y="32"/>
                    <a:pt x="83" y="32"/>
                  </a:cubicBezTo>
                  <a:close/>
                </a:path>
              </a:pathLst>
            </a:custGeom>
            <a:solidFill>
              <a:srgbClr val="4B57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3" name="文本框 70"/>
            <p:cNvSpPr txBox="1"/>
            <p:nvPr/>
          </p:nvSpPr>
          <p:spPr>
            <a:xfrm>
              <a:off x="7509329" y="652905"/>
              <a:ext cx="10533076" cy="1170419"/>
            </a:xfrm>
            <a:prstGeom prst="rect">
              <a:avLst/>
            </a:prstGeom>
            <a:noFill/>
          </p:spPr>
          <p:txBody>
            <a:bodyPr wrap="square" rtlCol="0">
              <a:spAutoFit/>
            </a:bodyPr>
            <a:lstStyle/>
            <a:p>
              <a:pPr>
                <a:lnSpc>
                  <a:spcPct val="150000"/>
                </a:lnSpc>
              </a:pPr>
              <a:r>
                <a:rPr lang="zh-CN" altLang="en-US" sz="1600" dirty="0">
                  <a:latin typeface="华文中宋" panose="02010600040101010101" charset="-122"/>
                  <a:ea typeface="华文中宋" panose="02010600040101010101" charset="-122"/>
                </a:rPr>
                <a:t>组件是参与系统执行的事物</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而结点是执行组件的事物。简单地说就是</a:t>
              </a:r>
              <a:r>
                <a:rPr lang="zh-CN" altLang="en-US" sz="1600" dirty="0">
                  <a:solidFill>
                    <a:srgbClr val="C00000"/>
                  </a:solidFill>
                  <a:latin typeface="华文中宋" panose="02010600040101010101" charset="-122"/>
                  <a:ea typeface="华文中宋" panose="02010600040101010101" charset="-122"/>
                </a:rPr>
                <a:t>组件是被结点执行的事物</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如假设结点是一台服务器</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则组件就是其上运行的软件。</a:t>
              </a:r>
              <a:endParaRPr lang="zh-CN" altLang="en-US" sz="1600" dirty="0">
                <a:solidFill>
                  <a:schemeClr val="tx1">
                    <a:lumMod val="65000"/>
                    <a:lumOff val="35000"/>
                  </a:schemeClr>
                </a:solidFill>
              </a:endParaRPr>
            </a:p>
          </p:txBody>
        </p:sp>
        <p:sp>
          <p:nvSpPr>
            <p:cNvPr id="24" name="文本框 71"/>
            <p:cNvSpPr txBox="1"/>
            <p:nvPr/>
          </p:nvSpPr>
          <p:spPr>
            <a:xfrm>
              <a:off x="7509329" y="2238553"/>
              <a:ext cx="10533076" cy="1690605"/>
            </a:xfrm>
            <a:prstGeom prst="rect">
              <a:avLst/>
            </a:prstGeom>
            <a:noFill/>
          </p:spPr>
          <p:txBody>
            <a:bodyPr wrap="square" rtlCol="0">
              <a:spAutoFit/>
            </a:bodyPr>
            <a:lstStyle/>
            <a:p>
              <a:pPr>
                <a:lnSpc>
                  <a:spcPct val="150000"/>
                </a:lnSpc>
              </a:pPr>
              <a:r>
                <a:rPr lang="zh-CN" altLang="en-US" sz="1600" dirty="0">
                  <a:latin typeface="华文中宋" panose="02010600040101010101" charset="-122"/>
                  <a:ea typeface="华文中宋" panose="02010600040101010101" charset="-122"/>
                </a:rPr>
                <a:t>组件表示逻辑元素的物理模块</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而结点表示组件的物理部署。这表明</a:t>
              </a:r>
              <a:r>
                <a:rPr lang="zh-CN" altLang="en-US" sz="1600" dirty="0">
                  <a:solidFill>
                    <a:srgbClr val="C00000"/>
                  </a:solidFill>
                  <a:latin typeface="华文中宋" panose="02010600040101010101" charset="-122"/>
                  <a:ea typeface="华文中宋" panose="02010600040101010101" charset="-122"/>
                </a:rPr>
                <a:t>一个组件是逻辑单元</a:t>
              </a:r>
              <a:r>
                <a:rPr lang="en-US" altLang="zh-CN" sz="1600" dirty="0">
                  <a:solidFill>
                    <a:srgbClr val="C00000"/>
                  </a:solidFill>
                  <a:latin typeface="华文中宋" panose="02010600040101010101" charset="-122"/>
                  <a:ea typeface="华文中宋" panose="02010600040101010101" charset="-122"/>
                </a:rPr>
                <a:t>(</a:t>
              </a:r>
              <a:r>
                <a:rPr lang="zh-CN" altLang="en-US" sz="1600" dirty="0">
                  <a:solidFill>
                    <a:srgbClr val="C00000"/>
                  </a:solidFill>
                  <a:latin typeface="华文中宋" panose="02010600040101010101" charset="-122"/>
                  <a:ea typeface="华文中宋" panose="02010600040101010101" charset="-122"/>
                </a:rPr>
                <a:t>如类</a:t>
              </a:r>
              <a:r>
                <a:rPr lang="en-US" altLang="zh-CN" sz="1600" dirty="0">
                  <a:solidFill>
                    <a:srgbClr val="C00000"/>
                  </a:solidFill>
                  <a:latin typeface="华文中宋" panose="02010600040101010101" charset="-122"/>
                  <a:ea typeface="华文中宋" panose="02010600040101010101" charset="-122"/>
                </a:rPr>
                <a:t>)</a:t>
              </a:r>
              <a:r>
                <a:rPr lang="zh-CN" altLang="en-US" sz="1600" dirty="0">
                  <a:solidFill>
                    <a:srgbClr val="C00000"/>
                  </a:solidFill>
                  <a:latin typeface="华文中宋" panose="02010600040101010101" charset="-122"/>
                  <a:ea typeface="华文中宋" panose="02010600040101010101" charset="-122"/>
                </a:rPr>
                <a:t>的物理实现</a:t>
              </a:r>
              <a:r>
                <a:rPr lang="en-US" altLang="zh-CN" sz="1600" dirty="0">
                  <a:solidFill>
                    <a:srgbClr val="C00000"/>
                  </a:solidFill>
                  <a:latin typeface="华文中宋" panose="02010600040101010101" charset="-122"/>
                  <a:ea typeface="华文中宋" panose="02010600040101010101" charset="-122"/>
                </a:rPr>
                <a:t>,</a:t>
              </a:r>
              <a:r>
                <a:rPr lang="zh-CN" altLang="en-US" sz="1600" dirty="0">
                  <a:solidFill>
                    <a:srgbClr val="C00000"/>
                  </a:solidFill>
                  <a:latin typeface="华文中宋" panose="02010600040101010101" charset="-122"/>
                  <a:ea typeface="华文中宋" panose="02010600040101010101" charset="-122"/>
                </a:rPr>
                <a:t>而一个结点则是组件被部署的地点</a:t>
              </a:r>
              <a:r>
                <a:rPr lang="zh-CN" altLang="en-US" sz="1600" dirty="0">
                  <a:latin typeface="华文中宋" panose="02010600040101010101" charset="-122"/>
                  <a:ea typeface="华文中宋" panose="02010600040101010101" charset="-122"/>
                </a:rPr>
                <a:t>。一个类可以被一个或多个组件实现</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而一个组件也可以部署在一个或多个结点上。</a:t>
              </a:r>
              <a:endParaRPr lang="en-US" altLang="zh-CN" sz="1600" dirty="0">
                <a:latin typeface="华文中宋" panose="02010600040101010101" charset="-122"/>
                <a:ea typeface="华文中宋" panose="02010600040101010101" charset="-122"/>
              </a:endParaRPr>
            </a:p>
          </p:txBody>
        </p:sp>
        <p:sp>
          <p:nvSpPr>
            <p:cNvPr id="25" name="文本框 74"/>
            <p:cNvSpPr txBox="1"/>
            <p:nvPr/>
          </p:nvSpPr>
          <p:spPr>
            <a:xfrm>
              <a:off x="6317959" y="885975"/>
              <a:ext cx="516062" cy="520186"/>
            </a:xfrm>
            <a:prstGeom prst="rect">
              <a:avLst/>
            </a:prstGeom>
            <a:noFill/>
          </p:spPr>
          <p:txBody>
            <a:bodyPr wrap="none" rtlCol="0">
              <a:spAutoFit/>
            </a:bodyPr>
            <a:lstStyle/>
            <a:p>
              <a:r>
                <a:rPr lang="en-US" altLang="zh-CN" dirty="0" smtClean="0">
                  <a:solidFill>
                    <a:schemeClr val="tx1">
                      <a:lumMod val="65000"/>
                      <a:lumOff val="35000"/>
                    </a:schemeClr>
                  </a:solidFill>
                  <a:latin typeface="Impact" panose="020B0806030902050204" pitchFamily="34" charset="0"/>
                </a:rPr>
                <a:t>01</a:t>
              </a:r>
              <a:endParaRPr lang="zh-CN" altLang="en-US" dirty="0">
                <a:solidFill>
                  <a:schemeClr val="tx1">
                    <a:lumMod val="65000"/>
                    <a:lumOff val="35000"/>
                  </a:schemeClr>
                </a:solidFill>
                <a:latin typeface="Impact" panose="020B0806030902050204" pitchFamily="34" charset="0"/>
              </a:endParaRPr>
            </a:p>
          </p:txBody>
        </p:sp>
        <p:sp>
          <p:nvSpPr>
            <p:cNvPr id="26" name="文本框 76"/>
            <p:cNvSpPr txBox="1"/>
            <p:nvPr/>
          </p:nvSpPr>
          <p:spPr>
            <a:xfrm>
              <a:off x="5933502" y="2436888"/>
              <a:ext cx="551553" cy="520186"/>
            </a:xfrm>
            <a:prstGeom prst="rect">
              <a:avLst/>
            </a:prstGeom>
            <a:noFill/>
          </p:spPr>
          <p:txBody>
            <a:bodyPr wrap="none" rtlCol="0">
              <a:spAutoFit/>
            </a:bodyPr>
            <a:lstStyle/>
            <a:p>
              <a:r>
                <a:rPr lang="en-US" altLang="zh-CN" dirty="0" smtClean="0">
                  <a:solidFill>
                    <a:schemeClr val="tx1">
                      <a:lumMod val="65000"/>
                      <a:lumOff val="35000"/>
                    </a:schemeClr>
                  </a:solidFill>
                  <a:latin typeface="Impact" panose="020B0806030902050204" pitchFamily="34" charset="0"/>
                </a:rPr>
                <a:t>02</a:t>
              </a:r>
              <a:endParaRPr lang="zh-CN" altLang="en-US" dirty="0">
                <a:solidFill>
                  <a:schemeClr val="tx1">
                    <a:lumMod val="65000"/>
                    <a:lumOff val="35000"/>
                  </a:schemeClr>
                </a:solidFill>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8.2.4 </a:t>
            </a:r>
            <a:r>
              <a:rPr lang="zh-CN" altLang="en-US" sz="2400" b="1" dirty="0" smtClean="0">
                <a:solidFill>
                  <a:srgbClr val="C00000"/>
                </a:solidFill>
                <a:latin typeface="华文中宋" panose="02010600040101010101" charset="-122"/>
                <a:ea typeface="华文中宋" panose="02010600040101010101" charset="-122"/>
              </a:rPr>
              <a:t>关系</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       部署</a:t>
            </a:r>
            <a:r>
              <a:rPr lang="zh-CN" altLang="en-US" sz="1600" dirty="0">
                <a:latin typeface="华文中宋" panose="02010600040101010101" charset="-122"/>
                <a:ea typeface="华文中宋" panose="02010600040101010101" charset="-122"/>
              </a:rPr>
              <a:t>图中也可以包括依赖、泛化、关联及实现关系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en-US" altLang="zh-CN" sz="1600" dirty="0" smtClean="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部署</a:t>
            </a:r>
            <a:r>
              <a:rPr lang="zh-CN" altLang="en-US" sz="1600" dirty="0">
                <a:latin typeface="华文中宋" panose="02010600040101010101" charset="-122"/>
                <a:ea typeface="华文中宋" panose="02010600040101010101" charset="-122"/>
              </a:rPr>
              <a:t>图中的</a:t>
            </a:r>
            <a:r>
              <a:rPr lang="zh-CN" altLang="en-US" sz="1600" dirty="0">
                <a:solidFill>
                  <a:srgbClr val="C00000"/>
                </a:solidFill>
                <a:latin typeface="华文中宋" panose="02010600040101010101" charset="-122"/>
                <a:ea typeface="华文中宋" panose="02010600040101010101" charset="-122"/>
              </a:rPr>
              <a:t>依赖关系</a:t>
            </a:r>
            <a:r>
              <a:rPr lang="zh-CN" altLang="en-US" sz="1600" dirty="0">
                <a:latin typeface="华文中宋" panose="02010600040101010101" charset="-122"/>
                <a:ea typeface="华文中宋" panose="02010600040101010101" charset="-122"/>
              </a:rPr>
              <a:t>使用</a:t>
            </a:r>
            <a:r>
              <a:rPr lang="zh-CN" altLang="en-US" sz="1600" dirty="0">
                <a:solidFill>
                  <a:srgbClr val="C00000"/>
                </a:solidFill>
                <a:latin typeface="华文中宋" panose="02010600040101010101" charset="-122"/>
                <a:ea typeface="华文中宋" panose="02010600040101010101" charset="-122"/>
              </a:rPr>
              <a:t>虚线箭头</a:t>
            </a:r>
            <a:r>
              <a:rPr lang="zh-CN" altLang="en-US" sz="1600" dirty="0">
                <a:latin typeface="华文中宋" panose="02010600040101010101" charset="-122"/>
                <a:ea typeface="华文中宋" panose="02010600040101010101" charset="-122"/>
              </a:rPr>
              <a:t>表示。它通常用在部署图中的组件和组件之间</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组件依赖外部提供的服务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由组件到接口</a:t>
            </a:r>
            <a:r>
              <a:rPr lang="en-US" altLang="zh-CN" sz="1600" dirty="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。图</a:t>
            </a:r>
            <a:r>
              <a:rPr lang="en-US" altLang="zh-CN" sz="1600" dirty="0">
                <a:latin typeface="华文中宋" panose="02010600040101010101" charset="-122"/>
                <a:ea typeface="华文中宋" panose="02010600040101010101" charset="-122"/>
              </a:rPr>
              <a:t>8.18</a:t>
            </a:r>
            <a:r>
              <a:rPr lang="zh-CN" altLang="en-US" sz="1600" dirty="0">
                <a:latin typeface="华文中宋" panose="02010600040101010101" charset="-122"/>
                <a:ea typeface="华文中宋" panose="02010600040101010101" charset="-122"/>
              </a:rPr>
              <a:t>示意了依赖关系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en-US" altLang="zh-CN" sz="1600" dirty="0">
                <a:latin typeface="华文中宋" panose="02010600040101010101" charset="-122"/>
                <a:ea typeface="华文中宋" panose="02010600040101010101" charset="-122"/>
              </a:rPr>
              <a:t> </a:t>
            </a:r>
            <a:r>
              <a:rPr lang="en-US" altLang="zh-CN" sz="1600" dirty="0" smtClean="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实现</a:t>
            </a:r>
            <a:r>
              <a:rPr lang="zh-CN" altLang="en-US" sz="1600" dirty="0">
                <a:latin typeface="华文中宋" panose="02010600040101010101" charset="-122"/>
                <a:ea typeface="华文中宋" panose="02010600040101010101" charset="-122"/>
              </a:rPr>
              <a:t>关系是结点内组件向外提供服务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其表示符号是一条实线</a:t>
            </a:r>
            <a:r>
              <a:rPr lang="zh-CN" altLang="en-US" sz="1600" dirty="0" smtClean="0">
                <a:latin typeface="华文中宋" panose="02010600040101010101" charset="-122"/>
                <a:ea typeface="华文中宋" panose="02010600040101010101" charset="-122"/>
              </a:rPr>
              <a:t>。关联</a:t>
            </a:r>
            <a:r>
              <a:rPr lang="zh-CN" altLang="en-US" sz="1600" dirty="0">
                <a:latin typeface="华文中宋" panose="02010600040101010101" charset="-122"/>
                <a:ea typeface="华文中宋" panose="02010600040101010101" charset="-122"/>
              </a:rPr>
              <a:t>关系是体现结点间通信关联</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其表示符号也是一条实线</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如图</a:t>
            </a:r>
            <a:r>
              <a:rPr lang="en-US" altLang="zh-CN" sz="1600" dirty="0">
                <a:latin typeface="华文中宋" panose="02010600040101010101" charset="-122"/>
                <a:ea typeface="华文中宋" panose="02010600040101010101" charset="-122"/>
              </a:rPr>
              <a:t>8.19</a:t>
            </a:r>
            <a:r>
              <a:rPr lang="zh-CN" altLang="en-US" sz="1600" dirty="0">
                <a:latin typeface="华文中宋" panose="02010600040101010101" charset="-122"/>
                <a:ea typeface="华文中宋" panose="02010600040101010101" charset="-122"/>
              </a:rPr>
              <a:t>所示。</a:t>
            </a:r>
            <a:endParaRPr lang="en-US" altLang="zh-CN" sz="1600" dirty="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481" name="Picture 1" descr="C:\Users\s'd\AppData\Roaming\Tencent\Users\1374126063\QQ\WinTemp\RichOle\MV8HFETISX61{KDHH}HB7~Q.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239322" y="4381451"/>
            <a:ext cx="9444297" cy="1611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a:t>
            </a:r>
            <a:r>
              <a:rPr lang="zh-CN" altLang="en-US" sz="2400" b="1" dirty="0" smtClean="0">
                <a:solidFill>
                  <a:srgbClr val="C00000"/>
                </a:solidFill>
                <a:latin typeface="华文中宋" panose="02010600040101010101" charset="-122"/>
                <a:ea typeface="华文中宋" panose="02010600040101010101" charset="-122"/>
              </a:rPr>
              <a:t>应用</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TextBox 6"/>
          <p:cNvSpPr txBox="1"/>
          <p:nvPr/>
        </p:nvSpPr>
        <p:spPr>
          <a:xfrm>
            <a:off x="483779" y="1513091"/>
            <a:ext cx="11224442" cy="3831818"/>
          </a:xfrm>
          <a:prstGeom prst="rect">
            <a:avLst/>
          </a:prstGeom>
          <a:solidFill>
            <a:schemeClr val="bg2"/>
          </a:solidFill>
        </p:spPr>
        <p:txBody>
          <a:bodyPr wrap="square" rtlCol="0">
            <a:spAutoFit/>
          </a:bodyPr>
          <a:lstStyle/>
          <a:p>
            <a:pPr>
              <a:lnSpc>
                <a:spcPct val="150000"/>
              </a:lnSpc>
            </a:pPr>
            <a:r>
              <a:rPr lang="zh-CN" altLang="en-US" dirty="0">
                <a:latin typeface="华文中宋" panose="02010600040101010101" charset="-122"/>
                <a:ea typeface="华文中宋" panose="02010600040101010101" charset="-122"/>
              </a:rPr>
              <a:t> </a:t>
            </a:r>
            <a:r>
              <a:rPr lang="zh-CN" altLang="en-US" dirty="0" smtClean="0">
                <a:latin typeface="华文中宋" panose="02010600040101010101" charset="-122"/>
                <a:ea typeface="华文中宋" panose="02010600040101010101" charset="-122"/>
              </a:rPr>
              <a:t>      </a:t>
            </a:r>
            <a:r>
              <a:rPr lang="zh-CN" altLang="en-US" dirty="0" smtClean="0">
                <a:solidFill>
                  <a:srgbClr val="C00000"/>
                </a:solidFill>
                <a:latin typeface="华文中宋" panose="02010600040101010101" charset="-122"/>
                <a:ea typeface="华文中宋" panose="02010600040101010101" charset="-122"/>
              </a:rPr>
              <a:t>部署</a:t>
            </a:r>
            <a:r>
              <a:rPr lang="zh-CN" altLang="en-US" dirty="0">
                <a:solidFill>
                  <a:srgbClr val="C00000"/>
                </a:solidFill>
                <a:latin typeface="华文中宋" panose="02010600040101010101" charset="-122"/>
                <a:ea typeface="华文中宋" panose="02010600040101010101" charset="-122"/>
              </a:rPr>
              <a:t>图用于对系统的静态部署视图建模</a:t>
            </a:r>
            <a:r>
              <a:rPr lang="zh-CN" altLang="en-US" dirty="0">
                <a:latin typeface="华文中宋" panose="02010600040101010101" charset="-122"/>
                <a:ea typeface="华文中宋" panose="02010600040101010101" charset="-122"/>
              </a:rPr>
              <a:t>。这种视图主要用来解决构成物理系统的各组成部分的分布</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提交和安装</a:t>
            </a:r>
            <a:r>
              <a:rPr lang="zh-CN" altLang="en-US" dirty="0" smtClean="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dirty="0" smtClean="0">
                <a:latin typeface="华文中宋" panose="02010600040101010101" charset="-122"/>
                <a:ea typeface="华文中宋" panose="02010600040101010101" charset="-122"/>
              </a:rPr>
              <a:t>有些</a:t>
            </a:r>
            <a:r>
              <a:rPr lang="zh-CN" altLang="en-US" dirty="0">
                <a:latin typeface="华文中宋" panose="02010600040101010101" charset="-122"/>
                <a:ea typeface="华文中宋" panose="02010600040101010101" charset="-122"/>
              </a:rPr>
              <a:t>开发的系统不需要部署图</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比如开发的软件是将运行在一台机器上而且只和该机器上已由宿主操作系统管理的标准设备</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如键盘</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相互作用</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就不必要设计部署图</a:t>
            </a:r>
            <a:r>
              <a:rPr lang="zh-CN" altLang="en-US" dirty="0" smtClean="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dirty="0" smtClean="0">
                <a:latin typeface="华文中宋" panose="02010600040101010101" charset="-122"/>
                <a:ea typeface="华文中宋" panose="02010600040101010101" charset="-122"/>
              </a:rPr>
              <a:t>如果</a:t>
            </a:r>
            <a:r>
              <a:rPr lang="zh-CN" altLang="en-US" dirty="0">
                <a:latin typeface="华文中宋" panose="02010600040101010101" charset="-122"/>
                <a:ea typeface="华文中宋" panose="02010600040101010101" charset="-122"/>
              </a:rPr>
              <a:t>软件交互设备是物理地分布在多个处理器上的</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则使用部署图有助于思考系统中软件到硬件的映射</a:t>
            </a:r>
            <a:r>
              <a:rPr lang="zh-CN" altLang="en-US" dirty="0" smtClean="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dirty="0" smtClean="0">
                <a:latin typeface="华文中宋" panose="02010600040101010101" charset="-122"/>
                <a:ea typeface="华文中宋" panose="02010600040101010101" charset="-122"/>
              </a:rPr>
              <a:t>对</a:t>
            </a:r>
            <a:r>
              <a:rPr lang="zh-CN" altLang="en-US" dirty="0">
                <a:latin typeface="华文中宋" panose="02010600040101010101" charset="-122"/>
                <a:ea typeface="华文中宋" panose="02010600040101010101" charset="-122"/>
              </a:rPr>
              <a:t>系统静态部署视图建模时</a:t>
            </a:r>
            <a:r>
              <a:rPr lang="en-US" altLang="zh-CN"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通常以下述三种方式之一使用部署</a:t>
            </a:r>
            <a:r>
              <a:rPr lang="zh-CN" altLang="en-US" dirty="0" smtClean="0">
                <a:latin typeface="华文中宋" panose="02010600040101010101" charset="-122"/>
                <a:ea typeface="华文中宋" panose="02010600040101010101" charset="-122"/>
              </a:rPr>
              <a:t>图：</a:t>
            </a:r>
            <a:endParaRPr lang="en-US" altLang="zh-CN" dirty="0" smtClean="0">
              <a:latin typeface="华文中宋" panose="02010600040101010101" charset="-122"/>
              <a:ea typeface="华文中宋" panose="02010600040101010101" charset="-122"/>
            </a:endParaRPr>
          </a:p>
          <a:p>
            <a:pPr marL="1257300" lvl="2" indent="-342900">
              <a:lnSpc>
                <a:spcPct val="150000"/>
              </a:lnSpc>
              <a:buFont typeface="+mj-lt"/>
              <a:buAutoNum type="alphaUcPeriod"/>
            </a:pPr>
            <a:r>
              <a:rPr lang="zh-CN" altLang="en-US" dirty="0">
                <a:solidFill>
                  <a:srgbClr val="C00000"/>
                </a:solidFill>
                <a:latin typeface="华文中宋" panose="02010600040101010101" charset="-122"/>
                <a:ea typeface="华文中宋" panose="02010600040101010101" charset="-122"/>
              </a:rPr>
              <a:t>对嵌入式</a:t>
            </a:r>
            <a:r>
              <a:rPr lang="zh-CN" altLang="en-US" dirty="0" smtClean="0">
                <a:solidFill>
                  <a:srgbClr val="C00000"/>
                </a:solidFill>
                <a:latin typeface="华文中宋" panose="02010600040101010101" charset="-122"/>
                <a:ea typeface="华文中宋" panose="02010600040101010101" charset="-122"/>
              </a:rPr>
              <a:t>系统建模</a:t>
            </a:r>
            <a:endParaRPr lang="en-US" altLang="zh-CN" dirty="0" smtClean="0">
              <a:solidFill>
                <a:srgbClr val="C00000"/>
              </a:solidFill>
              <a:latin typeface="华文中宋" panose="02010600040101010101" charset="-122"/>
              <a:ea typeface="华文中宋" panose="02010600040101010101" charset="-122"/>
            </a:endParaRPr>
          </a:p>
          <a:p>
            <a:pPr marL="1257300" lvl="2" indent="-342900">
              <a:lnSpc>
                <a:spcPct val="150000"/>
              </a:lnSpc>
              <a:buFont typeface="+mj-lt"/>
              <a:buAutoNum type="alphaUcPeriod"/>
            </a:pPr>
            <a:r>
              <a:rPr lang="zh-CN" altLang="en-US" dirty="0">
                <a:solidFill>
                  <a:srgbClr val="C00000"/>
                </a:solidFill>
                <a:latin typeface="华文中宋" panose="02010600040101010101" charset="-122"/>
                <a:ea typeface="华文中宋" panose="02010600040101010101" charset="-122"/>
              </a:rPr>
              <a:t>对客户</a:t>
            </a:r>
            <a:r>
              <a:rPr lang="en-US" altLang="zh-CN" dirty="0">
                <a:solidFill>
                  <a:srgbClr val="C00000"/>
                </a:solidFill>
                <a:latin typeface="华文中宋" panose="02010600040101010101" charset="-122"/>
                <a:ea typeface="华文中宋" panose="02010600040101010101" charset="-122"/>
              </a:rPr>
              <a:t>/</a:t>
            </a:r>
            <a:r>
              <a:rPr lang="zh-CN" altLang="en-US" dirty="0">
                <a:solidFill>
                  <a:srgbClr val="C00000"/>
                </a:solidFill>
                <a:latin typeface="华文中宋" panose="02010600040101010101" charset="-122"/>
                <a:ea typeface="华文中宋" panose="02010600040101010101" charset="-122"/>
              </a:rPr>
              <a:t>服务器系统建模</a:t>
            </a:r>
            <a:endParaRPr lang="en-US" altLang="zh-CN" dirty="0">
              <a:solidFill>
                <a:srgbClr val="C00000"/>
              </a:solidFill>
              <a:latin typeface="华文中宋" panose="02010600040101010101" charset="-122"/>
              <a:ea typeface="华文中宋" panose="02010600040101010101" charset="-122"/>
            </a:endParaRPr>
          </a:p>
          <a:p>
            <a:pPr marL="1257300" lvl="2" indent="-342900">
              <a:lnSpc>
                <a:spcPct val="150000"/>
              </a:lnSpc>
              <a:buFont typeface="+mj-lt"/>
              <a:buAutoNum type="alphaUcPeriod"/>
            </a:pPr>
            <a:r>
              <a:rPr lang="zh-CN" altLang="en-US" dirty="0">
                <a:solidFill>
                  <a:srgbClr val="C00000"/>
                </a:solidFill>
                <a:latin typeface="华文中宋" panose="02010600040101010101" charset="-122"/>
                <a:ea typeface="华文中宋" panose="02010600040101010101" charset="-122"/>
              </a:rPr>
              <a:t>对全分布式</a:t>
            </a:r>
            <a:r>
              <a:rPr lang="zh-CN" altLang="en-US" dirty="0" smtClean="0">
                <a:solidFill>
                  <a:srgbClr val="C00000"/>
                </a:solidFill>
                <a:latin typeface="华文中宋" panose="02010600040101010101" charset="-122"/>
                <a:ea typeface="华文中宋" panose="02010600040101010101" charset="-122"/>
              </a:rPr>
              <a:t>系统建模</a:t>
            </a:r>
            <a:endParaRPr lang="en-US" altLang="zh-CN" dirty="0">
              <a:solidFill>
                <a:srgbClr val="C00000"/>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       </a:t>
            </a:r>
            <a:r>
              <a:rPr lang="en-US" altLang="zh-CN" sz="1600" dirty="0" smtClean="0">
                <a:latin typeface="华文中宋" panose="02010600040101010101" charset="-122"/>
                <a:ea typeface="华文中宋" panose="02010600040101010101" charset="-122"/>
              </a:rPr>
              <a:t>1</a:t>
            </a:r>
            <a:r>
              <a:rPr lang="zh-CN" altLang="en-US" sz="1600" dirty="0">
                <a:latin typeface="华文中宋" panose="02010600040101010101" charset="-122"/>
                <a:ea typeface="华文中宋" panose="02010600040101010101" charset="-122"/>
              </a:rPr>
              <a:t>．</a:t>
            </a:r>
            <a:r>
              <a:rPr lang="zh-CN" altLang="en-US" sz="1600" dirty="0">
                <a:solidFill>
                  <a:srgbClr val="C00000"/>
                </a:solidFill>
                <a:latin typeface="华文中宋" panose="02010600040101010101" charset="-122"/>
                <a:ea typeface="华文中宋" panose="02010600040101010101" charset="-122"/>
              </a:rPr>
              <a:t>对</a:t>
            </a:r>
            <a:r>
              <a:rPr lang="zh-CN" altLang="en-US" sz="1600" dirty="0" smtClean="0">
                <a:solidFill>
                  <a:srgbClr val="C00000"/>
                </a:solidFill>
                <a:latin typeface="华文中宋" panose="02010600040101010101" charset="-122"/>
                <a:ea typeface="华文中宋" panose="02010600040101010101" charset="-122"/>
              </a:rPr>
              <a:t>嵌入式系统建模</a:t>
            </a:r>
            <a:endParaRPr lang="en-US" altLang="zh-CN" sz="1600" dirty="0" smtClean="0">
              <a:solidFill>
                <a:srgbClr val="C00000"/>
              </a:solidFill>
              <a:latin typeface="华文中宋" panose="02010600040101010101" charset="-122"/>
              <a:ea typeface="华文中宋" panose="02010600040101010101" charset="-122"/>
            </a:endParaRPr>
          </a:p>
          <a:p>
            <a:pPr>
              <a:lnSpc>
                <a:spcPct val="200000"/>
              </a:lnSpc>
            </a:pPr>
            <a:r>
              <a:rPr lang="en-US" altLang="zh-CN" sz="1600" dirty="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嵌入式</a:t>
            </a:r>
            <a:r>
              <a:rPr lang="zh-CN" altLang="en-US" sz="1600" dirty="0">
                <a:latin typeface="华文中宋" panose="02010600040101010101" charset="-122"/>
                <a:ea typeface="华文中宋" panose="02010600040101010101" charset="-122"/>
              </a:rPr>
              <a:t>系统是软件密集的硬件集合</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其硬件与物理世界相互作用。嵌入式系统包括控制设备</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如马达</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传动装置和显示器</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的软件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又包括由外部的刺激</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如传感器输人</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运动和温度变化</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所控制的软件。可以用部署图对组成一个嵌入式系统的设备和处理器建模</a:t>
            </a:r>
            <a:r>
              <a:rPr lang="zh-CN" altLang="en-US" sz="1600" dirty="0" smtClean="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577" name="Picture 1" descr="C:\Users\s'd\AppData\Roaming\Tencent\Users\1374126063\QQ\WinTemp\RichOle\[6U9V9MRFD}X%ELIRG7Q5MK.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820716" y="3534614"/>
            <a:ext cx="4752975"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4069" y="3789795"/>
            <a:ext cx="4563291" cy="2185214"/>
          </a:xfrm>
          <a:prstGeom prst="rect">
            <a:avLst/>
          </a:prstGeom>
          <a:solidFill>
            <a:schemeClr val="bg2"/>
          </a:solidFill>
        </p:spPr>
        <p:txBody>
          <a:bodyPr wrap="square" rtlCol="0">
            <a:spAutoFit/>
          </a:bodyPr>
          <a:lstStyle/>
          <a:p>
            <a:pPr>
              <a:lnSpc>
                <a:spcPct val="200000"/>
              </a:lnSpc>
            </a:pPr>
            <a:r>
              <a:rPr lang="zh-CN" altLang="en-US" sz="1600" dirty="0">
                <a:latin typeface="华文中宋" panose="02010600040101010101" charset="-122"/>
                <a:ea typeface="华文中宋" panose="02010600040101010101" charset="-122"/>
              </a:rPr>
              <a:t>嵌入式系统的部署图建模的</a:t>
            </a:r>
            <a:r>
              <a:rPr lang="zh-CN" altLang="en-US" sz="2000" dirty="0">
                <a:solidFill>
                  <a:srgbClr val="C00000"/>
                </a:solidFill>
                <a:latin typeface="华文中宋" panose="02010600040101010101" charset="-122"/>
                <a:ea typeface="华文中宋" panose="02010600040101010101" charset="-122"/>
              </a:rPr>
              <a:t>策略</a:t>
            </a:r>
            <a:r>
              <a:rPr lang="zh-CN" altLang="en-US" sz="1600" dirty="0">
                <a:latin typeface="华文中宋" panose="02010600040101010101" charset="-122"/>
                <a:ea typeface="华文中宋" panose="02010600040101010101" charset="-122"/>
              </a:rPr>
              <a:t>为</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285750"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识别</a:t>
            </a:r>
            <a:r>
              <a:rPr lang="zh-CN" altLang="en-US" sz="1600" dirty="0">
                <a:latin typeface="华文中宋" panose="02010600040101010101" charset="-122"/>
                <a:ea typeface="华文中宋" panose="02010600040101010101" charset="-122"/>
              </a:rPr>
              <a:t>对于系统而言唯一的设备和</a:t>
            </a:r>
            <a:r>
              <a:rPr lang="zh-CN" altLang="en-US" sz="1600" dirty="0" smtClean="0">
                <a:latin typeface="华文中宋" panose="02010600040101010101" charset="-122"/>
                <a:ea typeface="华文中宋" panose="02010600040101010101" charset="-122"/>
              </a:rPr>
              <a:t>结点；</a:t>
            </a:r>
            <a:endParaRPr lang="en-US" altLang="zh-CN" sz="1600" dirty="0" smtClean="0">
              <a:latin typeface="华文中宋" panose="02010600040101010101" charset="-122"/>
              <a:ea typeface="华文中宋" panose="02010600040101010101" charset="-122"/>
            </a:endParaRPr>
          </a:p>
          <a:p>
            <a:pPr marL="285750"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重点</a:t>
            </a:r>
            <a:r>
              <a:rPr lang="zh-CN" altLang="en-US" sz="1600" dirty="0">
                <a:latin typeface="华文中宋" panose="02010600040101010101" charset="-122"/>
                <a:ea typeface="华文中宋" panose="02010600040101010101" charset="-122"/>
              </a:rPr>
              <a:t>在于对处理器和设备之间的关系</a:t>
            </a:r>
            <a:r>
              <a:rPr lang="zh-CN" altLang="en-US" sz="1600" dirty="0" smtClean="0">
                <a:latin typeface="华文中宋" panose="02010600040101010101" charset="-122"/>
                <a:ea typeface="华文中宋" panose="02010600040101010101" charset="-122"/>
              </a:rPr>
              <a:t>建模；</a:t>
            </a:r>
            <a:endParaRPr lang="en-US" altLang="zh-CN" sz="1600" dirty="0" smtClean="0">
              <a:latin typeface="华文中宋" panose="02010600040101010101" charset="-122"/>
              <a:ea typeface="华文中宋" panose="02010600040101010101" charset="-122"/>
            </a:endParaRPr>
          </a:p>
          <a:p>
            <a:pPr marL="285750"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可以</a:t>
            </a:r>
            <a:r>
              <a:rPr lang="zh-CN" altLang="en-US" sz="1600" dirty="0">
                <a:latin typeface="华文中宋" panose="02010600040101010101" charset="-122"/>
                <a:ea typeface="华文中宋" panose="02010600040101010101" charset="-122"/>
              </a:rPr>
              <a:t>考虑对处理器和设备采用更直观的图标</a:t>
            </a:r>
            <a:r>
              <a:rPr lang="zh-CN" altLang="en-US" sz="1600" dirty="0" smtClean="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       </a:t>
            </a:r>
            <a:r>
              <a:rPr lang="en-US" altLang="zh-CN" sz="1600" dirty="0" smtClean="0">
                <a:latin typeface="华文中宋" panose="02010600040101010101" charset="-122"/>
                <a:ea typeface="华文中宋" panose="02010600040101010101" charset="-122"/>
              </a:rPr>
              <a:t>2</a:t>
            </a:r>
            <a:r>
              <a:rPr lang="zh-CN" altLang="en-US" sz="1600" dirty="0" smtClean="0">
                <a:latin typeface="华文中宋" panose="02010600040101010101" charset="-122"/>
                <a:ea typeface="华文中宋" panose="02010600040101010101" charset="-122"/>
              </a:rPr>
              <a:t>．</a:t>
            </a:r>
            <a:r>
              <a:rPr lang="zh-CN" altLang="en-US" sz="1600" dirty="0" smtClean="0">
                <a:solidFill>
                  <a:srgbClr val="C00000"/>
                </a:solidFill>
                <a:latin typeface="华文中宋" panose="02010600040101010101" charset="-122"/>
                <a:ea typeface="华文中宋" panose="02010600040101010101" charset="-122"/>
              </a:rPr>
              <a:t>对客户</a:t>
            </a:r>
            <a:r>
              <a:rPr lang="en-US" altLang="zh-CN" sz="1600" dirty="0" smtClean="0">
                <a:solidFill>
                  <a:srgbClr val="C00000"/>
                </a:solidFill>
                <a:latin typeface="华文中宋" panose="02010600040101010101" charset="-122"/>
                <a:ea typeface="华文中宋" panose="02010600040101010101" charset="-122"/>
              </a:rPr>
              <a:t>/</a:t>
            </a:r>
            <a:r>
              <a:rPr lang="zh-CN" altLang="en-US" sz="1600" dirty="0" smtClean="0">
                <a:solidFill>
                  <a:srgbClr val="C00000"/>
                </a:solidFill>
                <a:latin typeface="华文中宋" panose="02010600040101010101" charset="-122"/>
                <a:ea typeface="华文中宋" panose="02010600040101010101" charset="-122"/>
              </a:rPr>
              <a:t>服务器系统建模</a:t>
            </a:r>
            <a:endParaRPr lang="en-US" altLang="zh-CN" sz="1600" dirty="0" smtClean="0">
              <a:solidFill>
                <a:srgbClr val="C00000"/>
              </a:solidFill>
              <a:latin typeface="华文中宋" panose="02010600040101010101" charset="-122"/>
              <a:ea typeface="华文中宋" panose="02010600040101010101" charset="-122"/>
            </a:endParaRPr>
          </a:p>
          <a:p>
            <a:pPr marL="742950" lvl="1"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客户</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服务器系统是一种常用的体系结构</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它</a:t>
            </a:r>
            <a:r>
              <a:rPr lang="zh-CN" altLang="en-US" sz="1600" dirty="0" smtClean="0">
                <a:solidFill>
                  <a:srgbClr val="C00000"/>
                </a:solidFill>
                <a:latin typeface="华文中宋" panose="02010600040101010101" charset="-122"/>
                <a:ea typeface="华文中宋" panose="02010600040101010101" charset="-122"/>
              </a:rPr>
              <a:t>注重于将在客户机上的系统的用户界面和在服务器的系统永久数据清晰地分开</a:t>
            </a:r>
            <a:r>
              <a:rPr lang="zh-CN" altLang="en-US" sz="1600" dirty="0" smtClean="0">
                <a:latin typeface="华文中宋" panose="02010600040101010101" charset="-122"/>
                <a:ea typeface="华文中宋" panose="02010600040101010101" charset="-122"/>
              </a:rPr>
              <a:t>。同时它也是</a:t>
            </a:r>
            <a:r>
              <a:rPr lang="zh-CN" altLang="en-US" sz="1600" dirty="0">
                <a:latin typeface="华文中宋" panose="02010600040101010101" charset="-122"/>
                <a:ea typeface="华文中宋" panose="02010600040101010101" charset="-122"/>
              </a:rPr>
              <a:t>一种典型的分布式</a:t>
            </a:r>
            <a:r>
              <a:rPr lang="zh-CN" altLang="en-US" sz="1600" dirty="0" smtClean="0">
                <a:latin typeface="华文中宋" panose="02010600040101010101" charset="-122"/>
                <a:ea typeface="华文中宋" panose="02010600040101010101" charset="-122"/>
              </a:rPr>
              <a:t>系统模型</a:t>
            </a:r>
            <a:r>
              <a:rPr lang="zh-CN" altLang="en-US" sz="1600" dirty="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包含</a:t>
            </a:r>
            <a:r>
              <a:rPr lang="zh-CN" altLang="en-US" sz="1600" dirty="0">
                <a:latin typeface="华文中宋" panose="02010600040101010101" charset="-122"/>
                <a:ea typeface="华文中宋" panose="02010600040101010101" charset="-122"/>
              </a:rPr>
              <a:t>三层</a:t>
            </a:r>
            <a:r>
              <a:rPr lang="en-US" altLang="zh-CN" sz="1600" dirty="0">
                <a:latin typeface="华文中宋" panose="02010600040101010101" charset="-122"/>
                <a:ea typeface="华文中宋" panose="02010600040101010101" charset="-122"/>
              </a:rPr>
              <a:t>B/S</a:t>
            </a:r>
            <a:r>
              <a:rPr lang="zh-CN" altLang="en-US" sz="1600" dirty="0">
                <a:latin typeface="华文中宋" panose="02010600040101010101" charset="-122"/>
                <a:ea typeface="华文中宋" panose="02010600040101010101" charset="-122"/>
              </a:rPr>
              <a:t>结构</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两层</a:t>
            </a:r>
            <a:r>
              <a:rPr lang="en-US" altLang="zh-CN" sz="1600" dirty="0">
                <a:latin typeface="华文中宋" panose="02010600040101010101" charset="-122"/>
                <a:ea typeface="华文中宋" panose="02010600040101010101" charset="-122"/>
              </a:rPr>
              <a:t>C/S</a:t>
            </a:r>
            <a:r>
              <a:rPr lang="zh-CN" altLang="en-US" sz="1600" dirty="0">
                <a:latin typeface="华文中宋" panose="02010600040101010101" charset="-122"/>
                <a:ea typeface="华文中宋" panose="02010600040101010101" charset="-122"/>
              </a:rPr>
              <a:t>结构</a:t>
            </a:r>
            <a:r>
              <a:rPr lang="zh-CN" altLang="en-US" sz="1600" dirty="0" smtClean="0">
                <a:latin typeface="华文中宋" panose="02010600040101010101" charset="-122"/>
                <a:ea typeface="华文中宋" panose="02010600040101010101" charset="-122"/>
              </a:rPr>
              <a:t>。当开发的软件要运行在多台计算机上时</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就必须决定如何将软件组件以合理的方式部署在各个结点。</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5"/>
          <p:cNvSpPr txBox="1">
            <a:spLocks noChangeArrowheads="1"/>
          </p:cNvSpPr>
          <p:nvPr/>
        </p:nvSpPr>
        <p:spPr bwMode="auto">
          <a:xfrm>
            <a:off x="2201584" y="6374443"/>
            <a:ext cx="29654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latin typeface="华文中宋" panose="02010600040101010101" charset="-122"/>
                <a:ea typeface="华文中宋" panose="02010600040101010101" charset="-122"/>
                <a:sym typeface="微软雅黑" panose="020B0503020204020204" charset="-122"/>
              </a:rPr>
              <a:t>图   </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享学</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项目</a:t>
            </a:r>
            <a:r>
              <a:rPr lang="zh-CN" altLang="zh-CN" sz="1400" dirty="0" smtClean="0">
                <a:latin typeface="华文中宋" panose="02010600040101010101" charset="-122"/>
                <a:ea typeface="华文中宋" panose="02010600040101010101" charset="-122"/>
                <a:sym typeface="微软雅黑" panose="020B0503020204020204" charset="-122"/>
              </a:rPr>
              <a:t>学生</a:t>
            </a:r>
            <a:r>
              <a:rPr lang="zh-CN" altLang="en-US" sz="1400" dirty="0" smtClean="0">
                <a:latin typeface="华文中宋" panose="02010600040101010101" charset="-122"/>
                <a:ea typeface="华文中宋" panose="02010600040101010101" charset="-122"/>
                <a:sym typeface="微软雅黑" panose="020B0503020204020204" charset="-122"/>
              </a:rPr>
              <a:t>搜索文章</a:t>
            </a:r>
            <a:r>
              <a:rPr lang="zh-CN" altLang="zh-CN" sz="1400" dirty="0" smtClean="0">
                <a:latin typeface="华文中宋" panose="02010600040101010101" charset="-122"/>
                <a:ea typeface="华文中宋" panose="02010600040101010101" charset="-122"/>
                <a:sym typeface="微软雅黑" panose="020B0503020204020204" charset="-122"/>
              </a:rPr>
              <a:t>图</a:t>
            </a:r>
            <a:endParaRPr lang="zh-CN" altLang="zh-CN" sz="1400" dirty="0">
              <a:latin typeface="华文中宋" panose="02010600040101010101" charset="-122"/>
              <a:ea typeface="华文中宋" panose="02010600040101010101" charset="-122"/>
              <a:sym typeface="微软雅黑" panose="020B0503020204020204" charset="-122"/>
            </a:endParaRPr>
          </a:p>
        </p:txBody>
      </p:sp>
      <p:sp>
        <p:nvSpPr>
          <p:cNvPr id="13" name="TextBox 12"/>
          <p:cNvSpPr txBox="1"/>
          <p:nvPr/>
        </p:nvSpPr>
        <p:spPr>
          <a:xfrm>
            <a:off x="7097487" y="3992395"/>
            <a:ext cx="4563291" cy="2039982"/>
          </a:xfrm>
          <a:prstGeom prst="rect">
            <a:avLst/>
          </a:prstGeom>
          <a:solidFill>
            <a:schemeClr val="bg2"/>
          </a:solidFill>
        </p:spPr>
        <p:txBody>
          <a:bodyPr wrap="square" rtlCol="0">
            <a:spAutoFit/>
          </a:bodyPr>
          <a:lstStyle/>
          <a:p>
            <a:pPr>
              <a:lnSpc>
                <a:spcPct val="200000"/>
              </a:lnSpc>
            </a:pPr>
            <a:r>
              <a:rPr lang="zh-CN" altLang="en-US" sz="1600" dirty="0">
                <a:latin typeface="华文中宋" panose="02010600040101010101" charset="-122"/>
                <a:ea typeface="华文中宋" panose="02010600040101010101" charset="-122"/>
              </a:rPr>
              <a:t>一个</a:t>
            </a:r>
            <a:r>
              <a:rPr lang="en-US" altLang="zh-CN" sz="1600" dirty="0">
                <a:latin typeface="华文中宋" panose="02010600040101010101" charset="-122"/>
                <a:ea typeface="华文中宋" panose="02010600040101010101" charset="-122"/>
              </a:rPr>
              <a:t>UML</a:t>
            </a:r>
            <a:r>
              <a:rPr lang="zh-CN" altLang="en-US" sz="1600" dirty="0">
                <a:latin typeface="华文中宋" panose="02010600040101010101" charset="-122"/>
                <a:ea typeface="华文中宋" panose="02010600040101010101" charset="-122"/>
              </a:rPr>
              <a:t>部署图描述系统的软件如何映射到将要执行它们的硬件上，用来</a:t>
            </a:r>
            <a:r>
              <a:rPr lang="zh-CN" altLang="en-US" sz="1600" dirty="0">
                <a:solidFill>
                  <a:srgbClr val="C00000"/>
                </a:solidFill>
                <a:latin typeface="华文中宋" panose="02010600040101010101" charset="-122"/>
                <a:ea typeface="华文中宋" panose="02010600040101010101" charset="-122"/>
              </a:rPr>
              <a:t>显示系统中软件和硬件的物理架构</a:t>
            </a:r>
            <a:r>
              <a:rPr lang="zh-CN" altLang="en-US" sz="1600" dirty="0">
                <a:latin typeface="华文中宋" panose="02010600040101010101" charset="-122"/>
                <a:ea typeface="华文中宋" panose="02010600040101010101" charset="-122"/>
              </a:rPr>
              <a:t>，是一个运行时的硬件结点以及在这些结点上运行的软件的</a:t>
            </a:r>
            <a:r>
              <a:rPr lang="zh-CN" altLang="en-US" b="1" dirty="0">
                <a:solidFill>
                  <a:srgbClr val="C00000"/>
                </a:solidFill>
                <a:latin typeface="华文中宋" panose="02010600040101010101" charset="-122"/>
                <a:ea typeface="华文中宋" panose="02010600040101010101" charset="-122"/>
              </a:rPr>
              <a:t>静态结构模型</a:t>
            </a:r>
            <a:r>
              <a:rPr lang="zh-CN" altLang="en-US" sz="1600" dirty="0" smtClean="0">
                <a:latin typeface="华文中宋" panose="02010600040101010101" charset="-122"/>
                <a:ea typeface="华文中宋" panose="02010600040101010101" charset="-122"/>
              </a:rPr>
              <a:t>。</a:t>
            </a:r>
            <a:endParaRPr lang="zh-CN" altLang="en-US" sz="1600" dirty="0">
              <a:latin typeface="华文中宋" panose="02010600040101010101" charset="-122"/>
              <a:ea typeface="华文中宋" panose="02010600040101010101"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96" y="3679755"/>
            <a:ext cx="5985862" cy="29122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5ad7e8f1b8d965aa05c35768daf7077"/>
          <p:cNvPicPr>
            <a:picLocks noChangeAspect="1"/>
          </p:cNvPicPr>
          <p:nvPr/>
        </p:nvPicPr>
        <p:blipFill>
          <a:blip r:embed="rId1"/>
          <a:stretch>
            <a:fillRect/>
          </a:stretch>
        </p:blipFill>
        <p:spPr>
          <a:xfrm>
            <a:off x="-9525" y="2412365"/>
            <a:ext cx="5228590" cy="2807335"/>
          </a:xfrm>
          <a:prstGeom prst="rect">
            <a:avLst/>
          </a:prstGeom>
        </p:spPr>
      </p:pic>
      <p:pic>
        <p:nvPicPr>
          <p:cNvPr id="101" name="TOP-PPT-1" descr="TOP-PPT-1"/>
          <p:cNvPicPr>
            <a:picLocks noChangeAspect="1"/>
          </p:cNvPicPr>
          <p:nvPr/>
        </p:nvPicPr>
        <p:blipFill>
          <a:blip r:embed="rId2"/>
          <a:stretch>
            <a:fillRect/>
          </a:stretch>
        </p:blipFill>
        <p:spPr>
          <a:xfrm flipH="1" flipV="1">
            <a:off x="2895712" y="0"/>
            <a:ext cx="6400576" cy="671332"/>
          </a:xfrm>
          <a:prstGeom prst="rect">
            <a:avLst/>
          </a:prstGeom>
          <a:ln w="12700">
            <a:miter lim="400000"/>
            <a:headEnd/>
            <a:tailEnd/>
          </a:ln>
        </p:spPr>
      </p:pic>
      <p:sp>
        <p:nvSpPr>
          <p:cNvPr id="102"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sp>
        <p:nvSpPr>
          <p:cNvPr id="113" name="类图概述"/>
          <p:cNvSpPr txBox="1"/>
          <p:nvPr/>
        </p:nvSpPr>
        <p:spPr>
          <a:xfrm>
            <a:off x="533607" y="870237"/>
            <a:ext cx="1564640" cy="553720"/>
          </a:xfrm>
          <a:prstGeom prst="rect">
            <a:avLst/>
          </a:prstGeom>
          <a:ln w="12700">
            <a:miter lim="400000"/>
          </a:ln>
        </p:spPr>
        <p:txBody>
          <a:bodyPr wrap="none" lIns="0" tIns="0" rIns="0" bIns="0">
            <a:spAutoFit/>
          </a:bodyPr>
          <a:lstStyle/>
          <a:p>
            <a:pPr marL="342900" indent="-342900">
              <a:lnSpc>
                <a:spcPct val="150000"/>
              </a:lnSpc>
              <a:buFont typeface="Arial" panose="020B0604020202020204" pitchFamily="34" charset="0"/>
              <a:buChar char="•"/>
            </a:pPr>
            <a:r>
              <a:rPr sz="2400" b="1">
                <a:solidFill>
                  <a:srgbClr val="C00000"/>
                </a:solidFill>
                <a:latin typeface="华文中宋" panose="02010600040101010101" charset="-122"/>
                <a:ea typeface="华文中宋" panose="02010600040101010101" charset="-122"/>
              </a:rPr>
              <a:t>类图概述</a:t>
            </a:r>
            <a:endParaRPr sz="2400" b="1">
              <a:solidFill>
                <a:srgbClr val="C00000"/>
              </a:solidFill>
              <a:latin typeface="华文中宋" panose="02010600040101010101" charset="-122"/>
              <a:ea typeface="华文中宋" panose="02010600040101010101" charset="-122"/>
            </a:endParaRPr>
          </a:p>
        </p:txBody>
      </p:sp>
      <p:sp>
        <p:nvSpPr>
          <p:cNvPr id="2" name="文本框 1"/>
          <p:cNvSpPr txBox="1"/>
          <p:nvPr/>
        </p:nvSpPr>
        <p:spPr>
          <a:xfrm>
            <a:off x="5447665" y="869950"/>
            <a:ext cx="6466840" cy="1337945"/>
          </a:xfrm>
          <a:prstGeom prst="rect">
            <a:avLst/>
          </a:prstGeom>
          <a:solidFill>
            <a:schemeClr val="bg2"/>
          </a:solidFill>
        </p:spPr>
        <p:txBody>
          <a:bodyPr wrap="square" rtlCol="0" anchor="t">
            <a:spAutoFit/>
          </a:bodyPr>
          <a:p>
            <a:pPr>
              <a:lnSpc>
                <a:spcPct val="150000"/>
              </a:lnSpc>
              <a:defRPr sz="2200"/>
            </a:pPr>
            <a:r>
              <a:rPr lang="en-US" sz="1800">
                <a:latin typeface="华文中宋" panose="02010600040101010101" charset="-122"/>
                <a:ea typeface="华文中宋" panose="02010600040101010101" charset="-122"/>
                <a:cs typeface="华文中宋" panose="02010600040101010101" charset="-122"/>
                <a:sym typeface="+mn-ea"/>
              </a:rPr>
              <a:t>3.</a:t>
            </a:r>
            <a:r>
              <a:rPr sz="1800">
                <a:latin typeface="华文中宋" panose="02010600040101010101" charset="-122"/>
                <a:ea typeface="华文中宋" panose="02010600040101010101" charset="-122"/>
                <a:cs typeface="华文中宋" panose="02010600040101010101" charset="-122"/>
                <a:sym typeface="+mn-ea"/>
              </a:rPr>
              <a:t>操作</a:t>
            </a:r>
            <a:endParaRPr sz="1800">
              <a:latin typeface="华文中宋" panose="02010600040101010101" charset="-122"/>
              <a:ea typeface="华文中宋" panose="02010600040101010101" charset="-122"/>
              <a:cs typeface="华文中宋" panose="02010600040101010101" charset="-122"/>
              <a:sym typeface="+mn-ea"/>
            </a:endParaRPr>
          </a:p>
          <a:p>
            <a:pPr>
              <a:lnSpc>
                <a:spcPct val="150000"/>
              </a:lnSpc>
              <a:defRPr sz="1900"/>
            </a:pPr>
            <a:r>
              <a:rPr sz="1800">
                <a:latin typeface="华文中宋" panose="02010600040101010101" charset="-122"/>
                <a:ea typeface="华文中宋" panose="02010600040101010101" charset="-122"/>
                <a:cs typeface="华文中宋" panose="02010600040101010101" charset="-122"/>
                <a:sym typeface="+mn-ea"/>
              </a:rPr>
              <a:t>操作是对类的对象所能做的事务的一个抽象。-一个类可以有任意数量的操作或者根本没有操作。</a:t>
            </a:r>
            <a:endParaRPr lang="zh-CN" altLang="en-US">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5447665" y="2552700"/>
            <a:ext cx="6466840" cy="1753235"/>
          </a:xfrm>
          <a:prstGeom prst="rect">
            <a:avLst/>
          </a:prstGeom>
          <a:solidFill>
            <a:schemeClr val="bg2"/>
          </a:solidFill>
        </p:spPr>
        <p:txBody>
          <a:bodyPr wrap="square" rtlCol="0" anchor="t">
            <a:spAutoFit/>
          </a:bodyPr>
          <a:p>
            <a:pPr>
              <a:lnSpc>
                <a:spcPct val="150000"/>
              </a:lnSpc>
              <a:defRPr sz="2200"/>
            </a:pPr>
            <a:r>
              <a:rPr lang="en-US" sz="1800">
                <a:latin typeface="华文中宋" panose="02010600040101010101" charset="-122"/>
                <a:ea typeface="华文中宋" panose="02010600040101010101" charset="-122"/>
                <a:cs typeface="华文中宋" panose="02010600040101010101" charset="-122"/>
                <a:sym typeface="+mn-ea"/>
              </a:rPr>
              <a:t>4.</a:t>
            </a:r>
            <a:r>
              <a:rPr sz="1800">
                <a:latin typeface="华文中宋" panose="02010600040101010101" charset="-122"/>
                <a:ea typeface="华文中宋" panose="02010600040101010101" charset="-122"/>
                <a:cs typeface="华文中宋" panose="02010600040101010101" charset="-122"/>
                <a:sym typeface="+mn-ea"/>
              </a:rPr>
              <a:t>职责</a:t>
            </a:r>
            <a:endParaRPr sz="1800">
              <a:latin typeface="华文中宋" panose="02010600040101010101" charset="-122"/>
              <a:ea typeface="华文中宋" panose="02010600040101010101" charset="-122"/>
              <a:cs typeface="华文中宋" panose="02010600040101010101" charset="-122"/>
              <a:sym typeface="+mn-ea"/>
            </a:endParaRPr>
          </a:p>
          <a:p>
            <a:pPr>
              <a:lnSpc>
                <a:spcPct val="150000"/>
              </a:lnSpc>
              <a:defRPr sz="1900"/>
            </a:pPr>
            <a:r>
              <a:rPr sz="1800">
                <a:latin typeface="华文中宋" panose="02010600040101010101" charset="-122"/>
                <a:ea typeface="华文中宋" panose="02010600040101010101" charset="-122"/>
                <a:cs typeface="华文中宋" panose="02010600040101010101" charset="-122"/>
                <a:sym typeface="+mn-ea"/>
              </a:rPr>
              <a:t>职责位于操作部分下面的区域,可以用来说明类要做什么或说明另一个类的信息。借阅者类的职责是借阅者可以从图书管理系统中借阅图书和将图书归还。</a:t>
            </a:r>
            <a:endParaRPr lang="zh-CN" sz="1800">
              <a:latin typeface="华文中宋" panose="02010600040101010101" charset="-122"/>
              <a:ea typeface="华文中宋" panose="02010600040101010101" charset="-122"/>
              <a:cs typeface="华文中宋" panose="02010600040101010101" charset="-122"/>
              <a:sym typeface="+mn-ea"/>
            </a:endParaRPr>
          </a:p>
        </p:txBody>
      </p:sp>
      <p:sp>
        <p:nvSpPr>
          <p:cNvPr id="8" name="文本框 7"/>
          <p:cNvSpPr txBox="1"/>
          <p:nvPr/>
        </p:nvSpPr>
        <p:spPr>
          <a:xfrm>
            <a:off x="5447665" y="4610100"/>
            <a:ext cx="6466840" cy="1753235"/>
          </a:xfrm>
          <a:prstGeom prst="rect">
            <a:avLst/>
          </a:prstGeom>
          <a:solidFill>
            <a:schemeClr val="bg2"/>
          </a:solidFill>
        </p:spPr>
        <p:txBody>
          <a:bodyPr wrap="square" rtlCol="0" anchor="t">
            <a:spAutoFit/>
          </a:bodyPr>
          <a:p>
            <a:pPr>
              <a:lnSpc>
                <a:spcPct val="150000"/>
              </a:lnSpc>
              <a:defRPr sz="2200"/>
            </a:pPr>
            <a:r>
              <a:rPr lang="en-US" sz="1800">
                <a:latin typeface="华文中宋" panose="02010600040101010101" charset="-122"/>
                <a:ea typeface="华文中宋" panose="02010600040101010101" charset="-122"/>
                <a:cs typeface="华文中宋" panose="02010600040101010101" charset="-122"/>
                <a:sym typeface="+mn-ea"/>
              </a:rPr>
              <a:t>5.</a:t>
            </a:r>
            <a:r>
              <a:rPr sz="1800">
                <a:latin typeface="华文中宋" panose="02010600040101010101" charset="-122"/>
                <a:ea typeface="华文中宋" panose="02010600040101010101" charset="-122"/>
                <a:cs typeface="华文中宋" panose="02010600040101010101" charset="-122"/>
                <a:sym typeface="+mn-ea"/>
              </a:rPr>
              <a:t>约束</a:t>
            </a:r>
            <a:endParaRPr sz="1800">
              <a:latin typeface="华文中宋" panose="02010600040101010101" charset="-122"/>
              <a:ea typeface="华文中宋" panose="02010600040101010101" charset="-122"/>
              <a:cs typeface="华文中宋" panose="02010600040101010101" charset="-122"/>
              <a:sym typeface="+mn-ea"/>
            </a:endParaRPr>
          </a:p>
          <a:p>
            <a:pPr>
              <a:lnSpc>
                <a:spcPct val="150000"/>
              </a:lnSpc>
              <a:defRPr sz="2000"/>
            </a:pPr>
            <a:r>
              <a:rPr sz="1800">
                <a:latin typeface="华文中宋" panose="02010600040101010101" charset="-122"/>
                <a:ea typeface="华文中宋" panose="02010600040101010101" charset="-122"/>
                <a:cs typeface="华文中宋" panose="02010600040101010101" charset="-122"/>
                <a:sym typeface="+mn-ea"/>
              </a:rPr>
              <a:t>约束指定了该类所要满足的一一个或多个规则。在UML中,约束是用{}的格式写在类的边上,指定个别属性的取值范围。括号中的文本指定了该类所要满足的一个或者多个规则。</a:t>
            </a:r>
            <a:endParaRPr lang="zh-CN" altLang="en-US">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xmlns:p14="http://schemas.microsoft.com/office/powerpoint/2010/main">
        <mc:Choice Requires="p14">
          <p:contentPart r:id="rId3" p14:bwMode="auto">
            <p14:nvContentPartPr>
              <p14:cNvPr id="9" name="墨迹 8"/>
              <p14:cNvContentPartPr/>
              <p14:nvPr/>
            </p14:nvContentPartPr>
            <p14:xfrm>
              <a:off x="190500" y="4121150"/>
              <a:ext cx="1244600" cy="488950"/>
            </p14:xfrm>
          </p:contentPart>
        </mc:Choice>
        <mc:Fallback xmlns="">
          <p:pic>
            <p:nvPicPr>
              <p:cNvPr id="9" name="墨迹 8"/>
            </p:nvPicPr>
            <p:blipFill>
              <a:blip r:embed="rId4"/>
            </p:blipFill>
            <p:spPr>
              <a:xfrm>
                <a:off x="190500" y="4121150"/>
                <a:ext cx="1244600" cy="4889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2374265" y="4468495"/>
              <a:ext cx="2844800" cy="328930"/>
            </p14:xfrm>
          </p:contentPart>
        </mc:Choice>
        <mc:Fallback xmlns="">
          <p:pic>
            <p:nvPicPr>
              <p:cNvPr id="10" name="墨迹 9"/>
            </p:nvPicPr>
            <p:blipFill>
              <a:blip r:embed="rId6"/>
            </p:blipFill>
            <p:spPr>
              <a:xfrm>
                <a:off x="2374265" y="4468495"/>
                <a:ext cx="2844800" cy="32893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       </a:t>
            </a:r>
            <a:r>
              <a:rPr lang="en-US" altLang="zh-CN" sz="1600" dirty="0">
                <a:latin typeface="华文中宋" panose="02010600040101010101" charset="-122"/>
                <a:ea typeface="华文中宋" panose="02010600040101010101" charset="-122"/>
              </a:rPr>
              <a:t>3</a:t>
            </a:r>
            <a:r>
              <a:rPr lang="zh-CN" altLang="en-US" sz="1600" dirty="0">
                <a:latin typeface="华文中宋" panose="02010600040101010101" charset="-122"/>
                <a:ea typeface="华文中宋" panose="02010600040101010101" charset="-122"/>
              </a:rPr>
              <a:t>．对全分布式</a:t>
            </a:r>
            <a:r>
              <a:rPr lang="zh-CN" altLang="en-US" sz="1600" dirty="0" smtClean="0">
                <a:latin typeface="华文中宋" panose="02010600040101010101" charset="-122"/>
                <a:ea typeface="华文中宋" panose="02010600040101010101" charset="-122"/>
              </a:rPr>
              <a:t>系统建模</a:t>
            </a:r>
            <a:endParaRPr lang="en-US" altLang="zh-CN" sz="1600" dirty="0" smtClean="0">
              <a:latin typeface="华文中宋" panose="02010600040101010101" charset="-122"/>
              <a:ea typeface="华文中宋" panose="02010600040101010101" charset="-122"/>
            </a:endParaRPr>
          </a:p>
          <a:p>
            <a:pPr marL="742950" lvl="1"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广泛</a:t>
            </a:r>
            <a:r>
              <a:rPr lang="zh-CN" altLang="en-US" sz="1600" dirty="0">
                <a:latin typeface="华文中宋" panose="02010600040101010101" charset="-122"/>
                <a:ea typeface="华文中宋" panose="02010600040101010101" charset="-122"/>
              </a:rPr>
              <a:t>意义上的分布式系统通常是由多级服务器构成。这种系统中一般存在着多种版本的软件组件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其中的一些版本的软件组件甚至可以在结点间迁移。构造这样的系统</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需要对系统拓扑结构的不断变化做出决策。可以用部署图</a:t>
            </a:r>
            <a:r>
              <a:rPr lang="zh-CN" altLang="en-US" sz="1600" dirty="0">
                <a:solidFill>
                  <a:srgbClr val="C00000"/>
                </a:solidFill>
                <a:latin typeface="华文中宋" panose="02010600040101010101" charset="-122"/>
                <a:ea typeface="华文中宋" panose="02010600040101010101" charset="-122"/>
              </a:rPr>
              <a:t>可视化系统的当前拓扑结构及组件的分布情况</a:t>
            </a:r>
            <a:r>
              <a:rPr lang="en-US" altLang="zh-CN" sz="1600" dirty="0">
                <a:solidFill>
                  <a:srgbClr val="C00000"/>
                </a:solidFill>
                <a:latin typeface="华文中宋" panose="02010600040101010101" charset="-122"/>
                <a:ea typeface="华文中宋" panose="02010600040101010101" charset="-122"/>
              </a:rPr>
              <a:t>,</a:t>
            </a:r>
            <a:r>
              <a:rPr lang="zh-CN" altLang="en-US" sz="1600" dirty="0">
                <a:solidFill>
                  <a:srgbClr val="C00000"/>
                </a:solidFill>
                <a:latin typeface="华文中宋" panose="02010600040101010101" charset="-122"/>
                <a:ea typeface="华文中宋" panose="02010600040101010101" charset="-122"/>
              </a:rPr>
              <a:t>并推断拓扑结构变化的影响</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742950" lvl="1"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绘制</a:t>
            </a:r>
            <a:r>
              <a:rPr lang="zh-CN" altLang="en-US" sz="1600" dirty="0">
                <a:latin typeface="华文中宋" panose="02010600040101010101" charset="-122"/>
                <a:ea typeface="华文中宋" panose="02010600040101010101" charset="-122"/>
              </a:rPr>
              <a:t>系统部署图</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可以参照以下步骤进行</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200000"/>
              </a:lnSpc>
              <a:buFont typeface="+mj-lt"/>
              <a:buAutoNum type="alphaLcPeriod"/>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系统中的</a:t>
            </a:r>
            <a:r>
              <a:rPr lang="zh-CN" altLang="en-US" b="1" dirty="0">
                <a:solidFill>
                  <a:srgbClr val="C00000"/>
                </a:solidFill>
                <a:latin typeface="华文中宋" panose="02010600040101010101" charset="-122"/>
                <a:ea typeface="华文中宋" panose="02010600040101010101" charset="-122"/>
              </a:rPr>
              <a:t>结点</a:t>
            </a:r>
            <a:r>
              <a:rPr lang="zh-CN" altLang="en-US" sz="1600" dirty="0">
                <a:latin typeface="华文中宋" panose="02010600040101010101" charset="-122"/>
                <a:ea typeface="华文中宋" panose="02010600040101010101" charset="-122"/>
              </a:rPr>
              <a:t>建模</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200000"/>
              </a:lnSpc>
              <a:buFont typeface="+mj-lt"/>
              <a:buAutoNum type="alphaLcPeriod"/>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结点间的</a:t>
            </a:r>
            <a:r>
              <a:rPr lang="zh-CN" altLang="en-US" b="1" dirty="0">
                <a:solidFill>
                  <a:srgbClr val="C00000"/>
                </a:solidFill>
                <a:latin typeface="华文中宋" panose="02010600040101010101" charset="-122"/>
                <a:ea typeface="华文中宋" panose="02010600040101010101" charset="-122"/>
              </a:rPr>
              <a:t>关系</a:t>
            </a:r>
            <a:r>
              <a:rPr lang="zh-CN" altLang="en-US" sz="1600" dirty="0">
                <a:latin typeface="华文中宋" panose="02010600040101010101" charset="-122"/>
                <a:ea typeface="华文中宋" panose="02010600040101010101" charset="-122"/>
              </a:rPr>
              <a:t>建模</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200000"/>
              </a:lnSpc>
              <a:buFont typeface="+mj-lt"/>
              <a:buAutoNum type="alphaLcPeriod"/>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结点中的</a:t>
            </a:r>
            <a:r>
              <a:rPr lang="zh-CN" altLang="en-US" b="1" dirty="0">
                <a:solidFill>
                  <a:srgbClr val="C00000"/>
                </a:solidFill>
                <a:latin typeface="华文中宋" panose="02010600040101010101" charset="-122"/>
                <a:ea typeface="华文中宋" panose="02010600040101010101" charset="-122"/>
              </a:rPr>
              <a:t>组件</a:t>
            </a:r>
            <a:r>
              <a:rPr lang="zh-CN" altLang="en-US" sz="1600" dirty="0">
                <a:latin typeface="华文中宋" panose="02010600040101010101" charset="-122"/>
                <a:ea typeface="华文中宋" panose="02010600040101010101" charset="-122"/>
              </a:rPr>
              <a:t>建模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这些组件来自构件</a:t>
            </a:r>
            <a:r>
              <a:rPr lang="zh-CN" altLang="en-US" sz="1600" dirty="0" smtClean="0">
                <a:latin typeface="华文中宋" panose="02010600040101010101" charset="-122"/>
                <a:ea typeface="华文中宋" panose="02010600040101010101" charset="-122"/>
              </a:rPr>
              <a:t>图</a:t>
            </a:r>
            <a:r>
              <a:rPr lang="zh-CN" altLang="en-US" sz="1600" dirty="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200000"/>
              </a:lnSpc>
              <a:buFont typeface="+mj-lt"/>
              <a:buAutoNum type="alphaLcPeriod"/>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组件间的</a:t>
            </a:r>
            <a:r>
              <a:rPr lang="zh-CN" altLang="en-US" b="1" dirty="0">
                <a:solidFill>
                  <a:srgbClr val="C00000"/>
                </a:solidFill>
                <a:latin typeface="华文中宋" panose="02010600040101010101" charset="-122"/>
                <a:ea typeface="华文中宋" panose="02010600040101010101" charset="-122"/>
              </a:rPr>
              <a:t>关系</a:t>
            </a:r>
            <a:r>
              <a:rPr lang="zh-CN" altLang="en-US" sz="1600" dirty="0">
                <a:latin typeface="华文中宋" panose="02010600040101010101" charset="-122"/>
                <a:ea typeface="华文中宋" panose="02010600040101010101" charset="-122"/>
              </a:rPr>
              <a:t>建模</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200000"/>
              </a:lnSpc>
              <a:buFont typeface="+mj-lt"/>
              <a:buAutoNum type="alphaLcPeriod"/>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建模的结果进行</a:t>
            </a:r>
            <a:r>
              <a:rPr lang="zh-CN" altLang="en-US" b="1" dirty="0">
                <a:solidFill>
                  <a:srgbClr val="C00000"/>
                </a:solidFill>
                <a:latin typeface="华文中宋" panose="02010600040101010101" charset="-122"/>
                <a:ea typeface="华文中宋" panose="02010600040101010101" charset="-122"/>
              </a:rPr>
              <a:t>精化</a:t>
            </a:r>
            <a:r>
              <a:rPr lang="zh-CN" altLang="en-US" sz="1600" dirty="0">
                <a:latin typeface="华文中宋" panose="02010600040101010101" charset="-122"/>
                <a:ea typeface="华文中宋" panose="02010600040101010101" charset="-122"/>
              </a:rPr>
              <a:t>和</a:t>
            </a:r>
            <a:r>
              <a:rPr lang="zh-CN" altLang="en-US" b="1" dirty="0">
                <a:solidFill>
                  <a:srgbClr val="C00000"/>
                </a:solidFill>
                <a:latin typeface="华文中宋" panose="02010600040101010101" charset="-122"/>
                <a:ea typeface="华文中宋" panose="02010600040101010101" charset="-122"/>
              </a:rPr>
              <a:t>细化</a:t>
            </a:r>
            <a:r>
              <a:rPr lang="zh-CN" altLang="en-US" sz="1600" dirty="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1122444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       </a:t>
            </a:r>
            <a:r>
              <a:rPr lang="en-US" altLang="zh-CN" sz="1600" dirty="0" smtClean="0">
                <a:latin typeface="华文中宋" panose="02010600040101010101" charset="-122"/>
                <a:ea typeface="华文中宋" panose="02010600040101010101" charset="-122"/>
              </a:rPr>
              <a:t>4</a:t>
            </a:r>
            <a:r>
              <a:rPr lang="zh-CN" altLang="en-US" sz="1600" dirty="0">
                <a:latin typeface="华文中宋" panose="02010600040101010101" charset="-122"/>
                <a:ea typeface="华文中宋" panose="02010600040101010101" charset="-122"/>
              </a:rPr>
              <a:t>．部署图的几个应用</a:t>
            </a:r>
            <a:r>
              <a:rPr lang="zh-CN" altLang="en-US" sz="1600" dirty="0" smtClean="0">
                <a:latin typeface="华文中宋" panose="02010600040101010101" charset="-122"/>
                <a:ea typeface="华文中宋" panose="02010600040101010101" charset="-122"/>
              </a:rPr>
              <a:t>实例</a:t>
            </a:r>
            <a:endParaRPr lang="en-US" altLang="zh-CN" sz="1600" dirty="0" smtClean="0">
              <a:latin typeface="华文中宋" panose="02010600040101010101" charset="-122"/>
              <a:ea typeface="华文中宋" panose="02010600040101010101" charset="-122"/>
            </a:endParaRPr>
          </a:p>
          <a:p>
            <a:pPr lvl="2">
              <a:lnSpc>
                <a:spcPct val="200000"/>
              </a:lnSpc>
            </a:pPr>
            <a:r>
              <a:rPr lang="en-US" altLang="zh-CN" sz="1600" dirty="0" smtClean="0">
                <a:solidFill>
                  <a:srgbClr val="C00000"/>
                </a:solidFill>
                <a:latin typeface="华文中宋" panose="02010600040101010101" charset="-122"/>
                <a:ea typeface="华文中宋" panose="02010600040101010101" charset="-122"/>
              </a:rPr>
              <a:t>1</a:t>
            </a:r>
            <a:r>
              <a:rPr lang="en-US" altLang="zh-CN" sz="1600" dirty="0">
                <a:solidFill>
                  <a:srgbClr val="C00000"/>
                </a:solidFill>
                <a:latin typeface="华文中宋" panose="02010600040101010101" charset="-122"/>
                <a:ea typeface="华文中宋" panose="02010600040101010101" charset="-122"/>
              </a:rPr>
              <a:t>)</a:t>
            </a:r>
            <a:r>
              <a:rPr lang="zh-CN" altLang="en-US" sz="1600" dirty="0">
                <a:solidFill>
                  <a:srgbClr val="C00000"/>
                </a:solidFill>
                <a:latin typeface="华文中宋" panose="02010600040101010101" charset="-122"/>
                <a:ea typeface="华文中宋" panose="02010600040101010101" charset="-122"/>
              </a:rPr>
              <a:t>实例层部署</a:t>
            </a:r>
            <a:r>
              <a:rPr lang="zh-CN" altLang="en-US" sz="1600" dirty="0" smtClean="0">
                <a:solidFill>
                  <a:srgbClr val="C00000"/>
                </a:solidFill>
                <a:latin typeface="华文中宋" panose="02010600040101010101" charset="-122"/>
                <a:ea typeface="华文中宋" panose="02010600040101010101" charset="-122"/>
              </a:rPr>
              <a:t>图</a:t>
            </a:r>
            <a:endParaRPr lang="en-US" altLang="zh-CN" sz="1600" dirty="0" smtClean="0">
              <a:solidFill>
                <a:srgbClr val="C00000"/>
              </a:solidFill>
              <a:latin typeface="华文中宋" panose="02010600040101010101" charset="-122"/>
              <a:ea typeface="华文中宋" panose="02010600040101010101" charset="-122"/>
            </a:endParaRPr>
          </a:p>
          <a:p>
            <a:pPr lvl="2">
              <a:lnSpc>
                <a:spcPct val="200000"/>
              </a:lnSpc>
            </a:pPr>
            <a:r>
              <a:rPr lang="zh-CN" altLang="en-US" sz="1600" dirty="0" smtClean="0">
                <a:latin typeface="华文中宋" panose="02010600040101010101" charset="-122"/>
                <a:ea typeface="华文中宋" panose="02010600040101010101" charset="-122"/>
              </a:rPr>
              <a:t>实例</a:t>
            </a:r>
            <a:r>
              <a:rPr lang="zh-CN" altLang="en-US" sz="1600" dirty="0">
                <a:latin typeface="华文中宋" panose="02010600040101010101" charset="-122"/>
                <a:ea typeface="华文中宋" panose="02010600040101010101" charset="-122"/>
              </a:rPr>
              <a:t>层部署图描述各结点和它们之间的连接。图</a:t>
            </a:r>
            <a:r>
              <a:rPr lang="en-US" altLang="zh-CN" sz="1600" dirty="0">
                <a:latin typeface="华文中宋" panose="02010600040101010101" charset="-122"/>
                <a:ea typeface="华文中宋" panose="02010600040101010101" charset="-122"/>
              </a:rPr>
              <a:t>8.23</a:t>
            </a:r>
            <a:r>
              <a:rPr lang="zh-CN" altLang="en-US" sz="1600" dirty="0">
                <a:latin typeface="华文中宋" panose="02010600040101010101" charset="-122"/>
                <a:ea typeface="华文中宋" panose="02010600040101010101" charset="-122"/>
              </a:rPr>
              <a:t>中的关系是各个结点之间存在的通信关系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608" y="2819710"/>
            <a:ext cx="7130783" cy="3519287"/>
          </a:xfrm>
          <a:prstGeom prst="rect">
            <a:avLst/>
          </a:prstGeom>
        </p:spPr>
      </p:pic>
      <p:sp>
        <p:nvSpPr>
          <p:cNvPr id="11" name="文本框 5"/>
          <p:cNvSpPr txBox="1">
            <a:spLocks noChangeArrowheads="1"/>
          </p:cNvSpPr>
          <p:nvPr/>
        </p:nvSpPr>
        <p:spPr bwMode="auto">
          <a:xfrm>
            <a:off x="3975917" y="6348086"/>
            <a:ext cx="39711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latin typeface="华文中宋" panose="02010600040101010101" charset="-122"/>
                <a:ea typeface="华文中宋" panose="02010600040101010101" charset="-122"/>
                <a:sym typeface="微软雅黑" panose="020B0503020204020204" charset="-122"/>
              </a:rPr>
              <a:t>图   </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享学</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项目</a:t>
            </a:r>
            <a:r>
              <a:rPr lang="zh-CN" altLang="zh-CN" sz="1400" dirty="0" smtClean="0">
                <a:latin typeface="华文中宋" panose="02010600040101010101" charset="-122"/>
                <a:ea typeface="华文中宋" panose="02010600040101010101" charset="-122"/>
                <a:sym typeface="微软雅黑" panose="020B0503020204020204" charset="-122"/>
              </a:rPr>
              <a:t>学生</a:t>
            </a:r>
            <a:r>
              <a:rPr lang="zh-CN" altLang="en-US" sz="1400" dirty="0" smtClean="0">
                <a:latin typeface="华文中宋" panose="02010600040101010101" charset="-122"/>
                <a:ea typeface="华文中宋" panose="02010600040101010101" charset="-122"/>
                <a:sym typeface="微软雅黑" panose="020B0503020204020204" charset="-122"/>
              </a:rPr>
              <a:t>下载资料实例层部署</a:t>
            </a:r>
            <a:r>
              <a:rPr lang="zh-CN" altLang="zh-CN" sz="1400" dirty="0" smtClean="0">
                <a:latin typeface="华文中宋" panose="02010600040101010101" charset="-122"/>
                <a:ea typeface="华文中宋" panose="02010600040101010101" charset="-122"/>
                <a:sym typeface="微软雅黑" panose="020B0503020204020204" charset="-122"/>
              </a:rPr>
              <a:t>图</a:t>
            </a:r>
            <a:endParaRPr lang="zh-CN" altLang="zh-CN" sz="1400" dirty="0">
              <a:latin typeface="华文中宋" panose="02010600040101010101" charset="-122"/>
              <a:ea typeface="华文中宋" panose="02010600040101010101"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0528" y="609600"/>
            <a:ext cx="6202523" cy="6161948"/>
          </a:xfrm>
          <a:prstGeom prst="rect">
            <a:avLst/>
          </a:prstGeom>
        </p:spPr>
      </p:pic>
      <p:pic>
        <p:nvPicPr>
          <p:cNvPr id="8" name="TOP-PPT-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3"/>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1" y="696052"/>
            <a:ext cx="4969914"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en-US" altLang="zh-CN" sz="1600" dirty="0" smtClean="0">
                <a:solidFill>
                  <a:srgbClr val="C00000"/>
                </a:solidFill>
                <a:latin typeface="华文中宋" panose="02010600040101010101" charset="-122"/>
                <a:ea typeface="华文中宋" panose="02010600040101010101" charset="-122"/>
              </a:rPr>
              <a:t>2</a:t>
            </a:r>
            <a:r>
              <a:rPr lang="zh-CN" altLang="en-US" sz="1600" dirty="0" smtClean="0">
                <a:solidFill>
                  <a:srgbClr val="C00000"/>
                </a:solidFill>
                <a:latin typeface="华文中宋" panose="02010600040101010101" charset="-122"/>
                <a:ea typeface="华文中宋" panose="02010600040101010101" charset="-122"/>
              </a:rPr>
              <a:t>）描述</a:t>
            </a:r>
            <a:r>
              <a:rPr lang="zh-CN" altLang="en-US" sz="1600" dirty="0">
                <a:solidFill>
                  <a:srgbClr val="C00000"/>
                </a:solidFill>
                <a:latin typeface="华文中宋" panose="02010600040101010101" charset="-122"/>
                <a:ea typeface="华文中宋" panose="02010600040101010101" charset="-122"/>
              </a:rPr>
              <a:t>层部署</a:t>
            </a:r>
            <a:r>
              <a:rPr lang="zh-CN" altLang="en-US" sz="1600" dirty="0" smtClean="0">
                <a:solidFill>
                  <a:srgbClr val="C00000"/>
                </a:solidFill>
                <a:latin typeface="华文中宋" panose="02010600040101010101" charset="-122"/>
                <a:ea typeface="华文中宋" panose="02010600040101010101" charset="-122"/>
              </a:rPr>
              <a:t>图</a:t>
            </a:r>
            <a:endParaRPr lang="en-US" altLang="zh-CN" sz="1600"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描述</a:t>
            </a:r>
            <a:r>
              <a:rPr lang="zh-CN" altLang="en-US" sz="1600" dirty="0">
                <a:latin typeface="华文中宋" panose="02010600040101010101" charset="-122"/>
                <a:ea typeface="华文中宋" panose="02010600040101010101" charset="-122"/>
              </a:rPr>
              <a:t>层部署图表示了系统中的各结点和每个结点包含的组件</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右图中</a:t>
            </a:r>
            <a:r>
              <a:rPr lang="zh-CN" altLang="en-US" sz="1600" dirty="0">
                <a:latin typeface="华文中宋" panose="02010600040101010101" charset="-122"/>
                <a:ea typeface="华文中宋" panose="02010600040101010101" charset="-122"/>
              </a:rPr>
              <a:t>包括的各种关系如下</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en-US" altLang="zh-CN" sz="1600" dirty="0" smtClean="0">
                <a:latin typeface="华文中宋" panose="02010600040101010101" charset="-122"/>
                <a:ea typeface="华文中宋" panose="02010600040101010101" charset="-122"/>
              </a:rPr>
              <a:t>(</a:t>
            </a:r>
            <a:r>
              <a:rPr lang="en-US" altLang="zh-CN" sz="1600" dirty="0">
                <a:latin typeface="华文中宋" panose="02010600040101010101" charset="-122"/>
                <a:ea typeface="华文中宋" panose="02010600040101010101" charset="-122"/>
              </a:rPr>
              <a:t>1</a:t>
            </a:r>
            <a:r>
              <a:rPr lang="zh-CN" altLang="en-US" sz="1600" dirty="0">
                <a:latin typeface="华文中宋" panose="02010600040101010101" charset="-122"/>
                <a:ea typeface="华文中宋" panose="02010600040101010101" charset="-122"/>
              </a:rPr>
              <a:t>）通信链关系</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不带箭头的直线</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FileServer</a:t>
            </a:r>
            <a:r>
              <a:rPr lang="zh-CN" altLang="en-US" sz="1600" dirty="0" smtClean="0">
                <a:latin typeface="华文中宋" panose="02010600040101010101" charset="-122"/>
                <a:ea typeface="华文中宋" panose="02010600040101010101" charset="-122"/>
              </a:rPr>
              <a:t>课程资料服务器与</a:t>
            </a:r>
            <a:r>
              <a:rPr lang="en-US" altLang="zh-CN" sz="1600" dirty="0" smtClean="0">
                <a:latin typeface="华文中宋" panose="02010600040101010101" charset="-122"/>
                <a:ea typeface="华文中宋" panose="02010600040101010101" charset="-122"/>
              </a:rPr>
              <a:t>Student</a:t>
            </a:r>
            <a:r>
              <a:rPr lang="zh-CN" altLang="en-US" sz="1600" dirty="0" smtClean="0">
                <a:latin typeface="华文中宋" panose="02010600040101010101" charset="-122"/>
                <a:ea typeface="华文中宋" panose="02010600040101010101" charset="-122"/>
              </a:rPr>
              <a:t>学生客户端之间</a:t>
            </a:r>
            <a:r>
              <a:rPr lang="zh-CN" altLang="en-US" sz="1600" dirty="0">
                <a:latin typeface="华文中宋" panose="02010600040101010101" charset="-122"/>
                <a:ea typeface="华文中宋" panose="02010600040101010101" charset="-122"/>
              </a:rPr>
              <a:t>存在一对多的通信关联</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与 </a:t>
            </a:r>
            <a:r>
              <a:rPr lang="en-US" altLang="zh-CN" sz="1600" dirty="0" smtClean="0">
                <a:latin typeface="华文中宋" panose="02010600040101010101" charset="-122"/>
                <a:ea typeface="华文中宋" panose="02010600040101010101" charset="-122"/>
              </a:rPr>
              <a:t>Teacher</a:t>
            </a:r>
            <a:r>
              <a:rPr lang="zh-CN" altLang="en-US" sz="1600" dirty="0" smtClean="0">
                <a:latin typeface="华文中宋" panose="02010600040101010101" charset="-122"/>
                <a:ea typeface="华文中宋" panose="02010600040101010101" charset="-122"/>
              </a:rPr>
              <a:t>老师客户端</a:t>
            </a:r>
            <a:r>
              <a:rPr lang="zh-CN" altLang="en-US" sz="1600" dirty="0">
                <a:latin typeface="华文中宋" panose="02010600040101010101" charset="-122"/>
                <a:ea typeface="华文中宋" panose="02010600040101010101" charset="-122"/>
              </a:rPr>
              <a:t>也存在一对多的通信关联。</a:t>
            </a:r>
            <a:endParaRPr lang="en-US" altLang="zh-CN" sz="1600" dirty="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文本框 5"/>
          <p:cNvSpPr txBox="1">
            <a:spLocks noChangeArrowheads="1"/>
          </p:cNvSpPr>
          <p:nvPr/>
        </p:nvSpPr>
        <p:spPr bwMode="auto">
          <a:xfrm>
            <a:off x="7477246" y="6430498"/>
            <a:ext cx="3809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latin typeface="华文中宋" panose="02010600040101010101" charset="-122"/>
                <a:ea typeface="华文中宋" panose="02010600040101010101" charset="-122"/>
                <a:sym typeface="微软雅黑" panose="020B0503020204020204" charset="-122"/>
              </a:rPr>
              <a:t>图   </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享学</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smtClean="0">
                <a:latin typeface="华文中宋" panose="02010600040101010101" charset="-122"/>
                <a:ea typeface="华文中宋" panose="02010600040101010101" charset="-122"/>
                <a:sym typeface="微软雅黑" panose="020B0503020204020204" charset="-122"/>
              </a:rPr>
              <a:t>项目</a:t>
            </a:r>
            <a:r>
              <a:rPr lang="zh-CN" altLang="zh-CN" sz="1400" dirty="0">
                <a:latin typeface="华文中宋" panose="02010600040101010101" charset="-122"/>
                <a:ea typeface="华文中宋" panose="02010600040101010101" charset="-122"/>
                <a:sym typeface="微软雅黑" panose="020B0503020204020204" charset="-122"/>
              </a:rPr>
              <a:t>学生</a:t>
            </a:r>
            <a:r>
              <a:rPr lang="zh-CN" altLang="en-US" sz="1400" dirty="0">
                <a:latin typeface="华文中宋" panose="02010600040101010101" charset="-122"/>
                <a:ea typeface="华文中宋" panose="02010600040101010101" charset="-122"/>
                <a:sym typeface="微软雅黑" panose="020B0503020204020204" charset="-122"/>
              </a:rPr>
              <a:t>下载</a:t>
            </a:r>
            <a:r>
              <a:rPr lang="zh-CN" altLang="en-US" sz="1400" dirty="0" smtClean="0">
                <a:latin typeface="华文中宋" panose="02010600040101010101" charset="-122"/>
                <a:ea typeface="华文中宋" panose="02010600040101010101" charset="-122"/>
                <a:sym typeface="微软雅黑" panose="020B0503020204020204" charset="-122"/>
              </a:rPr>
              <a:t>资料描述层部署</a:t>
            </a:r>
            <a:r>
              <a:rPr lang="zh-CN" altLang="zh-CN" sz="1400" dirty="0">
                <a:latin typeface="华文中宋" panose="02010600040101010101" charset="-122"/>
                <a:ea typeface="华文中宋" panose="02010600040101010101" charset="-122"/>
                <a:sym typeface="微软雅黑" panose="020B0503020204020204" charset="-122"/>
              </a:rPr>
              <a:t>图</a:t>
            </a:r>
            <a:endParaRPr lang="zh-CN" altLang="zh-CN" sz="1400" dirty="0">
              <a:latin typeface="华文中宋" panose="02010600040101010101" charset="-122"/>
              <a:ea typeface="华文中宋" panose="02010600040101010101"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0528" y="609600"/>
            <a:ext cx="6202523" cy="6161948"/>
          </a:xfrm>
          <a:prstGeom prst="rect">
            <a:avLst/>
          </a:prstGeom>
        </p:spPr>
      </p:pic>
      <p:pic>
        <p:nvPicPr>
          <p:cNvPr id="8" name="TOP-PPT-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3"/>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0" y="696052"/>
            <a:ext cx="5951671"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en-US" altLang="zh-CN" sz="1600" dirty="0" smtClean="0">
                <a:latin typeface="华文中宋" panose="02010600040101010101" charset="-122"/>
                <a:ea typeface="华文中宋" panose="02010600040101010101" charset="-122"/>
              </a:rPr>
              <a:t>(</a:t>
            </a:r>
            <a:r>
              <a:rPr lang="en-US" altLang="zh-CN" sz="1600" dirty="0">
                <a:latin typeface="华文中宋" panose="02010600040101010101" charset="-122"/>
                <a:ea typeface="华文中宋" panose="02010600040101010101" charset="-122"/>
              </a:rPr>
              <a:t>2</a:t>
            </a:r>
            <a:r>
              <a:rPr lang="zh-CN" altLang="en-US" sz="1600" dirty="0">
                <a:latin typeface="华文中宋" panose="02010600040101010101" charset="-122"/>
                <a:ea typeface="华文中宋" panose="02010600040101010101" charset="-122"/>
              </a:rPr>
              <a:t>）依赖关系</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带箭头的虚线</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TeacherUpload</a:t>
            </a:r>
            <a:r>
              <a:rPr lang="zh-CN" altLang="en-US" sz="1600" dirty="0" smtClean="0">
                <a:latin typeface="华文中宋" panose="02010600040101010101" charset="-122"/>
                <a:ea typeface="华文中宋" panose="02010600040101010101" charset="-122"/>
              </a:rPr>
              <a:t>老师上传课程资料构件依赖</a:t>
            </a:r>
            <a:r>
              <a:rPr lang="en-US" altLang="zh-CN" sz="1600" dirty="0" err="1" smtClean="0">
                <a:latin typeface="华文中宋" panose="02010600040101010101" charset="-122"/>
                <a:ea typeface="华文中宋" panose="02010600040101010101" charset="-122"/>
              </a:rPr>
              <a:t>FileDB</a:t>
            </a:r>
            <a:r>
              <a:rPr lang="zh-CN" altLang="en-US" sz="1600" dirty="0" smtClean="0">
                <a:latin typeface="华文中宋" panose="02010600040101010101" charset="-122"/>
                <a:ea typeface="华文中宋" panose="02010600040101010101" charset="-122"/>
              </a:rPr>
              <a:t>课程资料数据库</a:t>
            </a:r>
            <a:r>
              <a:rPr lang="zh-CN" altLang="en-US" sz="1600" dirty="0">
                <a:latin typeface="华文中宋" panose="02010600040101010101" charset="-122"/>
                <a:ea typeface="华文中宋" panose="02010600040101010101" charset="-122"/>
              </a:rPr>
              <a:t>构件提供的服务</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图中学生下载资料过程如下</a:t>
            </a:r>
            <a:r>
              <a:rPr lang="zh-CN" altLang="en-US" sz="1600" dirty="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学生通过位于</a:t>
            </a:r>
            <a:r>
              <a:rPr lang="en-US" altLang="zh-CN" sz="1600" dirty="0" smtClean="0">
                <a:latin typeface="华文中宋" panose="02010600040101010101" charset="-122"/>
                <a:ea typeface="华文中宋" panose="02010600040101010101" charset="-122"/>
              </a:rPr>
              <a:t>Student</a:t>
            </a:r>
            <a:r>
              <a:rPr lang="zh-CN" altLang="en-US" sz="1600" dirty="0" smtClean="0">
                <a:latin typeface="华文中宋" panose="02010600040101010101" charset="-122"/>
                <a:ea typeface="华文中宋" panose="02010600040101010101" charset="-122"/>
              </a:rPr>
              <a:t>结点的客户端接口控件进行下载资料的操作，该客户端接口组件的下载操作依赖于处于</a:t>
            </a:r>
            <a:r>
              <a:rPr lang="en-US" altLang="zh-CN" sz="1600" dirty="0" err="1" smtClean="0">
                <a:latin typeface="华文中宋" panose="02010600040101010101" charset="-122"/>
                <a:ea typeface="华文中宋" panose="02010600040101010101" charset="-122"/>
              </a:rPr>
              <a:t>FileServer</a:t>
            </a:r>
            <a:r>
              <a:rPr lang="zh-CN" altLang="en-US" sz="1600" dirty="0" smtClean="0">
                <a:latin typeface="华文中宋" panose="02010600040101010101" charset="-122"/>
                <a:ea typeface="华文中宋" panose="02010600040101010101" charset="-122"/>
              </a:rPr>
              <a:t>结点上的上传资料组件提供的服务，上传资料组件要完成上传操作，又要依赖于课程资料数据库构件。</a:t>
            </a:r>
            <a:endParaRPr lang="en-US" altLang="zh-CN" sz="1600" dirty="0" smtClean="0">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图</a:t>
            </a:r>
            <a:r>
              <a:rPr lang="zh-CN" altLang="en-US" sz="1600" dirty="0">
                <a:latin typeface="华文中宋" panose="02010600040101010101" charset="-122"/>
                <a:ea typeface="华文中宋" panose="02010600040101010101" charset="-122"/>
              </a:rPr>
              <a:t>中</a:t>
            </a:r>
            <a:r>
              <a:rPr lang="en-US" altLang="zh-CN" sz="1600" dirty="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结点</a:t>
            </a:r>
            <a:r>
              <a:rPr lang="en-US" altLang="zh-CN" sz="1600" dirty="0" err="1" smtClean="0">
                <a:latin typeface="华文中宋" panose="02010600040101010101" charset="-122"/>
                <a:ea typeface="华文中宋" panose="02010600040101010101" charset="-122"/>
              </a:rPr>
              <a:t>FileServer</a:t>
            </a:r>
            <a:r>
              <a:rPr lang="en-US" altLang="zh-CN" sz="1600" dirty="0" smtClean="0">
                <a:latin typeface="华文中宋" panose="02010600040101010101" charset="-122"/>
                <a:ea typeface="华文中宋" panose="02010600040101010101" charset="-122"/>
              </a:rPr>
              <a:t> </a:t>
            </a:r>
            <a:r>
              <a:rPr lang="zh-CN" altLang="en-US" sz="1600" dirty="0">
                <a:latin typeface="华文中宋" panose="02010600040101010101" charset="-122"/>
                <a:ea typeface="华文中宋" panose="02010600040101010101" charset="-122"/>
              </a:rPr>
              <a:t>上的组件</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ManagerInterface</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TeacherUpload</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FileDB</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结点</a:t>
            </a:r>
            <a:r>
              <a:rPr lang="en-US" altLang="zh-CN" sz="1600" dirty="0" smtClean="0">
                <a:latin typeface="华文中宋" panose="02010600040101010101" charset="-122"/>
                <a:ea typeface="华文中宋" panose="02010600040101010101" charset="-122"/>
              </a:rPr>
              <a:t>Student</a:t>
            </a:r>
            <a:r>
              <a:rPr lang="zh-CN" altLang="en-US" sz="1600" dirty="0" smtClean="0">
                <a:latin typeface="华文中宋" panose="02010600040101010101" charset="-122"/>
                <a:ea typeface="华文中宋" panose="02010600040101010101" charset="-122"/>
              </a:rPr>
              <a:t>上</a:t>
            </a:r>
            <a:r>
              <a:rPr lang="zh-CN" altLang="en-US" sz="1600" dirty="0">
                <a:latin typeface="华文中宋" panose="02010600040101010101" charset="-122"/>
                <a:ea typeface="华文中宋" panose="02010600040101010101" charset="-122"/>
              </a:rPr>
              <a:t>的组件</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StudentInterface</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200000"/>
              </a:lnSpc>
            </a:pPr>
            <a:r>
              <a:rPr lang="zh-CN" altLang="en-US" sz="1600" dirty="0" smtClean="0">
                <a:latin typeface="华文中宋" panose="02010600040101010101" charset="-122"/>
                <a:ea typeface="华文中宋" panose="02010600040101010101" charset="-122"/>
              </a:rPr>
              <a:t>结点</a:t>
            </a:r>
            <a:r>
              <a:rPr lang="en-US" altLang="zh-CN" sz="1600" dirty="0" smtClean="0">
                <a:latin typeface="华文中宋" panose="02010600040101010101" charset="-122"/>
                <a:ea typeface="华文中宋" panose="02010600040101010101" charset="-122"/>
              </a:rPr>
              <a:t>Teacher</a:t>
            </a:r>
            <a:r>
              <a:rPr lang="zh-CN" altLang="en-US" sz="1600" dirty="0" smtClean="0">
                <a:latin typeface="华文中宋" panose="02010600040101010101" charset="-122"/>
                <a:ea typeface="华文中宋" panose="02010600040101010101" charset="-122"/>
              </a:rPr>
              <a:t>上</a:t>
            </a:r>
            <a:r>
              <a:rPr lang="zh-CN" altLang="en-US" sz="1600" dirty="0">
                <a:latin typeface="华文中宋" panose="02010600040101010101" charset="-122"/>
                <a:ea typeface="华文中宋" panose="02010600040101010101" charset="-122"/>
              </a:rPr>
              <a:t>的组件</a:t>
            </a:r>
            <a:r>
              <a:rPr lang="en-US" altLang="zh-CN" sz="1600" dirty="0" smtClean="0">
                <a:latin typeface="华文中宋" panose="02010600040101010101" charset="-122"/>
                <a:ea typeface="华文中宋" panose="02010600040101010101" charset="-122"/>
              </a:rPr>
              <a:t>:</a:t>
            </a:r>
            <a:r>
              <a:rPr lang="en-US" altLang="zh-CN" sz="1600" dirty="0" err="1" smtClean="0">
                <a:latin typeface="华文中宋" panose="02010600040101010101" charset="-122"/>
                <a:ea typeface="华文中宋" panose="02010600040101010101" charset="-122"/>
              </a:rPr>
              <a:t>TeacherInterface</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5"/>
          <p:cNvSpPr txBox="1">
            <a:spLocks noChangeArrowheads="1"/>
          </p:cNvSpPr>
          <p:nvPr/>
        </p:nvSpPr>
        <p:spPr bwMode="auto">
          <a:xfrm>
            <a:off x="7477246" y="6430498"/>
            <a:ext cx="3809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latin typeface="华文中宋" panose="02010600040101010101" charset="-122"/>
                <a:ea typeface="华文中宋" panose="02010600040101010101" charset="-122"/>
                <a:sym typeface="微软雅黑" panose="020B0503020204020204" charset="-122"/>
              </a:rPr>
              <a:t>图   </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a:latin typeface="华文中宋" panose="02010600040101010101" charset="-122"/>
                <a:ea typeface="华文中宋" panose="02010600040101010101" charset="-122"/>
                <a:sym typeface="微软雅黑" panose="020B0503020204020204" charset="-122"/>
              </a:rPr>
              <a:t>享学</a:t>
            </a:r>
            <a:r>
              <a:rPr lang="en-US" altLang="zh-CN" sz="1400" dirty="0">
                <a:latin typeface="华文中宋" panose="02010600040101010101" charset="-122"/>
                <a:ea typeface="华文中宋" panose="02010600040101010101" charset="-122"/>
                <a:sym typeface="微软雅黑" panose="020B0503020204020204" charset="-122"/>
              </a:rPr>
              <a:t>”</a:t>
            </a:r>
            <a:r>
              <a:rPr lang="zh-CN" altLang="en-US" sz="1400" dirty="0" smtClean="0">
                <a:latin typeface="华文中宋" panose="02010600040101010101" charset="-122"/>
                <a:ea typeface="华文中宋" panose="02010600040101010101" charset="-122"/>
                <a:sym typeface="微软雅黑" panose="020B0503020204020204" charset="-122"/>
              </a:rPr>
              <a:t>项目</a:t>
            </a:r>
            <a:r>
              <a:rPr lang="zh-CN" altLang="zh-CN" sz="1400" dirty="0">
                <a:latin typeface="华文中宋" panose="02010600040101010101" charset="-122"/>
                <a:ea typeface="华文中宋" panose="02010600040101010101" charset="-122"/>
                <a:sym typeface="微软雅黑" panose="020B0503020204020204" charset="-122"/>
              </a:rPr>
              <a:t>学生</a:t>
            </a:r>
            <a:r>
              <a:rPr lang="zh-CN" altLang="en-US" sz="1400" dirty="0">
                <a:latin typeface="华文中宋" panose="02010600040101010101" charset="-122"/>
                <a:ea typeface="华文中宋" panose="02010600040101010101" charset="-122"/>
                <a:sym typeface="微软雅黑" panose="020B0503020204020204" charset="-122"/>
              </a:rPr>
              <a:t>下载</a:t>
            </a:r>
            <a:r>
              <a:rPr lang="zh-CN" altLang="en-US" sz="1400" dirty="0" smtClean="0">
                <a:latin typeface="华文中宋" panose="02010600040101010101" charset="-122"/>
                <a:ea typeface="华文中宋" panose="02010600040101010101" charset="-122"/>
                <a:sym typeface="微软雅黑" panose="020B0503020204020204" charset="-122"/>
              </a:rPr>
              <a:t>资料描述层部署</a:t>
            </a:r>
            <a:r>
              <a:rPr lang="zh-CN" altLang="zh-CN" sz="1400" dirty="0">
                <a:latin typeface="华文中宋" panose="02010600040101010101" charset="-122"/>
                <a:ea typeface="华文中宋" panose="02010600040101010101" charset="-122"/>
                <a:sym typeface="微软雅黑" panose="020B0503020204020204" charset="-122"/>
              </a:rPr>
              <a:t>图</a:t>
            </a:r>
            <a:endParaRPr lang="zh-CN" altLang="zh-CN" sz="1400" dirty="0">
              <a:latin typeface="华文中宋" panose="02010600040101010101" charset="-122"/>
              <a:ea typeface="华文中宋" panose="02010600040101010101"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descr="C:\Users\s'd\AppData\Roaming\Tencent\Users\1374126063\QQ\WinTemp\RichOle\DJ)(TXOAIX77N[LV3KPML(Q.png"/>
          <p:cNvPicPr>
            <a:picLocks noChangeAspect="1" noChangeArrowheads="1"/>
          </p:cNvPicPr>
          <p:nvPr/>
        </p:nvPicPr>
        <p:blipFill rotWithShape="1">
          <a:blip r:embed="rId1">
            <a:extLst>
              <a:ext uri="{28A0092B-C50C-407E-A947-70E740481C1C}">
                <a14:useLocalDpi xmlns:a14="http://schemas.microsoft.com/office/drawing/2010/main" val="0"/>
              </a:ext>
            </a:extLst>
          </a:blip>
          <a:srcRect r="9871" b="1649"/>
          <a:stretch>
            <a:fillRect/>
          </a:stretch>
        </p:blipFill>
        <p:spPr bwMode="auto">
          <a:xfrm>
            <a:off x="7205462" y="409308"/>
            <a:ext cx="4472707" cy="6248401"/>
          </a:xfrm>
          <a:prstGeom prst="rect">
            <a:avLst/>
          </a:prstGeom>
          <a:noFill/>
          <a:extLst>
            <a:ext uri="{909E8E84-426E-40DD-AFC4-6F175D3DCCD1}">
              <a14:hiddenFill xmlns:a14="http://schemas.microsoft.com/office/drawing/2010/main">
                <a:solidFill>
                  <a:srgbClr val="FFFFFF"/>
                </a:solidFill>
              </a14:hiddenFill>
            </a:ext>
          </a:extLst>
        </p:spPr>
      </p:pic>
      <p:pic>
        <p:nvPicPr>
          <p:cNvPr id="8" name="TOP-PPT-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3"/>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51" y="696052"/>
            <a:ext cx="6634256"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8.2.5 </a:t>
            </a:r>
            <a:r>
              <a:rPr lang="zh-CN" altLang="en-US" sz="2400" b="1" dirty="0" smtClean="0">
                <a:solidFill>
                  <a:srgbClr val="C00000"/>
                </a:solidFill>
                <a:latin typeface="华文中宋" panose="02010600040101010101" charset="-122"/>
                <a:ea typeface="华文中宋" panose="02010600040101010101" charset="-122"/>
              </a:rPr>
              <a:t>部署</a:t>
            </a:r>
            <a:r>
              <a:rPr lang="zh-CN" altLang="en-US" sz="2400" b="1" dirty="0">
                <a:solidFill>
                  <a:srgbClr val="C00000"/>
                </a:solidFill>
                <a:latin typeface="华文中宋" panose="02010600040101010101" charset="-122"/>
                <a:ea typeface="华文中宋" panose="02010600040101010101" charset="-122"/>
              </a:rPr>
              <a:t>图的系统建模及</a:t>
            </a:r>
            <a:r>
              <a:rPr lang="zh-CN" altLang="en-US" sz="2400" b="1" dirty="0" smtClean="0">
                <a:solidFill>
                  <a:srgbClr val="C00000"/>
                </a:solidFill>
                <a:latin typeface="华文中宋" panose="02010600040101010101" charset="-122"/>
                <a:ea typeface="华文中宋" panose="02010600040101010101" charset="-122"/>
              </a:rPr>
              <a:t>应用</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TextBox 9"/>
          <p:cNvSpPr txBox="1"/>
          <p:nvPr/>
        </p:nvSpPr>
        <p:spPr>
          <a:xfrm>
            <a:off x="528955" y="1659285"/>
            <a:ext cx="5216434" cy="3539430"/>
          </a:xfrm>
          <a:prstGeom prst="rect">
            <a:avLst/>
          </a:prstGeom>
          <a:solidFill>
            <a:schemeClr val="bg2"/>
          </a:solidFill>
        </p:spPr>
        <p:txBody>
          <a:bodyPr wrap="square" rtlCol="0">
            <a:spAutoFit/>
          </a:bodyPr>
          <a:lstStyle/>
          <a:p>
            <a:pPr>
              <a:lnSpc>
                <a:spcPct val="200000"/>
              </a:lnSpc>
            </a:pPr>
            <a:r>
              <a:rPr lang="en-US" altLang="zh-CN" sz="1600" dirty="0" smtClean="0">
                <a:latin typeface="华文中宋" panose="02010600040101010101" charset="-122"/>
                <a:ea typeface="华文中宋" panose="02010600040101010101" charset="-122"/>
              </a:rPr>
              <a:t>3</a:t>
            </a:r>
            <a:r>
              <a:rPr lang="zh-CN" altLang="en-US" sz="1600" dirty="0" smtClean="0">
                <a:latin typeface="华文中宋" panose="02010600040101010101" charset="-122"/>
                <a:ea typeface="华文中宋" panose="02010600040101010101" charset="-122"/>
              </a:rPr>
              <a:t>）</a:t>
            </a:r>
            <a:r>
              <a:rPr lang="zh-CN" altLang="en-US" sz="1600" dirty="0" smtClean="0">
                <a:solidFill>
                  <a:srgbClr val="C00000"/>
                </a:solidFill>
                <a:latin typeface="华文中宋" panose="02010600040101010101" charset="-122"/>
                <a:ea typeface="华文中宋" panose="02010600040101010101" charset="-122"/>
              </a:rPr>
              <a:t>细</a:t>
            </a:r>
            <a:r>
              <a:rPr lang="zh-CN" altLang="en-US" sz="1600" dirty="0">
                <a:solidFill>
                  <a:srgbClr val="C00000"/>
                </a:solidFill>
                <a:latin typeface="华文中宋" panose="02010600040101010101" charset="-122"/>
                <a:ea typeface="华文中宋" panose="02010600040101010101" charset="-122"/>
              </a:rPr>
              <a:t>缆</a:t>
            </a:r>
            <a:r>
              <a:rPr lang="zh-CN" altLang="en-US" sz="1600" dirty="0" smtClean="0">
                <a:solidFill>
                  <a:srgbClr val="C00000"/>
                </a:solidFill>
                <a:latin typeface="华文中宋" panose="02010600040101010101" charset="-122"/>
                <a:ea typeface="华文中宋" panose="02010600040101010101" charset="-122"/>
              </a:rPr>
              <a:t>以太网</a:t>
            </a:r>
            <a:endParaRPr lang="en-US" altLang="zh-CN" sz="1600"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dirty="0">
                <a:latin typeface="华文中宋" panose="02010600040101010101" charset="-122"/>
                <a:ea typeface="华文中宋" panose="02010600040101010101" charset="-122"/>
              </a:rPr>
              <a:t>细缆</a:t>
            </a:r>
            <a:r>
              <a:rPr lang="zh-CN" altLang="en-US" sz="1600" dirty="0" smtClean="0">
                <a:latin typeface="华文中宋" panose="02010600040101010101" charset="-122"/>
                <a:ea typeface="华文中宋" panose="02010600040101010101" charset="-122"/>
              </a:rPr>
              <a:t>以太网是</a:t>
            </a:r>
            <a:r>
              <a:rPr lang="zh-CN" altLang="en-US" sz="1600" dirty="0">
                <a:latin typeface="华文中宋" panose="02010600040101010101" charset="-122"/>
                <a:ea typeface="华文中宋" panose="02010600040101010101" charset="-122"/>
              </a:rPr>
              <a:t>目前很流行的一种网络。计算机与网络电缆之间通过一个叫作</a:t>
            </a:r>
            <a:r>
              <a:rPr lang="en-US" altLang="zh-CN" sz="1600" dirty="0">
                <a:latin typeface="华文中宋" panose="02010600040101010101" charset="-122"/>
                <a:ea typeface="华文中宋" panose="02010600040101010101" charset="-122"/>
              </a:rPr>
              <a:t>T</a:t>
            </a:r>
            <a:r>
              <a:rPr lang="zh-CN" altLang="en-US" sz="1600" dirty="0">
                <a:latin typeface="华文中宋" panose="02010600040101010101" charset="-122"/>
                <a:ea typeface="华文中宋" panose="02010600040101010101" charset="-122"/>
              </a:rPr>
              <a:t>型连接器</a:t>
            </a:r>
            <a:r>
              <a:rPr lang="en-US" altLang="zh-CN" sz="1600" dirty="0">
                <a:latin typeface="华文中宋" panose="02010600040101010101" charset="-122"/>
                <a:ea typeface="华文中宋" panose="02010600040101010101" charset="-122"/>
              </a:rPr>
              <a:t>(T-connector)</a:t>
            </a:r>
            <a:r>
              <a:rPr lang="zh-CN" altLang="en-US" sz="1600" dirty="0">
                <a:latin typeface="华文中宋" panose="02010600040101010101" charset="-122"/>
                <a:ea typeface="华文中宋" panose="02010600040101010101" charset="-122"/>
              </a:rPr>
              <a:t>的连接设备连接。一个网段可以通过一个中继器</a:t>
            </a:r>
            <a:r>
              <a:rPr lang="en-US" altLang="zh-CN" sz="1600" dirty="0">
                <a:latin typeface="华文中宋" panose="02010600040101010101" charset="-122"/>
                <a:ea typeface="华文中宋" panose="02010600040101010101" charset="-122"/>
              </a:rPr>
              <a:t>(Repeater)</a:t>
            </a:r>
            <a:r>
              <a:rPr lang="zh-CN" altLang="en-US" sz="1600" dirty="0">
                <a:latin typeface="华文中宋" panose="02010600040101010101" charset="-122"/>
                <a:ea typeface="华文中宋" panose="02010600040101010101" charset="-122"/>
              </a:rPr>
              <a:t>加入到另一个网段中。中继器是一种能够将接收到的信号放大</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整形后再转发出去的网络连接设备。图</a:t>
            </a:r>
            <a:r>
              <a:rPr lang="en-US" altLang="zh-CN" sz="1600" dirty="0">
                <a:latin typeface="华文中宋" panose="02010600040101010101" charset="-122"/>
                <a:ea typeface="华文中宋" panose="02010600040101010101" charset="-122"/>
              </a:rPr>
              <a:t>8.25</a:t>
            </a:r>
            <a:r>
              <a:rPr lang="zh-CN" altLang="en-US" sz="1600" dirty="0">
                <a:latin typeface="华文中宋" panose="02010600040101010101" charset="-122"/>
                <a:ea typeface="华文中宋" panose="02010600040101010101" charset="-122"/>
              </a:rPr>
              <a:t>显示了一个细缆以太网的部署图。</a:t>
            </a:r>
            <a:endParaRPr lang="en-US" altLang="zh-CN" sz="1600"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TOP-PPT-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flipV="1">
            <a:off x="2895600" y="0"/>
            <a:ext cx="640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OP-PPT-2"/>
          <p:cNvSpPr txBox="1"/>
          <p:nvPr>
            <p:custDataLst>
              <p:tags r:id="rId2"/>
            </p:custDataLst>
          </p:nvPr>
        </p:nvSpPr>
        <p:spPr>
          <a:xfrm>
            <a:off x="4714752" y="34724"/>
            <a:ext cx="2762494" cy="565411"/>
          </a:xfrm>
          <a:prstGeom prst="rect">
            <a:avLst/>
          </a:prstGeom>
        </p:spPr>
        <p:txBody>
          <a:bodyPr>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defRPr/>
            </a:pPr>
            <a:r>
              <a:rPr lang="en-US" altLang="zh-CN" sz="2800" dirty="0" smtClean="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Test Time</a:t>
            </a:r>
            <a:endParaRPr lang="zh-CN" altLang="en-US" sz="28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1024665" y="2268508"/>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sz="16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71684" name="TOP-PPT-5"/>
          <p:cNvGrpSpPr/>
          <p:nvPr/>
        </p:nvGrpSpPr>
        <p:grpSpPr bwMode="auto">
          <a:xfrm>
            <a:off x="2326414" y="1738283"/>
            <a:ext cx="2300287" cy="1997075"/>
            <a:chOff x="3665645" y="2912113"/>
            <a:chExt cx="2300440" cy="1996012"/>
          </a:xfrm>
        </p:grpSpPr>
        <p:sp>
          <p:nvSpPr>
            <p:cNvPr id="7" name="TOP-PPT-5-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14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14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599845"/>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1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1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71687" name="TOP-PPT-7"/>
          <p:cNvGrpSpPr/>
          <p:nvPr/>
        </p:nvGrpSpPr>
        <p:grpSpPr bwMode="auto">
          <a:xfrm>
            <a:off x="7768364" y="1738283"/>
            <a:ext cx="2300287" cy="1997075"/>
            <a:chOff x="3665645" y="2912113"/>
            <a:chExt cx="2300440" cy="1996012"/>
          </a:xfrm>
        </p:grpSpPr>
        <p:sp>
          <p:nvSpPr>
            <p:cNvPr id="13"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14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14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566969"/>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1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1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5" name="TextBox 6"/>
          <p:cNvSpPr txBox="1"/>
          <p:nvPr/>
        </p:nvSpPr>
        <p:spPr>
          <a:xfrm>
            <a:off x="635726" y="993746"/>
            <a:ext cx="10972800" cy="4247317"/>
          </a:xfrm>
          <a:prstGeom prst="rect">
            <a:avLst/>
          </a:prstGeom>
          <a:noFill/>
          <a:ln w="9525">
            <a:noFill/>
          </a:ln>
        </p:spPr>
        <p:txBody>
          <a:bodyPr>
            <a:spAutoFit/>
          </a:bodyPr>
          <a:lstStyle/>
          <a:p>
            <a:pPr marL="0" lvl="1">
              <a:lnSpc>
                <a:spcPct val="200000"/>
              </a:lnSpc>
            </a:pPr>
            <a:r>
              <a:rPr lang="zh-CN" altLang="en-US" dirty="0">
                <a:effectLst>
                  <a:outerShdw blurRad="38100" dist="38100" dir="2700000" algn="tl">
                    <a:srgbClr val="000000">
                      <a:alpha val="43137"/>
                    </a:srgbClr>
                  </a:outerShdw>
                </a:effectLst>
                <a:latin typeface="华文中宋" panose="02010600040101010101" charset="-122"/>
                <a:ea typeface="华文中宋" panose="02010600040101010101" charset="-122"/>
              </a:rPr>
              <a:t>填空题</a:t>
            </a:r>
            <a:r>
              <a:rPr lang="zh-CN" altLang="en-US" dirty="0" smtClean="0">
                <a:latin typeface="华文中宋" panose="02010600040101010101" charset="-122"/>
                <a:ea typeface="华文中宋" panose="02010600040101010101" charset="-122"/>
              </a:rPr>
              <a:t>（</a:t>
            </a:r>
            <a:r>
              <a:rPr lang="en-US" altLang="zh-CN" dirty="0">
                <a:latin typeface="华文中宋" panose="02010600040101010101" charset="-122"/>
                <a:ea typeface="华文中宋" panose="02010600040101010101" charset="-122"/>
              </a:rPr>
              <a:t>3</a:t>
            </a:r>
            <a:r>
              <a:rPr lang="zh-CN" altLang="en-US" dirty="0" smtClean="0">
                <a:latin typeface="华文中宋" panose="02010600040101010101" charset="-122"/>
                <a:ea typeface="华文中宋" panose="02010600040101010101" charset="-122"/>
              </a:rPr>
              <a:t>）在</a:t>
            </a:r>
            <a:r>
              <a:rPr lang="en-US" altLang="zh-CN" b="1" dirty="0">
                <a:latin typeface="华文中宋" panose="02010600040101010101" charset="-122"/>
                <a:ea typeface="华文中宋" panose="02010600040101010101" charset="-122"/>
              </a:rPr>
              <a:t>8.1.2 </a:t>
            </a:r>
            <a:r>
              <a:rPr lang="zh-CN" altLang="en-US" b="1" dirty="0" smtClean="0">
                <a:latin typeface="华文中宋" panose="02010600040101010101" charset="-122"/>
                <a:ea typeface="华文中宋" panose="02010600040101010101" charset="-122"/>
              </a:rPr>
              <a:t>组件</a:t>
            </a:r>
            <a:r>
              <a:rPr lang="zh-CN" altLang="en-US" dirty="0" smtClean="0">
                <a:latin typeface="华文中宋" panose="02010600040101010101" charset="-122"/>
                <a:ea typeface="华文中宋" panose="02010600040101010101" charset="-122"/>
              </a:rPr>
              <a:t>中</a:t>
            </a:r>
            <a:r>
              <a:rPr lang="zh-CN" altLang="en-US" dirty="0" smtClean="0">
                <a:latin typeface="华文中宋" panose="02010600040101010101" charset="-122"/>
                <a:ea typeface="华文中宋" panose="02010600040101010101" charset="-122"/>
              </a:rPr>
              <a:t>提到</a:t>
            </a:r>
            <a:r>
              <a:rPr lang="zh-CN" altLang="en-US" dirty="0">
                <a:latin typeface="华文中宋" panose="02010600040101010101" charset="-122"/>
                <a:ea typeface="华文中宋" panose="02010600040101010101" charset="-122"/>
              </a:rPr>
              <a:t>组件可以分为以下三种</a:t>
            </a:r>
            <a:r>
              <a:rPr lang="zh-CN" altLang="en-US" b="1" dirty="0" smtClean="0">
                <a:latin typeface="华文中宋" panose="02010600040101010101" charset="-122"/>
                <a:ea typeface="华文中宋" panose="02010600040101010101" charset="-122"/>
              </a:rPr>
              <a:t>类型</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请说出以下三</a:t>
            </a:r>
            <a:r>
              <a:rPr lang="zh-CN" altLang="en-US" dirty="0" smtClean="0">
                <a:latin typeface="华文中宋" panose="02010600040101010101" charset="-122"/>
                <a:ea typeface="华文中宋" panose="02010600040101010101" charset="-122"/>
              </a:rPr>
              <a:t>种组件分别</a:t>
            </a:r>
            <a:r>
              <a:rPr lang="zh-CN" altLang="en-US" dirty="0">
                <a:latin typeface="华文中宋" panose="02010600040101010101" charset="-122"/>
                <a:ea typeface="华文中宋" panose="02010600040101010101" charset="-122"/>
              </a:rPr>
              <a:t>属于哪</a:t>
            </a:r>
            <a:r>
              <a:rPr lang="zh-CN" altLang="en-US" dirty="0" smtClean="0">
                <a:latin typeface="华文中宋" panose="02010600040101010101" charset="-122"/>
                <a:ea typeface="华文中宋" panose="02010600040101010101" charset="-122"/>
              </a:rPr>
              <a:t>三种类型：</a:t>
            </a:r>
            <a:endParaRPr lang="en-US" altLang="zh-CN" dirty="0" smtClean="0">
              <a:latin typeface="华文中宋" panose="02010600040101010101" charset="-122"/>
              <a:ea typeface="华文中宋" panose="02010600040101010101" charset="-122"/>
            </a:endParaRPr>
          </a:p>
          <a:p>
            <a:pPr marL="0" lvl="1">
              <a:lnSpc>
                <a:spcPct val="200000"/>
              </a:lnSpc>
            </a:pPr>
            <a:endParaRPr lang="en-US" altLang="zh-CN" dirty="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A</a:t>
            </a:r>
            <a:r>
              <a:rPr lang="zh-CN" altLang="en-US" dirty="0">
                <a:latin typeface="华文中宋" panose="02010600040101010101" charset="-122"/>
                <a:ea typeface="华文中宋" panose="02010600040101010101" charset="-122"/>
              </a:rPr>
              <a:t>、 </a:t>
            </a:r>
            <a:r>
              <a:rPr lang="en-US" altLang="zh-CN" dirty="0" smtClean="0">
                <a:latin typeface="华文中宋" panose="02010600040101010101" charset="-122"/>
                <a:ea typeface="华文中宋" panose="02010600040101010101" charset="-122"/>
              </a:rPr>
              <a:t>______________________________________:</a:t>
            </a:r>
            <a:endParaRPr lang="en-US" altLang="zh-CN" dirty="0">
              <a:latin typeface="华文中宋" panose="02010600040101010101" charset="-122"/>
              <a:ea typeface="华文中宋" panose="02010600040101010101" charset="-122"/>
            </a:endParaRPr>
          </a:p>
          <a:p>
            <a:pPr>
              <a:lnSpc>
                <a:spcPct val="150000"/>
              </a:lnSpc>
            </a:pPr>
            <a:r>
              <a:rPr lang="en-US" altLang="zh-CN" dirty="0">
                <a:latin typeface="华文中宋" panose="02010600040101010101" charset="-122"/>
                <a:ea typeface="华文中宋" panose="02010600040101010101" charset="-122"/>
              </a:rPr>
              <a:t>	</a:t>
            </a:r>
            <a:r>
              <a:rPr lang="en-US" altLang="zh-CN" dirty="0" smtClean="0">
                <a:latin typeface="华文中宋" panose="02010600040101010101" charset="-122"/>
                <a:ea typeface="华文中宋" panose="02010600040101010101" charset="-122"/>
              </a:rPr>
              <a:t>	</a:t>
            </a:r>
            <a:r>
              <a:rPr lang="zh-CN" altLang="en-US" dirty="0" smtClean="0">
                <a:solidFill>
                  <a:srgbClr val="3A3A3A"/>
                </a:solidFill>
                <a:latin typeface="华文中宋" panose="02010600040101010101" charset="-122"/>
                <a:ea typeface="华文中宋" panose="02010600040101010101" charset="-122"/>
              </a:rPr>
              <a:t>动态</a:t>
            </a:r>
            <a:r>
              <a:rPr lang="zh-CN" altLang="en-US" dirty="0">
                <a:solidFill>
                  <a:srgbClr val="3A3A3A"/>
                </a:solidFill>
                <a:latin typeface="华文中宋" panose="02010600040101010101" charset="-122"/>
                <a:ea typeface="华文中宋" panose="02010600040101010101" charset="-122"/>
              </a:rPr>
              <a:t>链接库</a:t>
            </a:r>
            <a:r>
              <a:rPr lang="en-US" altLang="zh-CN" dirty="0">
                <a:solidFill>
                  <a:srgbClr val="3A3A3A"/>
                </a:solidFill>
                <a:latin typeface="华文中宋" panose="02010600040101010101" charset="-122"/>
                <a:ea typeface="华文中宋" panose="02010600040101010101" charset="-122"/>
              </a:rPr>
              <a:t>(DLL)</a:t>
            </a:r>
            <a:r>
              <a:rPr lang="zh-CN" altLang="en-US" dirty="0">
                <a:solidFill>
                  <a:srgbClr val="3A3A3A"/>
                </a:solidFill>
                <a:latin typeface="华文中宋" panose="02010600040101010101" charset="-122"/>
                <a:ea typeface="华文中宋" panose="02010600040101010101" charset="-122"/>
              </a:rPr>
              <a:t>、二进制可执行体</a:t>
            </a:r>
            <a:r>
              <a:rPr lang="en-US" altLang="zh-CN" dirty="0">
                <a:solidFill>
                  <a:srgbClr val="3A3A3A"/>
                </a:solidFill>
                <a:latin typeface="华文中宋" panose="02010600040101010101" charset="-122"/>
                <a:ea typeface="华文中宋" panose="02010600040101010101" charset="-122"/>
              </a:rPr>
              <a:t>(EXE)</a:t>
            </a:r>
            <a:r>
              <a:rPr lang="zh-CN" altLang="en-US" dirty="0">
                <a:solidFill>
                  <a:srgbClr val="3A3A3A"/>
                </a:solidFill>
                <a:latin typeface="华文中宋" panose="02010600040101010101" charset="-122"/>
                <a:ea typeface="华文中宋" panose="02010600040101010101" charset="-122"/>
              </a:rPr>
              <a:t>、</a:t>
            </a:r>
            <a:r>
              <a:rPr lang="en-US" altLang="zh-CN" dirty="0">
                <a:solidFill>
                  <a:srgbClr val="3A3A3A"/>
                </a:solidFill>
                <a:latin typeface="华文中宋" panose="02010600040101010101" charset="-122"/>
                <a:ea typeface="华文中宋" panose="02010600040101010101" charset="-122"/>
              </a:rPr>
              <a:t>ActiveX</a:t>
            </a:r>
            <a:r>
              <a:rPr lang="zh-CN" altLang="en-US" dirty="0">
                <a:solidFill>
                  <a:srgbClr val="3A3A3A"/>
                </a:solidFill>
                <a:latin typeface="华文中宋" panose="02010600040101010101" charset="-122"/>
                <a:ea typeface="华文中宋" panose="02010600040101010101" charset="-122"/>
              </a:rPr>
              <a:t>控件和</a:t>
            </a:r>
            <a:r>
              <a:rPr lang="en-US" altLang="zh-CN" dirty="0">
                <a:solidFill>
                  <a:srgbClr val="3A3A3A"/>
                </a:solidFill>
                <a:latin typeface="华文中宋" panose="02010600040101010101" charset="-122"/>
                <a:ea typeface="华文中宋" panose="02010600040101010101" charset="-122"/>
              </a:rPr>
              <a:t>JavaBean</a:t>
            </a:r>
            <a:r>
              <a:rPr lang="zh-CN" altLang="en-US" dirty="0">
                <a:solidFill>
                  <a:srgbClr val="3A3A3A"/>
                </a:solidFill>
                <a:latin typeface="华文中宋" panose="02010600040101010101" charset="-122"/>
                <a:ea typeface="华文中宋" panose="02010600040101010101" charset="-122"/>
              </a:rPr>
              <a:t>组件</a:t>
            </a:r>
            <a:r>
              <a:rPr lang="zh-CN" altLang="en-US" dirty="0" smtClean="0">
                <a:solidFill>
                  <a:srgbClr val="3A3A3A"/>
                </a:solidFill>
                <a:latin typeface="华文中宋" panose="02010600040101010101" charset="-122"/>
                <a:ea typeface="华文中宋" panose="02010600040101010101" charset="-122"/>
              </a:rPr>
              <a:t>等</a:t>
            </a:r>
            <a:r>
              <a:rPr lang="zh-CN" altLang="en-US" dirty="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B</a:t>
            </a:r>
            <a:r>
              <a:rPr lang="zh-CN" altLang="en-US" dirty="0" smtClean="0">
                <a:latin typeface="华文中宋" panose="02010600040101010101" charset="-122"/>
                <a:ea typeface="华文中宋" panose="02010600040101010101" charset="-122"/>
              </a:rPr>
              <a:t>、 </a:t>
            </a:r>
            <a:r>
              <a:rPr lang="en-US" altLang="zh-CN" dirty="0" smtClean="0">
                <a:latin typeface="华文中宋" panose="02010600040101010101" charset="-122"/>
                <a:ea typeface="华文中宋" panose="02010600040101010101" charset="-122"/>
              </a:rPr>
              <a:t>______________________________________________:</a:t>
            </a:r>
            <a:endParaRPr lang="en-US" altLang="zh-CN" dirty="0" smtClean="0">
              <a:latin typeface="华文中宋" panose="02010600040101010101" charset="-122"/>
              <a:ea typeface="华文中宋" panose="02010600040101010101" charset="-122"/>
            </a:endParaRPr>
          </a:p>
          <a:p>
            <a:pPr>
              <a:lnSpc>
                <a:spcPct val="150000"/>
              </a:lnSpc>
            </a:pPr>
            <a:r>
              <a:rPr lang="en-US" altLang="zh-CN" dirty="0">
                <a:latin typeface="华文中宋" panose="02010600040101010101" charset="-122"/>
                <a:ea typeface="华文中宋" panose="02010600040101010101" charset="-122"/>
              </a:rPr>
              <a:t>	</a:t>
            </a:r>
            <a:r>
              <a:rPr lang="en-US" altLang="zh-CN" dirty="0" smtClean="0">
                <a:latin typeface="华文中宋" panose="02010600040101010101" charset="-122"/>
                <a:ea typeface="华文中宋" panose="02010600040101010101" charset="-122"/>
              </a:rPr>
              <a:t>	</a:t>
            </a:r>
            <a:r>
              <a:rPr lang="zh-CN" altLang="en-US" dirty="0" smtClean="0">
                <a:solidFill>
                  <a:srgbClr val="3A3A3A"/>
                </a:solidFill>
                <a:latin typeface="华文中宋" panose="02010600040101010101" charset="-122"/>
                <a:ea typeface="华文中宋" panose="02010600040101010101" charset="-122"/>
              </a:rPr>
              <a:t>创建</a:t>
            </a:r>
            <a:r>
              <a:rPr lang="zh-CN" altLang="en-US" dirty="0">
                <a:solidFill>
                  <a:srgbClr val="3A3A3A"/>
                </a:solidFill>
                <a:latin typeface="华文中宋" panose="02010600040101010101" charset="-122"/>
                <a:ea typeface="华文中宋" panose="02010600040101010101" charset="-122"/>
              </a:rPr>
              <a:t>实施组件的源代码文件及数据</a:t>
            </a:r>
            <a:r>
              <a:rPr lang="zh-CN" altLang="en-US" dirty="0" smtClean="0">
                <a:solidFill>
                  <a:srgbClr val="3A3A3A"/>
                </a:solidFill>
                <a:latin typeface="华文中宋" panose="02010600040101010101" charset="-122"/>
                <a:ea typeface="华文中宋" panose="02010600040101010101" charset="-122"/>
              </a:rPr>
              <a:t>文件</a:t>
            </a:r>
            <a:r>
              <a:rPr lang="en-US" altLang="zh-CN" dirty="0">
                <a:latin typeface="华文中宋" panose="02010600040101010101" charset="-122"/>
                <a:ea typeface="华文中宋" panose="02010600040101010101" charset="-122"/>
              </a:rPr>
              <a:t>.</a:t>
            </a:r>
            <a:endParaRPr lang="en-US" altLang="zh-CN" dirty="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C</a:t>
            </a:r>
            <a:r>
              <a:rPr lang="zh-CN" altLang="en-US" dirty="0">
                <a:latin typeface="华文中宋" panose="02010600040101010101" charset="-122"/>
                <a:ea typeface="华文中宋" panose="02010600040101010101" charset="-122"/>
              </a:rPr>
              <a:t>、 </a:t>
            </a:r>
            <a:r>
              <a:rPr lang="en-US" altLang="zh-CN" dirty="0" smtClean="0">
                <a:latin typeface="华文中宋" panose="02010600040101010101" charset="-122"/>
                <a:ea typeface="华文中宋" panose="02010600040101010101" charset="-122"/>
              </a:rPr>
              <a:t>________________________________________:</a:t>
            </a:r>
            <a:endParaRPr lang="en-US" altLang="zh-CN" dirty="0">
              <a:latin typeface="华文中宋" panose="02010600040101010101" charset="-122"/>
              <a:ea typeface="华文中宋" panose="02010600040101010101" charset="-122"/>
            </a:endParaRPr>
          </a:p>
          <a:p>
            <a:pPr>
              <a:lnSpc>
                <a:spcPct val="150000"/>
              </a:lnSpc>
            </a:pPr>
            <a:r>
              <a:rPr lang="en-US" altLang="zh-CN" dirty="0">
                <a:latin typeface="华文中宋" panose="02010600040101010101" charset="-122"/>
                <a:ea typeface="华文中宋" panose="02010600040101010101" charset="-122"/>
              </a:rPr>
              <a:t>	</a:t>
            </a:r>
            <a:r>
              <a:rPr lang="en-US" altLang="zh-CN" dirty="0" smtClean="0">
                <a:latin typeface="华文中宋" panose="02010600040101010101" charset="-122"/>
                <a:ea typeface="华文中宋" panose="02010600040101010101" charset="-122"/>
              </a:rPr>
              <a:t>	</a:t>
            </a:r>
            <a:r>
              <a:rPr lang="zh-CN" altLang="en-US" dirty="0" smtClean="0">
                <a:solidFill>
                  <a:srgbClr val="3A3A3A"/>
                </a:solidFill>
                <a:latin typeface="华文中宋" panose="02010600040101010101" charset="-122"/>
                <a:ea typeface="华文中宋" panose="02010600040101010101" charset="-122"/>
              </a:rPr>
              <a:t>由</a:t>
            </a:r>
            <a:r>
              <a:rPr lang="en-US" altLang="zh-CN" dirty="0">
                <a:solidFill>
                  <a:srgbClr val="3A3A3A"/>
                </a:solidFill>
                <a:latin typeface="华文中宋" panose="02010600040101010101" charset="-122"/>
                <a:ea typeface="华文中宋" panose="02010600040101010101" charset="-122"/>
              </a:rPr>
              <a:t>DLL</a:t>
            </a:r>
            <a:r>
              <a:rPr lang="zh-CN" altLang="en-US" dirty="0">
                <a:solidFill>
                  <a:srgbClr val="3A3A3A"/>
                </a:solidFill>
                <a:latin typeface="华文中宋" panose="02010600040101010101" charset="-122"/>
                <a:ea typeface="华文中宋" panose="02010600040101010101" charset="-122"/>
              </a:rPr>
              <a:t>实例化形成的</a:t>
            </a:r>
            <a:r>
              <a:rPr lang="en-US" altLang="zh-CN" dirty="0">
                <a:solidFill>
                  <a:srgbClr val="3A3A3A"/>
                </a:solidFill>
                <a:latin typeface="华文中宋" panose="02010600040101010101" charset="-122"/>
                <a:ea typeface="华文中宋" panose="02010600040101010101" charset="-122"/>
              </a:rPr>
              <a:t>COM+</a:t>
            </a:r>
            <a:r>
              <a:rPr lang="zh-CN" altLang="en-US" dirty="0">
                <a:solidFill>
                  <a:srgbClr val="3A3A3A"/>
                </a:solidFill>
                <a:latin typeface="华文中宋" panose="02010600040101010101" charset="-122"/>
                <a:ea typeface="华文中宋" panose="02010600040101010101" charset="-122"/>
              </a:rPr>
              <a:t>对象</a:t>
            </a:r>
            <a:endParaRPr lang="zh-CN" altLang="en-US" dirty="0">
              <a:latin typeface="华文中宋" panose="02010600040101010101" charset="-122"/>
              <a:ea typeface="华文中宋" panose="02010600040101010101" charset="-122"/>
            </a:endParaRPr>
          </a:p>
        </p:txBody>
      </p:sp>
      <p:sp>
        <p:nvSpPr>
          <p:cNvPr id="16" name="TextBox 15"/>
          <p:cNvSpPr txBox="1"/>
          <p:nvPr/>
        </p:nvSpPr>
        <p:spPr>
          <a:xfrm>
            <a:off x="2377495" y="2164519"/>
            <a:ext cx="7543800" cy="400110"/>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rPr>
              <a:t>实施组件</a:t>
            </a:r>
            <a:r>
              <a:rPr lang="en-US" altLang="zh-CN" dirty="0">
                <a:solidFill>
                  <a:prstClr val="black"/>
                </a:solidFill>
                <a:latin typeface="华文中宋" panose="02010600040101010101" charset="-122"/>
                <a:ea typeface="华文中宋" panose="02010600040101010101" charset="-122"/>
              </a:rPr>
              <a:t>(Deployment Component)</a:t>
            </a:r>
            <a:endParaRPr lang="zh-CN" altLang="en-US" b="1" dirty="0">
              <a:solidFill>
                <a:schemeClr val="tx1">
                  <a:lumMod val="85000"/>
                  <a:lumOff val="15000"/>
                </a:schemeClr>
              </a:solidFill>
            </a:endParaRPr>
          </a:p>
        </p:txBody>
      </p:sp>
      <p:sp>
        <p:nvSpPr>
          <p:cNvPr id="17" name="TextBox 16"/>
          <p:cNvSpPr txBox="1"/>
          <p:nvPr/>
        </p:nvSpPr>
        <p:spPr>
          <a:xfrm>
            <a:off x="2377495" y="3125268"/>
            <a:ext cx="5281613" cy="400110"/>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rPr>
              <a:t>工作产品组件</a:t>
            </a:r>
            <a:r>
              <a:rPr lang="en-US" altLang="zh-CN" sz="2000" dirty="0">
                <a:solidFill>
                  <a:prstClr val="black"/>
                </a:solidFill>
                <a:latin typeface="华文中宋" panose="02010600040101010101" charset="-122"/>
                <a:ea typeface="华文中宋" panose="02010600040101010101" charset="-122"/>
              </a:rPr>
              <a:t>(Work Product Component)</a:t>
            </a:r>
            <a:endParaRPr lang="zh-CN" altLang="en-US" sz="2000" b="1" dirty="0">
              <a:solidFill>
                <a:schemeClr val="tx1">
                  <a:lumMod val="85000"/>
                  <a:lumOff val="15000"/>
                </a:schemeClr>
              </a:solidFill>
            </a:endParaRPr>
          </a:p>
        </p:txBody>
      </p:sp>
      <p:sp>
        <p:nvSpPr>
          <p:cNvPr id="18" name="TextBox 17"/>
          <p:cNvSpPr txBox="1"/>
          <p:nvPr/>
        </p:nvSpPr>
        <p:spPr>
          <a:xfrm>
            <a:off x="2377495" y="4097538"/>
            <a:ext cx="5281613" cy="400110"/>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rPr>
              <a:t>执行组件</a:t>
            </a:r>
            <a:r>
              <a:rPr lang="en-US" altLang="zh-CN" sz="2000" dirty="0">
                <a:solidFill>
                  <a:prstClr val="black"/>
                </a:solidFill>
                <a:latin typeface="华文中宋" panose="02010600040101010101" charset="-122"/>
                <a:ea typeface="华文中宋" panose="02010600040101010101" charset="-122"/>
              </a:rPr>
              <a:t>(Execution Component)</a:t>
            </a:r>
            <a:endParaRPr lang="zh-CN" altLang="en-US" sz="2000"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TOP-PPT-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flipV="1">
            <a:off x="2895600" y="0"/>
            <a:ext cx="640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OP-PPT-2"/>
          <p:cNvSpPr txBox="1"/>
          <p:nvPr>
            <p:custDataLst>
              <p:tags r:id="rId2"/>
            </p:custDataLst>
          </p:nvPr>
        </p:nvSpPr>
        <p:spPr>
          <a:xfrm>
            <a:off x="4714752" y="34724"/>
            <a:ext cx="2762494" cy="565411"/>
          </a:xfrm>
          <a:prstGeom prst="rect">
            <a:avLst/>
          </a:prstGeom>
        </p:spPr>
        <p:txBody>
          <a:bodyPr>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defRPr/>
            </a:pPr>
            <a:r>
              <a:rPr lang="en-US" altLang="zh-CN" sz="2800" dirty="0" smtClean="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Test Time</a:t>
            </a:r>
            <a:endParaRPr lang="zh-CN" altLang="en-US" sz="28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71684" name="TOP-PPT-5"/>
          <p:cNvGrpSpPr/>
          <p:nvPr/>
        </p:nvGrpSpPr>
        <p:grpSpPr bwMode="auto">
          <a:xfrm>
            <a:off x="3595688" y="2651125"/>
            <a:ext cx="2300287" cy="1997075"/>
            <a:chOff x="3665645" y="2912113"/>
            <a:chExt cx="2300440" cy="1996012"/>
          </a:xfrm>
        </p:grpSpPr>
        <p:sp>
          <p:nvSpPr>
            <p:cNvPr id="7" name="TOP-PPT-5-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71687" name="TOP-PPT-7"/>
          <p:cNvGrpSpPr/>
          <p:nvPr/>
        </p:nvGrpSpPr>
        <p:grpSpPr bwMode="auto">
          <a:xfrm>
            <a:off x="9037638" y="2651125"/>
            <a:ext cx="2300287" cy="1997075"/>
            <a:chOff x="3665645" y="2912113"/>
            <a:chExt cx="2300440" cy="1996012"/>
          </a:xfrm>
        </p:grpSpPr>
        <p:sp>
          <p:nvSpPr>
            <p:cNvPr id="13"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1" name="TextBox 6"/>
          <p:cNvSpPr txBox="1"/>
          <p:nvPr/>
        </p:nvSpPr>
        <p:spPr>
          <a:xfrm>
            <a:off x="662426" y="832671"/>
            <a:ext cx="10675499" cy="3693319"/>
          </a:xfrm>
          <a:prstGeom prst="rect">
            <a:avLst/>
          </a:prstGeom>
          <a:noFill/>
          <a:ln w="9525">
            <a:noFill/>
          </a:ln>
        </p:spPr>
        <p:txBody>
          <a:bodyPr wrap="square">
            <a:spAutoFit/>
          </a:bodyPr>
          <a:lstStyle/>
          <a:p>
            <a:pPr>
              <a:lnSpc>
                <a:spcPct val="200000"/>
              </a:lnSpc>
            </a:pPr>
            <a:r>
              <a:rPr lang="zh-CN" altLang="en-US" dirty="0" smtClean="0">
                <a:effectLst>
                  <a:outerShdw blurRad="38100" dist="38100" dir="2700000" algn="tl">
                    <a:srgbClr val="000000">
                      <a:alpha val="43137"/>
                    </a:srgbClr>
                  </a:outerShdw>
                </a:effectLst>
                <a:latin typeface="华文中宋" panose="02010600040101010101" charset="-122"/>
                <a:ea typeface="华文中宋" panose="02010600040101010101" charset="-122"/>
              </a:rPr>
              <a:t>单选题</a:t>
            </a:r>
            <a:r>
              <a:rPr lang="zh-CN" altLang="en-US" dirty="0" smtClean="0">
                <a:latin typeface="华文中宋" panose="02010600040101010101" charset="-122"/>
                <a:ea typeface="华文中宋" panose="02010600040101010101" charset="-122"/>
              </a:rPr>
              <a:t>（</a:t>
            </a:r>
            <a:r>
              <a:rPr lang="en-US" altLang="zh-CN" dirty="0">
                <a:latin typeface="华文中宋" panose="02010600040101010101" charset="-122"/>
                <a:ea typeface="华文中宋" panose="02010600040101010101" charset="-122"/>
              </a:rPr>
              <a:t>4</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以下哪一个选项</a:t>
            </a:r>
            <a:r>
              <a:rPr lang="zh-CN" altLang="en-US" dirty="0" smtClean="0">
                <a:latin typeface="华文中宋" panose="02010600040101010101" charset="-122"/>
                <a:ea typeface="华文中宋" panose="02010600040101010101" charset="-122"/>
              </a:rPr>
              <a:t>是正确的</a:t>
            </a:r>
            <a:r>
              <a:rPr lang="zh-CN" altLang="en-US" dirty="0">
                <a:latin typeface="华文中宋" panose="02010600040101010101" charset="-122"/>
                <a:ea typeface="华文中宋" panose="02010600040101010101" charset="-122"/>
              </a:rPr>
              <a:t>？</a:t>
            </a:r>
            <a:endParaRPr lang="en-US" altLang="zh-CN" dirty="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A</a:t>
            </a:r>
            <a:r>
              <a:rPr lang="zh-CN" altLang="en-US" dirty="0">
                <a:latin typeface="华文中宋" panose="02010600040101010101" charset="-122"/>
                <a:ea typeface="华文中宋" panose="02010600040101010101" charset="-122"/>
              </a:rPr>
              <a:t>、一个组件是逻辑单元</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如类</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的物理实现</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而一个结点则是组件被部署的</a:t>
            </a:r>
            <a:r>
              <a:rPr lang="zh-CN" altLang="en-US" dirty="0" smtClean="0">
                <a:latin typeface="华文中宋" panose="02010600040101010101" charset="-122"/>
                <a:ea typeface="华文中宋" panose="02010600040101010101" charset="-122"/>
              </a:rPr>
              <a:t>地点</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B</a:t>
            </a:r>
            <a:r>
              <a:rPr lang="zh-CN" altLang="en-US" dirty="0" smtClean="0">
                <a:latin typeface="华文中宋" panose="02010600040101010101" charset="-122"/>
                <a:ea typeface="华文中宋" panose="02010600040101010101" charset="-122"/>
              </a:rPr>
              <a:t>、</a:t>
            </a:r>
            <a:r>
              <a:rPr lang="en-US" altLang="zh-CN" dirty="0" smtClean="0">
                <a:latin typeface="华文中宋" panose="02010600040101010101" charset="-122"/>
                <a:ea typeface="华文中宋" panose="02010600040101010101" charset="-122"/>
              </a:rPr>
              <a:t>UML1.0</a:t>
            </a:r>
            <a:r>
              <a:rPr lang="zh-CN" altLang="en-US" dirty="0">
                <a:latin typeface="华文中宋" panose="02010600040101010101" charset="-122"/>
                <a:ea typeface="华文中宋" panose="02010600040101010101" charset="-122"/>
              </a:rPr>
              <a:t>正式地把一个设备定义为一个执行工件</a:t>
            </a:r>
            <a:r>
              <a:rPr lang="en-US" altLang="zh-CN" dirty="0">
                <a:latin typeface="华文中宋" panose="02010600040101010101" charset="-122"/>
                <a:ea typeface="华文中宋" panose="02010600040101010101" charset="-122"/>
              </a:rPr>
              <a:t>(Artifact)</a:t>
            </a:r>
            <a:r>
              <a:rPr lang="zh-CN" altLang="en-US" dirty="0">
                <a:latin typeface="华文中宋" panose="02010600040101010101" charset="-122"/>
                <a:ea typeface="华文中宋" panose="02010600040101010101" charset="-122"/>
              </a:rPr>
              <a:t>的结点。为结点起一个名字</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并</a:t>
            </a:r>
            <a:r>
              <a:rPr lang="zh-CN" altLang="en-US" dirty="0" smtClean="0">
                <a:latin typeface="华文中宋" panose="02010600040101010101" charset="-122"/>
                <a:ea typeface="华文中宋" panose="02010600040101010101" charset="-122"/>
              </a:rPr>
              <a:t>添</a:t>
            </a:r>
            <a:r>
              <a:rPr lang="en-US" altLang="zh-CN" dirty="0" smtClean="0">
                <a:latin typeface="华文中宋" panose="02010600040101010101" charset="-122"/>
                <a:ea typeface="华文中宋" panose="02010600040101010101" charset="-122"/>
              </a:rPr>
              <a:t>	</a:t>
            </a:r>
            <a:r>
              <a:rPr lang="zh-CN" altLang="en-US" dirty="0" smtClean="0">
                <a:latin typeface="华文中宋" panose="02010600040101010101" charset="-122"/>
                <a:ea typeface="华文中宋" panose="02010600040101010101" charset="-122"/>
              </a:rPr>
              <a:t>加</a:t>
            </a:r>
            <a:r>
              <a:rPr lang="zh-CN" altLang="en-US" dirty="0">
                <a:latin typeface="华文中宋" panose="02010600040101010101" charset="-122"/>
                <a:ea typeface="华文中宋" panose="02010600040101010101" charset="-122"/>
              </a:rPr>
              <a:t>关键字</a:t>
            </a:r>
            <a:r>
              <a:rPr lang="en-US" altLang="zh-CN" dirty="0">
                <a:latin typeface="华文中宋" panose="02010600040101010101" charset="-122"/>
                <a:ea typeface="华文中宋" panose="02010600040101010101" charset="-122"/>
              </a:rPr>
              <a:t>&lt;&lt;device&gt;&gt;</a:t>
            </a:r>
            <a:r>
              <a:rPr lang="zh-CN" altLang="en-US" dirty="0">
                <a:latin typeface="华文中宋" panose="02010600040101010101" charset="-122"/>
                <a:ea typeface="华文中宋" panose="02010600040101010101" charset="-122"/>
              </a:rPr>
              <a:t>来指明结点类型</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尽管一般不需要这样</a:t>
            </a:r>
            <a:r>
              <a:rPr lang="zh-CN" altLang="en-US" dirty="0" smtClean="0">
                <a:latin typeface="华文中宋" panose="02010600040101010101" charset="-122"/>
                <a:ea typeface="华文中宋" panose="02010600040101010101" charset="-122"/>
              </a:rPr>
              <a:t>做</a:t>
            </a:r>
            <a:endParaRPr lang="en-US" altLang="zh-CN" dirty="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C</a:t>
            </a:r>
            <a:r>
              <a:rPr lang="zh-CN" altLang="en-US" dirty="0">
                <a:latin typeface="华文中宋" panose="02010600040101010101" charset="-122"/>
                <a:ea typeface="华文中宋" panose="02010600040101010101" charset="-122"/>
              </a:rPr>
              <a:t>、结点是存在于运行时并代表一项计算资源的物理元素</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通常具有处理</a:t>
            </a:r>
            <a:r>
              <a:rPr lang="zh-CN" altLang="en-US" dirty="0" smtClean="0">
                <a:latin typeface="华文中宋" panose="02010600040101010101" charset="-122"/>
                <a:ea typeface="华文中宋" panose="02010600040101010101" charset="-122"/>
              </a:rPr>
              <a:t>能力，但不拥有内存</a:t>
            </a:r>
            <a:endParaRPr lang="en-US" altLang="zh-CN" dirty="0" smtClean="0">
              <a:latin typeface="华文中宋" panose="02010600040101010101" charset="-122"/>
              <a:ea typeface="华文中宋" panose="02010600040101010101" charset="-122"/>
            </a:endParaRPr>
          </a:p>
          <a:p>
            <a:pPr>
              <a:lnSpc>
                <a:spcPct val="150000"/>
              </a:lnSpc>
            </a:pPr>
            <a:r>
              <a:rPr lang="en-US" altLang="zh-CN" dirty="0" smtClean="0">
                <a:latin typeface="华文中宋" panose="02010600040101010101" charset="-122"/>
                <a:ea typeface="华文中宋" panose="02010600040101010101" charset="-122"/>
              </a:rPr>
              <a:t>	D</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关系是事物之间的联系</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在面向对象的建模中</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最重要的关系是依赖、泛化、关联和实现</a:t>
            </a:r>
            <a:r>
              <a:rPr lang="zh-CN" altLang="en-US" dirty="0" smtClean="0">
                <a:latin typeface="华文中宋" panose="02010600040101010101" charset="-122"/>
                <a:ea typeface="华文中宋" panose="02010600040101010101" charset="-122"/>
              </a:rPr>
              <a:t>，</a:t>
            </a:r>
            <a:r>
              <a:rPr lang="en-US" altLang="zh-CN" dirty="0" smtClean="0">
                <a:latin typeface="华文中宋" panose="02010600040101010101" charset="-122"/>
                <a:ea typeface="华文中宋" panose="02010600040101010101" charset="-122"/>
              </a:rPr>
              <a:t>	</a:t>
            </a:r>
            <a:r>
              <a:rPr lang="zh-CN" altLang="en-US" dirty="0" smtClean="0">
                <a:latin typeface="华文中宋" panose="02010600040101010101" charset="-122"/>
                <a:ea typeface="华文中宋" panose="02010600040101010101" charset="-122"/>
              </a:rPr>
              <a:t>但</a:t>
            </a:r>
            <a:r>
              <a:rPr lang="zh-CN" altLang="en-US" dirty="0">
                <a:latin typeface="华文中宋" panose="02010600040101010101" charset="-122"/>
                <a:ea typeface="华文中宋" panose="02010600040101010101" charset="-122"/>
              </a:rPr>
              <a:t>构件图中使用最多的是依赖</a:t>
            </a:r>
            <a:r>
              <a:rPr lang="zh-CN" altLang="en-US" dirty="0" smtClean="0">
                <a:latin typeface="华文中宋" panose="02010600040101010101" charset="-122"/>
                <a:ea typeface="华文中宋" panose="02010600040101010101" charset="-122"/>
              </a:rPr>
              <a:t>和</a:t>
            </a:r>
            <a:r>
              <a:rPr lang="zh-CN" altLang="en-US" dirty="0">
                <a:latin typeface="华文中宋" panose="02010600040101010101" charset="-122"/>
                <a:ea typeface="华文中宋" panose="02010600040101010101" charset="-122"/>
              </a:rPr>
              <a:t>泛化</a:t>
            </a:r>
            <a:r>
              <a:rPr lang="zh-CN" altLang="en-US" dirty="0" smtClean="0">
                <a:latin typeface="华文中宋" panose="02010600040101010101" charset="-122"/>
                <a:ea typeface="华文中宋" panose="02010600040101010101" charset="-122"/>
              </a:rPr>
              <a:t>关系</a:t>
            </a:r>
            <a:r>
              <a:rPr lang="zh-CN" altLang="en-US" dirty="0">
                <a:latin typeface="华文中宋" panose="02010600040101010101" charset="-122"/>
                <a:ea typeface="华文中宋" panose="02010600040101010101" charset="-122"/>
              </a:rPr>
              <a:t>。</a:t>
            </a:r>
            <a:endParaRPr lang="en-US" altLang="zh-CN" dirty="0">
              <a:latin typeface="华文中宋" panose="02010600040101010101" charset="-122"/>
              <a:ea typeface="华文中宋" panose="02010600040101010101" charset="-122"/>
            </a:endParaRPr>
          </a:p>
        </p:txBody>
      </p:sp>
      <p:sp>
        <p:nvSpPr>
          <p:cNvPr id="12" name="TextBox 11"/>
          <p:cNvSpPr txBox="1"/>
          <p:nvPr/>
        </p:nvSpPr>
        <p:spPr>
          <a:xfrm>
            <a:off x="853458" y="4113293"/>
            <a:ext cx="9970679" cy="2630170"/>
          </a:xfrm>
          <a:prstGeom prst="rect">
            <a:avLst/>
          </a:prstGeom>
          <a:noFill/>
        </p:spPr>
        <p:txBody>
          <a:bodyPr wrap="square" rtlCol="0">
            <a:spAutoFit/>
          </a:bodyPr>
          <a:lstStyle/>
          <a:p>
            <a:pPr>
              <a:lnSpc>
                <a:spcPct val="150000"/>
              </a:lnSpc>
              <a:defRPr/>
            </a:pPr>
            <a:r>
              <a:rPr kumimoji="0" lang="en-US" altLang="zh-CN" sz="3600" b="1" kern="1200" cap="none" spc="0" normalizeH="0" baseline="0" noProof="0" dirty="0" smtClean="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rPr>
              <a:t>A</a:t>
            </a:r>
            <a:endParaRPr kumimoji="0" lang="en-US" altLang="zh-CN" sz="3600" b="1" kern="1200" cap="none" spc="0" normalizeH="0" baseline="0" noProof="0" dirty="0" smtClean="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a:p>
            <a:pPr>
              <a:lnSpc>
                <a:spcPct val="150000"/>
              </a:lnSpc>
              <a:defRPr/>
            </a:pPr>
            <a:r>
              <a:rPr kumimoji="0" lang="en-US" altLang="zh-CN" sz="2000" kern="1200" cap="none" spc="0" normalizeH="0" baseline="0" noProof="0" dirty="0" smtClean="0">
                <a:latin typeface="华文仿宋" panose="02010600040101010101" charset="-122"/>
                <a:ea typeface="华文仿宋" panose="02010600040101010101" charset="-122"/>
                <a:cs typeface="华文仿宋" panose="02010600040101010101" charset="-122"/>
              </a:rPr>
              <a:t>B</a:t>
            </a:r>
            <a:r>
              <a:rPr kumimoji="0" lang="zh-CN" altLang="en-US" sz="2000" kern="1200" cap="none" spc="0" normalizeH="0" baseline="0" noProof="0" dirty="0" smtClean="0">
                <a:latin typeface="华文仿宋" panose="02010600040101010101" charset="-122"/>
                <a:ea typeface="华文仿宋" panose="02010600040101010101" charset="-122"/>
                <a:cs typeface="华文仿宋" panose="02010600040101010101" charset="-122"/>
              </a:rPr>
              <a:t>、</a:t>
            </a:r>
            <a:r>
              <a:rPr lang="en-US" altLang="zh-CN" sz="1400" dirty="0" smtClean="0">
                <a:solidFill>
                  <a:srgbClr val="C00000"/>
                </a:solidFill>
                <a:latin typeface="华文仿宋" panose="02010600040101010101" charset="-122"/>
                <a:ea typeface="华文仿宋" panose="02010600040101010101" charset="-122"/>
                <a:cs typeface="华文仿宋" panose="02010600040101010101" charset="-122"/>
              </a:rPr>
              <a:t>UML2.0</a:t>
            </a:r>
            <a:r>
              <a:rPr lang="zh-CN" altLang="en-US" sz="1400" dirty="0">
                <a:latin typeface="华文仿宋" panose="02010600040101010101" charset="-122"/>
                <a:ea typeface="华文仿宋" panose="02010600040101010101" charset="-122"/>
                <a:cs typeface="华文仿宋" panose="02010600040101010101" charset="-122"/>
              </a:rPr>
              <a:t>正式地把一个设备定义为一个执行工件</a:t>
            </a:r>
            <a:r>
              <a:rPr lang="en-US" altLang="zh-CN" sz="1400" dirty="0">
                <a:latin typeface="华文仿宋" panose="02010600040101010101" charset="-122"/>
                <a:ea typeface="华文仿宋" panose="02010600040101010101" charset="-122"/>
                <a:cs typeface="华文仿宋" panose="02010600040101010101" charset="-122"/>
              </a:rPr>
              <a:t>(Artifact)</a:t>
            </a:r>
            <a:r>
              <a:rPr lang="zh-CN" altLang="en-US" sz="1400" dirty="0">
                <a:latin typeface="华文仿宋" panose="02010600040101010101" charset="-122"/>
                <a:ea typeface="华文仿宋" panose="02010600040101010101" charset="-122"/>
                <a:cs typeface="华文仿宋" panose="02010600040101010101" charset="-122"/>
              </a:rPr>
              <a:t>的结点。为结点起一个名字</a:t>
            </a:r>
            <a:r>
              <a:rPr lang="en-US" altLang="zh-CN" sz="1400" dirty="0">
                <a:latin typeface="华文仿宋" panose="02010600040101010101" charset="-122"/>
                <a:ea typeface="华文仿宋" panose="02010600040101010101" charset="-122"/>
                <a:cs typeface="华文仿宋" panose="02010600040101010101" charset="-122"/>
              </a:rPr>
              <a:t>,</a:t>
            </a:r>
            <a:r>
              <a:rPr lang="zh-CN" altLang="en-US" sz="1400" dirty="0">
                <a:latin typeface="华文仿宋" panose="02010600040101010101" charset="-122"/>
                <a:ea typeface="华文仿宋" panose="02010600040101010101" charset="-122"/>
                <a:cs typeface="华文仿宋" panose="02010600040101010101" charset="-122"/>
              </a:rPr>
              <a:t>并添加关键字</a:t>
            </a:r>
            <a:r>
              <a:rPr lang="en-US" altLang="zh-CN" sz="1400" dirty="0">
                <a:latin typeface="华文仿宋" panose="02010600040101010101" charset="-122"/>
                <a:ea typeface="华文仿宋" panose="02010600040101010101" charset="-122"/>
                <a:cs typeface="华文仿宋" panose="02010600040101010101" charset="-122"/>
              </a:rPr>
              <a:t>&lt;&lt;device&gt;&gt;</a:t>
            </a:r>
            <a:r>
              <a:rPr lang="zh-CN" altLang="en-US" sz="1400" dirty="0">
                <a:latin typeface="华文仿宋" panose="02010600040101010101" charset="-122"/>
                <a:ea typeface="华文仿宋" panose="02010600040101010101" charset="-122"/>
                <a:cs typeface="华文仿宋" panose="02010600040101010101" charset="-122"/>
              </a:rPr>
              <a:t>来指明结点类型</a:t>
            </a:r>
            <a:r>
              <a:rPr lang="en-US" altLang="zh-CN" sz="1400" dirty="0">
                <a:latin typeface="华文仿宋" panose="02010600040101010101" charset="-122"/>
                <a:ea typeface="华文仿宋" panose="02010600040101010101" charset="-122"/>
                <a:cs typeface="华文仿宋" panose="02010600040101010101" charset="-122"/>
              </a:rPr>
              <a:t>,</a:t>
            </a:r>
            <a:r>
              <a:rPr lang="zh-CN" altLang="en-US" sz="1400" dirty="0">
                <a:latin typeface="华文仿宋" panose="02010600040101010101" charset="-122"/>
                <a:ea typeface="华文仿宋" panose="02010600040101010101" charset="-122"/>
                <a:cs typeface="华文仿宋" panose="02010600040101010101" charset="-122"/>
              </a:rPr>
              <a:t>尽管一般不需要这样做</a:t>
            </a:r>
            <a:r>
              <a:rPr lang="zh-CN" altLang="en-US" sz="1400" dirty="0" smtClean="0">
                <a:latin typeface="华文仿宋" panose="02010600040101010101" charset="-122"/>
                <a:ea typeface="华文仿宋" panose="02010600040101010101" charset="-122"/>
                <a:cs typeface="华文仿宋" panose="02010600040101010101" charset="-122"/>
              </a:rPr>
              <a:t>。</a:t>
            </a:r>
            <a:endParaRPr lang="en-US" altLang="zh-CN" sz="1400" dirty="0" smtClean="0">
              <a:latin typeface="华文仿宋" panose="02010600040101010101" charset="-122"/>
              <a:ea typeface="华文仿宋" panose="02010600040101010101" charset="-122"/>
              <a:cs typeface="华文仿宋" panose="02010600040101010101" charset="-122"/>
            </a:endParaRPr>
          </a:p>
          <a:p>
            <a:pPr>
              <a:lnSpc>
                <a:spcPct val="150000"/>
              </a:lnSpc>
              <a:defRPr/>
            </a:pPr>
            <a:r>
              <a:rPr lang="en-US" altLang="zh-CN" sz="2000" dirty="0" smtClean="0">
                <a:latin typeface="华文仿宋" panose="02010600040101010101" charset="-122"/>
                <a:ea typeface="华文仿宋" panose="02010600040101010101" charset="-122"/>
                <a:cs typeface="华文仿宋" panose="02010600040101010101" charset="-122"/>
              </a:rPr>
              <a:t>C</a:t>
            </a:r>
            <a:r>
              <a:rPr lang="zh-CN" altLang="en-US" sz="2000" dirty="0">
                <a:solidFill>
                  <a:srgbClr val="C00000"/>
                </a:solidFill>
                <a:effectLst>
                  <a:outerShdw blurRad="38100" dist="38100" dir="2700000" algn="tl">
                    <a:srgbClr val="000000">
                      <a:alpha val="43137"/>
                    </a:srgbClr>
                  </a:outerShdw>
                </a:effectLst>
                <a:latin typeface="华文仿宋" panose="02010600040101010101" charset="-122"/>
                <a:ea typeface="华文仿宋" panose="02010600040101010101" charset="-122"/>
                <a:cs typeface="华文仿宋" panose="02010600040101010101" charset="-122"/>
              </a:rPr>
              <a:t>、</a:t>
            </a:r>
            <a:r>
              <a:rPr lang="zh-CN" altLang="en-US" sz="1400" dirty="0" smtClean="0">
                <a:latin typeface="华文仿宋" panose="02010600040101010101" charset="-122"/>
                <a:ea typeface="华文仿宋" panose="02010600040101010101" charset="-122"/>
                <a:cs typeface="华文仿宋" panose="02010600040101010101" charset="-122"/>
              </a:rPr>
              <a:t>结点</a:t>
            </a:r>
            <a:r>
              <a:rPr lang="zh-CN" altLang="en-US" sz="1400" dirty="0">
                <a:latin typeface="华文仿宋" panose="02010600040101010101" charset="-122"/>
                <a:ea typeface="华文仿宋" panose="02010600040101010101" charset="-122"/>
                <a:cs typeface="华文仿宋" panose="02010600040101010101" charset="-122"/>
              </a:rPr>
              <a:t>是</a:t>
            </a:r>
            <a:r>
              <a:rPr lang="zh-CN" altLang="en-US" sz="1400" dirty="0">
                <a:solidFill>
                  <a:srgbClr val="282828"/>
                </a:solidFill>
                <a:latin typeface="华文仿宋" panose="02010600040101010101" charset="-122"/>
                <a:ea typeface="华文仿宋" panose="02010600040101010101" charset="-122"/>
                <a:cs typeface="华文仿宋" panose="02010600040101010101" charset="-122"/>
              </a:rPr>
              <a:t>存在于运行时并代表一项计算资源的物理元素</a:t>
            </a:r>
            <a:r>
              <a:rPr lang="zh-CN" altLang="en-US" sz="1400" dirty="0">
                <a:latin typeface="华文仿宋" panose="02010600040101010101" charset="-122"/>
                <a:ea typeface="华文仿宋" panose="02010600040101010101" charset="-122"/>
                <a:cs typeface="华文仿宋" panose="02010600040101010101" charset="-122"/>
              </a:rPr>
              <a:t>，</a:t>
            </a:r>
            <a:r>
              <a:rPr lang="zh-CN" altLang="en-US" sz="1400" b="1" dirty="0">
                <a:solidFill>
                  <a:srgbClr val="C00000"/>
                </a:solidFill>
                <a:latin typeface="华文仿宋" panose="02010600040101010101" charset="-122"/>
                <a:ea typeface="华文仿宋" panose="02010600040101010101" charset="-122"/>
                <a:cs typeface="华文仿宋" panose="02010600040101010101" charset="-122"/>
              </a:rPr>
              <a:t>一般至少拥有一些内存</a:t>
            </a:r>
            <a:r>
              <a:rPr lang="zh-CN" altLang="en-US" sz="1400" dirty="0">
                <a:latin typeface="华文仿宋" panose="02010600040101010101" charset="-122"/>
                <a:ea typeface="华文仿宋" panose="02010600040101010101" charset="-122"/>
                <a:cs typeface="华文仿宋" panose="02010600040101010101" charset="-122"/>
              </a:rPr>
              <a:t>，而且通常具有处理能力</a:t>
            </a:r>
            <a:r>
              <a:rPr lang="zh-CN" altLang="en-US" sz="1400" dirty="0" smtClean="0">
                <a:latin typeface="华文仿宋" panose="02010600040101010101" charset="-122"/>
                <a:ea typeface="华文仿宋" panose="02010600040101010101" charset="-122"/>
                <a:cs typeface="华文仿宋" panose="02010600040101010101" charset="-122"/>
              </a:rPr>
              <a:t>。</a:t>
            </a:r>
            <a:endParaRPr lang="en-US" altLang="zh-CN" sz="1400" dirty="0" smtClean="0">
              <a:latin typeface="华文仿宋" panose="02010600040101010101" charset="-122"/>
              <a:ea typeface="华文仿宋" panose="02010600040101010101" charset="-122"/>
              <a:cs typeface="华文仿宋" panose="02010600040101010101" charset="-122"/>
            </a:endParaRPr>
          </a:p>
          <a:p>
            <a:pPr>
              <a:lnSpc>
                <a:spcPct val="150000"/>
              </a:lnSpc>
              <a:defRPr/>
            </a:pPr>
            <a:r>
              <a:rPr lang="en-US" altLang="zh-CN" sz="2000" dirty="0" smtClean="0">
                <a:latin typeface="华文仿宋" panose="02010600040101010101" charset="-122"/>
                <a:ea typeface="华文仿宋" panose="02010600040101010101" charset="-122"/>
                <a:cs typeface="华文仿宋" panose="02010600040101010101" charset="-122"/>
              </a:rPr>
              <a:t>D</a:t>
            </a:r>
            <a:r>
              <a:rPr lang="zh-CN" altLang="en-US" sz="2000" dirty="0" smtClean="0">
                <a:latin typeface="华文仿宋" panose="02010600040101010101" charset="-122"/>
                <a:ea typeface="华文仿宋" panose="02010600040101010101" charset="-122"/>
                <a:cs typeface="华文仿宋" panose="02010600040101010101" charset="-122"/>
              </a:rPr>
              <a:t>、</a:t>
            </a:r>
            <a:r>
              <a:rPr lang="zh-CN" altLang="en-US" sz="1400" dirty="0" smtClean="0">
                <a:latin typeface="华文仿宋" panose="02010600040101010101" charset="-122"/>
                <a:ea typeface="华文仿宋" panose="02010600040101010101" charset="-122"/>
                <a:cs typeface="华文仿宋" panose="02010600040101010101" charset="-122"/>
              </a:rPr>
              <a:t>关系</a:t>
            </a:r>
            <a:r>
              <a:rPr lang="zh-CN" altLang="en-US" sz="1400" dirty="0">
                <a:latin typeface="华文仿宋" panose="02010600040101010101" charset="-122"/>
                <a:ea typeface="华文仿宋" panose="02010600040101010101" charset="-122"/>
                <a:cs typeface="华文仿宋" panose="02010600040101010101" charset="-122"/>
              </a:rPr>
              <a:t>是事物之间的联系</a:t>
            </a:r>
            <a:r>
              <a:rPr lang="en-US" altLang="zh-CN" sz="1400" dirty="0">
                <a:latin typeface="华文仿宋" panose="02010600040101010101" charset="-122"/>
                <a:ea typeface="华文仿宋" panose="02010600040101010101" charset="-122"/>
                <a:cs typeface="华文仿宋" panose="02010600040101010101" charset="-122"/>
              </a:rPr>
              <a:t>﹐</a:t>
            </a:r>
            <a:r>
              <a:rPr lang="zh-CN" altLang="en-US" sz="1400" dirty="0">
                <a:latin typeface="华文仿宋" panose="02010600040101010101" charset="-122"/>
                <a:ea typeface="华文仿宋" panose="02010600040101010101" charset="-122"/>
                <a:cs typeface="华文仿宋" panose="02010600040101010101" charset="-122"/>
              </a:rPr>
              <a:t>在面向对象的建模中</a:t>
            </a:r>
            <a:r>
              <a:rPr lang="en-US" altLang="zh-CN" sz="1400" dirty="0" smtClean="0">
                <a:latin typeface="华文仿宋" panose="02010600040101010101" charset="-122"/>
                <a:ea typeface="华文仿宋" panose="02010600040101010101" charset="-122"/>
                <a:cs typeface="华文仿宋" panose="02010600040101010101" charset="-122"/>
              </a:rPr>
              <a:t>,</a:t>
            </a:r>
            <a:r>
              <a:rPr lang="zh-CN" altLang="en-US" sz="1400" dirty="0" smtClean="0">
                <a:latin typeface="华文仿宋" panose="02010600040101010101" charset="-122"/>
                <a:ea typeface="华文仿宋" panose="02010600040101010101" charset="-122"/>
                <a:cs typeface="华文仿宋" panose="02010600040101010101" charset="-122"/>
              </a:rPr>
              <a:t> 构件</a:t>
            </a:r>
            <a:r>
              <a:rPr lang="zh-CN" altLang="en-US" sz="1400" dirty="0">
                <a:latin typeface="华文仿宋" panose="02010600040101010101" charset="-122"/>
                <a:ea typeface="华文仿宋" panose="02010600040101010101" charset="-122"/>
                <a:cs typeface="华文仿宋" panose="02010600040101010101" charset="-122"/>
              </a:rPr>
              <a:t>图中使用最多的是</a:t>
            </a:r>
            <a:r>
              <a:rPr lang="zh-CN" altLang="en-US" sz="1400" b="1" dirty="0">
                <a:solidFill>
                  <a:srgbClr val="C00000"/>
                </a:solidFill>
                <a:latin typeface="华文仿宋" panose="02010600040101010101" charset="-122"/>
                <a:ea typeface="华文仿宋" panose="02010600040101010101" charset="-122"/>
                <a:cs typeface="华文仿宋" panose="02010600040101010101" charset="-122"/>
              </a:rPr>
              <a:t>依赖</a:t>
            </a:r>
            <a:r>
              <a:rPr lang="zh-CN" altLang="en-US" sz="1400" dirty="0">
                <a:latin typeface="华文仿宋" panose="02010600040101010101" charset="-122"/>
                <a:ea typeface="华文仿宋" panose="02010600040101010101" charset="-122"/>
                <a:cs typeface="华文仿宋" panose="02010600040101010101" charset="-122"/>
              </a:rPr>
              <a:t>和</a:t>
            </a:r>
            <a:r>
              <a:rPr lang="zh-CN" altLang="en-US" sz="1400" b="1" dirty="0">
                <a:solidFill>
                  <a:srgbClr val="C00000"/>
                </a:solidFill>
                <a:latin typeface="华文仿宋" panose="02010600040101010101" charset="-122"/>
                <a:ea typeface="华文仿宋" panose="02010600040101010101" charset="-122"/>
                <a:cs typeface="华文仿宋" panose="02010600040101010101" charset="-122"/>
              </a:rPr>
              <a:t>实现</a:t>
            </a:r>
            <a:r>
              <a:rPr lang="zh-CN" altLang="en-US" sz="1400" dirty="0">
                <a:latin typeface="华文仿宋" panose="02010600040101010101" charset="-122"/>
                <a:ea typeface="华文仿宋" panose="02010600040101010101" charset="-122"/>
                <a:cs typeface="华文仿宋" panose="02010600040101010101" charset="-122"/>
              </a:rPr>
              <a:t>关系</a:t>
            </a:r>
            <a:r>
              <a:rPr lang="zh-CN" altLang="en-US" sz="1400" dirty="0" smtClean="0">
                <a:latin typeface="华文仿宋" panose="02010600040101010101" charset="-122"/>
                <a:ea typeface="华文仿宋" panose="02010600040101010101" charset="-122"/>
                <a:cs typeface="华文仿宋" panose="02010600040101010101" charset="-122"/>
              </a:rPr>
              <a:t>。</a:t>
            </a:r>
            <a:endParaRPr lang="zh-CN" altLang="en-US" sz="1400" dirty="0" smtClean="0">
              <a:latin typeface="华文仿宋" panose="02010600040101010101" charset="-122"/>
              <a:ea typeface="华文仿宋" panose="02010600040101010101" charset="-122"/>
              <a:cs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TOP-PPT-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flipV="1">
            <a:off x="2895600" y="0"/>
            <a:ext cx="640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OP-PPT-2"/>
          <p:cNvSpPr txBox="1"/>
          <p:nvPr>
            <p:custDataLst>
              <p:tags r:id="rId2"/>
            </p:custDataLst>
          </p:nvPr>
        </p:nvSpPr>
        <p:spPr>
          <a:xfrm>
            <a:off x="4714752" y="34724"/>
            <a:ext cx="2762494" cy="565411"/>
          </a:xfrm>
          <a:prstGeom prst="rect">
            <a:avLst/>
          </a:prstGeom>
        </p:spPr>
        <p:txBody>
          <a:bodyPr>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defRPr/>
            </a:pPr>
            <a:r>
              <a:rPr lang="en-US" altLang="zh-CN" sz="2800" dirty="0" smtClean="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Test Time</a:t>
            </a:r>
            <a:endParaRPr lang="zh-CN" altLang="en-US" sz="28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71684" name="TOP-PPT-5"/>
          <p:cNvGrpSpPr/>
          <p:nvPr/>
        </p:nvGrpSpPr>
        <p:grpSpPr bwMode="auto">
          <a:xfrm>
            <a:off x="3595688" y="2651125"/>
            <a:ext cx="2300287" cy="1997075"/>
            <a:chOff x="3665645" y="2912113"/>
            <a:chExt cx="2300440" cy="1996012"/>
          </a:xfrm>
        </p:grpSpPr>
        <p:sp>
          <p:nvSpPr>
            <p:cNvPr id="7" name="TOP-PPT-5-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71687" name="TOP-PPT-7"/>
          <p:cNvGrpSpPr/>
          <p:nvPr/>
        </p:nvGrpSpPr>
        <p:grpSpPr bwMode="auto">
          <a:xfrm>
            <a:off x="9037638" y="2651125"/>
            <a:ext cx="2300287" cy="1997075"/>
            <a:chOff x="3665645" y="2912113"/>
            <a:chExt cx="2300440" cy="1996012"/>
          </a:xfrm>
        </p:grpSpPr>
        <p:sp>
          <p:nvSpPr>
            <p:cNvPr id="13"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1" name="TextBox 6"/>
          <p:cNvSpPr txBox="1"/>
          <p:nvPr/>
        </p:nvSpPr>
        <p:spPr>
          <a:xfrm>
            <a:off x="662426" y="832671"/>
            <a:ext cx="10675499" cy="2862322"/>
          </a:xfrm>
          <a:prstGeom prst="rect">
            <a:avLst/>
          </a:prstGeom>
          <a:noFill/>
          <a:ln w="9525">
            <a:noFill/>
          </a:ln>
        </p:spPr>
        <p:txBody>
          <a:bodyPr wrap="square">
            <a:spAutoFit/>
          </a:bodyPr>
          <a:lstStyle/>
          <a:p>
            <a:pPr>
              <a:lnSpc>
                <a:spcPct val="200000"/>
              </a:lnSpc>
            </a:pPr>
            <a:r>
              <a:rPr lang="zh-CN" altLang="en-US" dirty="0">
                <a:effectLst>
                  <a:outerShdw blurRad="38100" dist="38100" dir="2700000" algn="tl">
                    <a:srgbClr val="000000">
                      <a:alpha val="43137"/>
                    </a:srgbClr>
                  </a:outerShdw>
                </a:effectLst>
                <a:latin typeface="华文中宋" panose="02010600040101010101" charset="-122"/>
                <a:ea typeface="华文中宋" panose="02010600040101010101" charset="-122"/>
              </a:rPr>
              <a:t>单选题</a:t>
            </a:r>
            <a:r>
              <a:rPr lang="zh-CN" altLang="en-US" dirty="0" smtClean="0">
                <a:latin typeface="华文中宋" panose="02010600040101010101" charset="-122"/>
                <a:ea typeface="华文中宋" panose="02010600040101010101" charset="-122"/>
              </a:rPr>
              <a:t>（</a:t>
            </a:r>
            <a:r>
              <a:rPr lang="en-US" altLang="zh-CN" dirty="0">
                <a:latin typeface="华文中宋" panose="02010600040101010101" charset="-122"/>
                <a:ea typeface="华文中宋" panose="02010600040101010101" charset="-122"/>
              </a:rPr>
              <a:t>5</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以下哪一个选项是错误的？</a:t>
            </a:r>
            <a:endParaRPr lang="en-US" altLang="zh-CN" dirty="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A</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在</a:t>
            </a:r>
            <a:r>
              <a:rPr lang="en-US" altLang="zh-CN" dirty="0">
                <a:latin typeface="华文中宋" panose="02010600040101010101" charset="-122"/>
                <a:ea typeface="华文中宋" panose="02010600040101010101" charset="-122"/>
              </a:rPr>
              <a:t>UML1.x</a:t>
            </a:r>
            <a:r>
              <a:rPr lang="zh-CN" altLang="en-US" dirty="0" smtClean="0">
                <a:latin typeface="华文中宋" panose="02010600040101010101" charset="-122"/>
                <a:ea typeface="华文中宋" panose="02010600040101010101" charset="-122"/>
              </a:rPr>
              <a:t>中，</a:t>
            </a:r>
            <a:r>
              <a:rPr lang="zh-CN" altLang="en-US" dirty="0" smtClean="0">
                <a:latin typeface="华文中宋" panose="02010600040101010101" charset="-122"/>
                <a:ea typeface="华文中宋" panose="02010600040101010101" charset="-122"/>
              </a:rPr>
              <a:t>部署图一般把结点分成处理器和设备</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B</a:t>
            </a:r>
            <a:r>
              <a:rPr lang="zh-CN" altLang="en-US" dirty="0" smtClean="0">
                <a:latin typeface="华文中宋" panose="02010600040101010101" charset="-122"/>
                <a:ea typeface="华文中宋" panose="02010600040101010101" charset="-122"/>
              </a:rPr>
              <a:t>、部署图表现构建实例，构件图表现构件类型定义</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C</a:t>
            </a:r>
            <a:r>
              <a:rPr lang="zh-CN" altLang="en-US" dirty="0" smtClean="0">
                <a:latin typeface="华文中宋" panose="02010600040101010101" charset="-122"/>
                <a:ea typeface="华文中宋" panose="02010600040101010101" charset="-122"/>
              </a:rPr>
              <a:t>、构件图和部署图用于动态建模阶段</a:t>
            </a:r>
            <a:endParaRPr lang="en-US" altLang="zh-CN" dirty="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D</a:t>
            </a:r>
            <a:r>
              <a:rPr lang="zh-CN" altLang="en-US" dirty="0" smtClean="0">
                <a:latin typeface="华文中宋" panose="02010600040101010101" charset="-122"/>
                <a:ea typeface="华文中宋" panose="02010600040101010101" charset="-122"/>
              </a:rPr>
              <a:t>、任何系统都需要进行部署视图建模</a:t>
            </a:r>
            <a:endParaRPr lang="zh-CN" altLang="en-US" dirty="0">
              <a:latin typeface="华文中宋" panose="02010600040101010101" charset="-122"/>
              <a:ea typeface="华文中宋" panose="02010600040101010101" charset="-122"/>
            </a:endParaRPr>
          </a:p>
        </p:txBody>
      </p:sp>
      <p:sp>
        <p:nvSpPr>
          <p:cNvPr id="12" name="TextBox 11"/>
          <p:cNvSpPr txBox="1"/>
          <p:nvPr/>
        </p:nvSpPr>
        <p:spPr>
          <a:xfrm>
            <a:off x="662426" y="4016736"/>
            <a:ext cx="11076728" cy="2399665"/>
          </a:xfrm>
          <a:prstGeom prst="rect">
            <a:avLst/>
          </a:prstGeom>
          <a:noFill/>
        </p:spPr>
        <p:txBody>
          <a:bodyPr wrap="square" rtlCol="0">
            <a:spAutoFit/>
          </a:bodyPr>
          <a:lstStyle/>
          <a:p>
            <a:pPr>
              <a:lnSpc>
                <a:spcPct val="150000"/>
              </a:lnSpc>
              <a:defRPr/>
            </a:pPr>
            <a:r>
              <a:rPr kumimoji="0" lang="en-US" altLang="zh-CN" sz="3600" b="1" kern="1200" cap="none" spc="0" normalizeH="0" baseline="0" noProof="0" dirty="0" smtClean="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rPr>
              <a:t>D</a:t>
            </a:r>
            <a:r>
              <a:rPr lang="zh-CN" altLang="en-US" sz="1600" b="1" dirty="0">
                <a:solidFill>
                  <a:srgbClr val="C00000"/>
                </a:solidFill>
                <a:latin typeface="华文仿宋" panose="02010600040101010101" charset="-122"/>
                <a:ea typeface="华文仿宋" panose="02010600040101010101" charset="-122"/>
                <a:cs typeface="华文仿宋" panose="02010600040101010101" charset="-122"/>
              </a:rPr>
              <a:t>并不是所有的系统都需要进行部署</a:t>
            </a:r>
            <a:r>
              <a:rPr lang="zh-CN" altLang="en-US" sz="1600" dirty="0" smtClean="0">
                <a:latin typeface="华文仿宋" panose="02010600040101010101" charset="-122"/>
                <a:ea typeface="华文仿宋" panose="02010600040101010101" charset="-122"/>
                <a:cs typeface="华文仿宋" panose="02010600040101010101" charset="-122"/>
              </a:rPr>
              <a:t>。比如</a:t>
            </a:r>
            <a:r>
              <a:rPr lang="zh-CN" altLang="en-US" sz="1600" dirty="0">
                <a:latin typeface="华文仿宋" panose="02010600040101010101" charset="-122"/>
                <a:ea typeface="华文仿宋" panose="02010600040101010101" charset="-122"/>
                <a:cs typeface="华文仿宋" panose="02010600040101010101" charset="-122"/>
              </a:rPr>
              <a:t>开发的软件是将运行在一台机器上而且只和该机器上已由宿主操作系统管理的标准设备</a:t>
            </a:r>
            <a:r>
              <a:rPr lang="en-US" altLang="zh-CN" sz="1600" dirty="0">
                <a:latin typeface="华文仿宋" panose="02010600040101010101" charset="-122"/>
                <a:ea typeface="华文仿宋" panose="02010600040101010101" charset="-122"/>
                <a:cs typeface="华文仿宋" panose="02010600040101010101" charset="-122"/>
              </a:rPr>
              <a:t>(</a:t>
            </a:r>
            <a:r>
              <a:rPr lang="zh-CN" altLang="en-US" sz="1600" dirty="0">
                <a:latin typeface="华文仿宋" panose="02010600040101010101" charset="-122"/>
                <a:ea typeface="华文仿宋" panose="02010600040101010101" charset="-122"/>
                <a:cs typeface="华文仿宋" panose="02010600040101010101" charset="-122"/>
              </a:rPr>
              <a:t>如键盘</a:t>
            </a:r>
            <a:r>
              <a:rPr lang="en-US" altLang="zh-CN" sz="1600" dirty="0">
                <a:latin typeface="华文仿宋" panose="02010600040101010101" charset="-122"/>
                <a:ea typeface="华文仿宋" panose="02010600040101010101" charset="-122"/>
                <a:cs typeface="华文仿宋" panose="02010600040101010101" charset="-122"/>
              </a:rPr>
              <a:t>)</a:t>
            </a:r>
            <a:r>
              <a:rPr lang="zh-CN" altLang="en-US" sz="1600" dirty="0">
                <a:latin typeface="华文仿宋" panose="02010600040101010101" charset="-122"/>
                <a:ea typeface="华文仿宋" panose="02010600040101010101" charset="-122"/>
                <a:cs typeface="华文仿宋" panose="02010600040101010101" charset="-122"/>
              </a:rPr>
              <a:t>相互作用</a:t>
            </a:r>
            <a:r>
              <a:rPr lang="en-US" altLang="zh-CN" sz="1600" dirty="0">
                <a:latin typeface="华文仿宋" panose="02010600040101010101" charset="-122"/>
                <a:ea typeface="华文仿宋" panose="02010600040101010101" charset="-122"/>
                <a:cs typeface="华文仿宋" panose="02010600040101010101" charset="-122"/>
              </a:rPr>
              <a:t>,</a:t>
            </a:r>
            <a:r>
              <a:rPr lang="zh-CN" altLang="en-US" sz="1600" dirty="0">
                <a:latin typeface="华文仿宋" panose="02010600040101010101" charset="-122"/>
                <a:ea typeface="华文仿宋" panose="02010600040101010101" charset="-122"/>
                <a:cs typeface="华文仿宋" panose="02010600040101010101" charset="-122"/>
              </a:rPr>
              <a:t>就不必要设计部署图。</a:t>
            </a:r>
            <a:endParaRPr lang="zh-CN" altLang="en-US" sz="1600" dirty="0">
              <a:latin typeface="华文仿宋" panose="02010600040101010101" charset="-122"/>
              <a:ea typeface="华文仿宋" panose="02010600040101010101" charset="-122"/>
              <a:cs typeface="华文仿宋" panose="02010600040101010101" charset="-122"/>
            </a:endParaRPr>
          </a:p>
          <a:p>
            <a:pPr>
              <a:lnSpc>
                <a:spcPct val="150000"/>
              </a:lnSpc>
              <a:defRPr/>
            </a:pPr>
            <a:r>
              <a:rPr lang="zh-CN" altLang="en-US" sz="1600" dirty="0" smtClean="0">
                <a:latin typeface="华文仿宋" panose="02010600040101010101" charset="-122"/>
                <a:ea typeface="华文仿宋" panose="02010600040101010101" charset="-122"/>
                <a:cs typeface="华文仿宋" panose="02010600040101010101" charset="-122"/>
              </a:rPr>
              <a:t>但是当软件交互设备是物理地分布在多个处理器上的时候，就需要使用部署图来帮助思考系统中软件到硬件的</a:t>
            </a:r>
            <a:r>
              <a:rPr lang="zh-CN" altLang="en-US" sz="1600" dirty="0">
                <a:latin typeface="华文仿宋" panose="02010600040101010101" charset="-122"/>
                <a:ea typeface="华文仿宋" panose="02010600040101010101" charset="-122"/>
                <a:cs typeface="华文仿宋" panose="02010600040101010101" charset="-122"/>
              </a:rPr>
              <a:t>映射</a:t>
            </a:r>
            <a:r>
              <a:rPr lang="zh-CN" altLang="en-US" sz="1600" dirty="0" smtClean="0">
                <a:latin typeface="华文仿宋" panose="02010600040101010101" charset="-122"/>
                <a:ea typeface="华文仿宋" panose="02010600040101010101" charset="-122"/>
                <a:cs typeface="华文仿宋" panose="02010600040101010101" charset="-122"/>
              </a:rPr>
              <a:t>。或者说如果</a:t>
            </a:r>
            <a:r>
              <a:rPr lang="zh-CN" altLang="en-US" sz="1600" dirty="0">
                <a:latin typeface="华文仿宋" panose="02010600040101010101" charset="-122"/>
                <a:ea typeface="华文仿宋" panose="02010600040101010101" charset="-122"/>
                <a:cs typeface="华文仿宋" panose="02010600040101010101" charset="-122"/>
              </a:rPr>
              <a:t>系统的执行环境比较复杂，存在多个结点或者多种执行环境，不同的制品要运行在不同的执行环境中，就需要部署图来描述不同的设备和执行环境</a:t>
            </a:r>
            <a:r>
              <a:rPr lang="zh-CN" altLang="en-US" sz="1600" dirty="0" smtClean="0">
                <a:latin typeface="华文仿宋" panose="02010600040101010101" charset="-122"/>
                <a:ea typeface="华文仿宋" panose="02010600040101010101" charset="-122"/>
                <a:cs typeface="华文仿宋" panose="02010600040101010101" charset="-122"/>
              </a:rPr>
              <a:t>。</a:t>
            </a:r>
            <a:endParaRPr lang="zh-CN" altLang="en-US" sz="1600" dirty="0" smtClean="0">
              <a:latin typeface="华文仿宋" panose="02010600040101010101" charset="-122"/>
              <a:ea typeface="华文仿宋" panose="02010600040101010101" charset="-122"/>
              <a:cs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pic>
        <p:nvPicPr>
          <p:cNvPr id="32" name="TOP-PPT-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8536982" y="3038163"/>
            <a:ext cx="6528362" cy="781674"/>
          </a:xfrm>
          <a:prstGeom prst="rect">
            <a:avLst/>
          </a:prstGeom>
        </p:spPr>
      </p:pic>
      <p:sp>
        <p:nvSpPr>
          <p:cNvPr id="33" name="TOP-PPT-3"/>
          <p:cNvSpPr txBox="1"/>
          <p:nvPr/>
        </p:nvSpPr>
        <p:spPr>
          <a:xfrm>
            <a:off x="2289933" y="3627684"/>
            <a:ext cx="7643462" cy="460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Performance evaluation and project issues</a:t>
            </a:r>
            <a:endPar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4" name="TOP-PPT-4"/>
          <p:cNvSpPr txBox="1"/>
          <p:nvPr>
            <p:custDataLst>
              <p:tags r:id="rId2"/>
            </p:custDataLst>
          </p:nvPr>
        </p:nvSpPr>
        <p:spPr>
          <a:xfrm>
            <a:off x="2258695" y="2318385"/>
            <a:ext cx="8410575"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6600" noProof="0" dirty="0">
                <a:solidFill>
                  <a:schemeClr val="tx1">
                    <a:lumMod val="75000"/>
                    <a:lumOff val="25000"/>
                  </a:schemeClr>
                </a:solidFill>
                <a:latin typeface="华文中宋" panose="02010600040101010101" charset="-122"/>
                <a:ea typeface="华文中宋" panose="02010600040101010101" charset="-122"/>
                <a:cs typeface="+mn-ea"/>
                <a:sym typeface="Arial" panose="020B0604020202020204" pitchFamily="34" charset="0"/>
              </a:rPr>
              <a:t>绩效评定与项目问题</a:t>
            </a:r>
            <a:endParaRPr lang="zh-CN" altLang="en-US" sz="6600" b="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5" name="TOP-PPT-5"/>
          <p:cNvSpPr/>
          <p:nvPr/>
        </p:nvSpPr>
        <p:spPr>
          <a:xfrm>
            <a:off x="5011655" y="4417197"/>
            <a:ext cx="2168792"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74C81"/>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6" name="TOP-PPT-6"/>
          <p:cNvSpPr/>
          <p:nvPr/>
        </p:nvSpPr>
        <p:spPr>
          <a:xfrm>
            <a:off x="5458369" y="4459501"/>
            <a:ext cx="128109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PART.0</a:t>
            </a:r>
            <a:r>
              <a:rPr kumimoji="0" 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6</a:t>
            </a:r>
            <a:endParaRPr kumimoji="0" 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dirty="0">
                <a:solidFill>
                  <a:schemeClr val="bg1"/>
                </a:solidFill>
                <a:latin typeface="华文中宋" panose="02010600040101010101" charset="-122"/>
                <a:ea typeface="华文中宋" panose="02010600040101010101" charset="-122"/>
                <a:cs typeface="+mn-ea"/>
                <a:sym typeface="Arial" panose="020B0604020202020204" pitchFamily="34" charset="0"/>
              </a:rPr>
              <a:t>绩效评定</a:t>
            </a:r>
            <a:endParaRPr lang="zh-CN" altLang="en-US" sz="2800" dirty="0">
              <a:solidFill>
                <a:schemeClr val="bg1"/>
              </a:solidFill>
              <a:latin typeface="华文中宋" panose="02010600040101010101" charset="-122"/>
              <a:ea typeface="华文中宋" panose="02010600040101010101"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102"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107" name="TOP-PPT-5"/>
          <p:cNvGrpSpPr/>
          <p:nvPr/>
        </p:nvGrpSpPr>
        <p:grpSpPr>
          <a:xfrm>
            <a:off x="3641783" y="2651573"/>
            <a:ext cx="2209002" cy="2055922"/>
            <a:chOff x="0" y="0"/>
            <a:chExt cx="2209001" cy="2055920"/>
          </a:xfrm>
        </p:grpSpPr>
        <p:grpSp>
          <p:nvGrpSpPr>
            <p:cNvPr id="105" name="TOP-PPT-5-1"/>
            <p:cNvGrpSpPr/>
            <p:nvPr/>
          </p:nvGrpSpPr>
          <p:grpSpPr>
            <a:xfrm>
              <a:off x="294499" y="1504106"/>
              <a:ext cx="1620003" cy="551814"/>
              <a:chOff x="0" y="-52386"/>
              <a:chExt cx="1620001" cy="551813"/>
            </a:xfrm>
          </p:grpSpPr>
          <p:sp>
            <p:nvSpPr>
              <p:cNvPr id="103"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lnSpc>
                    <a:spcPct val="150000"/>
                  </a:lnSpc>
                  <a:defRPr sz="2000" b="1">
                    <a:solidFill>
                      <a:srgbClr val="FFFFFF"/>
                    </a:solidFill>
                    <a:latin typeface="Arial" panose="020B0604020202020204"/>
                    <a:ea typeface="Arial" panose="020B0604020202020204"/>
                    <a:cs typeface="Arial" panose="020B0604020202020204"/>
                    <a:sym typeface="Arial" panose="020B0604020202020204"/>
                  </a:defRPr>
                </a:pPr>
                <a:endParaRPr sz="1800">
                  <a:latin typeface="华文中宋" panose="02010600040101010101" charset="-122"/>
                  <a:ea typeface="华文中宋" panose="02010600040101010101" charset="-122"/>
                </a:endParaRPr>
              </a:p>
            </p:txBody>
          </p:sp>
          <p:sp>
            <p:nvSpPr>
              <p:cNvPr id="104" name="添加标题"/>
              <p:cNvSpPr txBox="1"/>
              <p:nvPr/>
            </p:nvSpPr>
            <p:spPr>
              <a:xfrm>
                <a:off x="115333" y="-52386"/>
                <a:ext cx="1389334" cy="551813"/>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华文中宋" panose="02010600040101010101" charset="-122"/>
                    <a:ea typeface="华文中宋" panose="02010600040101010101" charset="-122"/>
                    <a:cs typeface="思源黑体 CN Regular"/>
                    <a:sym typeface="思源黑体 CN Regular"/>
                  </a:rPr>
                  <a:t>添加标题</a:t>
                </a:r>
                <a:endParaRPr>
                  <a:latin typeface="华文中宋" panose="02010600040101010101" charset="-122"/>
                  <a:ea typeface="华文中宋" panose="02010600040101010101" charset="-122"/>
                  <a:cs typeface="思源黑体 CN Regular"/>
                  <a:sym typeface="思源黑体 CN Regular"/>
                </a:endParaRPr>
              </a:p>
            </p:txBody>
          </p:sp>
        </p:grpSp>
        <p:sp>
          <p:nvSpPr>
            <p:cNvPr id="106" name="TOP-PPT-5-2"/>
            <p:cNvSpPr txBox="1"/>
            <p:nvPr/>
          </p:nvSpPr>
          <p:spPr>
            <a:xfrm>
              <a:off x="0" y="0"/>
              <a:ext cx="2209001" cy="1197609"/>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华文中宋" panose="02010600040101010101" charset="-122"/>
                  <a:ea typeface="华文中宋" panose="02010600040101010101" charset="-122"/>
                  <a:cs typeface="思源黑体 CN Regular"/>
                  <a:sym typeface="思源黑体 CN Regular"/>
                </a:rPr>
                <a:t>请单击此处输入您的文本内容，可更改文字的颜色或者大小等属性。</a:t>
              </a:r>
              <a:endParaRPr>
                <a:latin typeface="华文中宋" panose="02010600040101010101" charset="-122"/>
                <a:ea typeface="华文中宋" panose="02010600040101010101" charset="-122"/>
                <a:cs typeface="思源黑体 CN Regular"/>
                <a:sym typeface="思源黑体 CN Regular"/>
              </a:endParaRPr>
            </a:p>
          </p:txBody>
        </p:sp>
      </p:grpSp>
      <p:grpSp>
        <p:nvGrpSpPr>
          <p:cNvPr id="112" name="TOP-PPT-7"/>
          <p:cNvGrpSpPr/>
          <p:nvPr/>
        </p:nvGrpSpPr>
        <p:grpSpPr>
          <a:xfrm>
            <a:off x="9083213" y="2651573"/>
            <a:ext cx="2209002" cy="2055922"/>
            <a:chOff x="0" y="0"/>
            <a:chExt cx="2209001" cy="2055920"/>
          </a:xfrm>
        </p:grpSpPr>
        <p:grpSp>
          <p:nvGrpSpPr>
            <p:cNvPr id="110" name="TOP-PPT-7-1"/>
            <p:cNvGrpSpPr/>
            <p:nvPr/>
          </p:nvGrpSpPr>
          <p:grpSpPr>
            <a:xfrm>
              <a:off x="294499" y="1504106"/>
              <a:ext cx="1620003" cy="551814"/>
              <a:chOff x="0" y="-52386"/>
              <a:chExt cx="1620001" cy="551813"/>
            </a:xfrm>
          </p:grpSpPr>
          <p:sp>
            <p:nvSpPr>
              <p:cNvPr id="108"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lnSpc>
                    <a:spcPct val="150000"/>
                  </a:lnSpc>
                  <a:defRPr sz="2000" b="1">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109" name="添加标题"/>
              <p:cNvSpPr txBox="1"/>
              <p:nvPr/>
            </p:nvSpPr>
            <p:spPr>
              <a:xfrm>
                <a:off x="115333" y="-52386"/>
                <a:ext cx="1389334" cy="551813"/>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111" name="TOP-PPT-7-2"/>
            <p:cNvSpPr txBox="1"/>
            <p:nvPr/>
          </p:nvSpPr>
          <p:spPr>
            <a:xfrm>
              <a:off x="0" y="0"/>
              <a:ext cx="2209001" cy="1197609"/>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lnSpc>
                  <a:spcPct val="150000"/>
                </a:lnSpc>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sp>
        <p:nvSpPr>
          <p:cNvPr id="113" name="类图概述"/>
          <p:cNvSpPr txBox="1"/>
          <p:nvPr/>
        </p:nvSpPr>
        <p:spPr>
          <a:xfrm>
            <a:off x="533607" y="870237"/>
            <a:ext cx="1870075" cy="553720"/>
          </a:xfrm>
          <a:prstGeom prst="rect">
            <a:avLst/>
          </a:prstGeom>
          <a:ln w="12700">
            <a:miter lim="400000"/>
          </a:ln>
        </p:spPr>
        <p:txBody>
          <a:bodyPr wrap="none" lIns="0" tIns="0" rIns="0" bIns="0">
            <a:spAutoFit/>
          </a:bodyPr>
          <a:lstStyle/>
          <a:p>
            <a:pPr marL="342900" indent="-342900">
              <a:lnSpc>
                <a:spcPct val="15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rPr>
              <a:t>对象图</a:t>
            </a:r>
            <a:r>
              <a:rPr sz="2400" b="1">
                <a:solidFill>
                  <a:srgbClr val="C00000"/>
                </a:solidFill>
                <a:latin typeface="华文中宋" panose="02010600040101010101" charset="-122"/>
                <a:ea typeface="华文中宋" panose="02010600040101010101" charset="-122"/>
              </a:rPr>
              <a:t>概述</a:t>
            </a:r>
            <a:endParaRPr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71830" y="1555750"/>
            <a:ext cx="10495280" cy="1246505"/>
          </a:xfrm>
          <a:prstGeom prst="rect">
            <a:avLst/>
          </a:prstGeom>
          <a:ln w="12700">
            <a:miter lim="400000"/>
          </a:ln>
        </p:spPr>
        <p:txBody>
          <a:bodyPr wrap="square" lIns="0" tIns="0" rIns="0" bIns="0">
            <a:spAutoFit/>
          </a:bodyPr>
          <a:lstStyle/>
          <a:p>
            <a:pPr>
              <a:lnSpc>
                <a:spcPct val="150000"/>
              </a:lnSpc>
            </a:pPr>
            <a:r>
              <a:rPr>
                <a:latin typeface="华文中宋" panose="02010600040101010101" charset="-122"/>
                <a:ea typeface="华文中宋" panose="02010600040101010101" charset="-122"/>
                <a:cs typeface="华文中宋" panose="02010600040101010101" charset="-122"/>
                <a:sym typeface="+mn-ea"/>
              </a:rPr>
              <a:t>对象图（Object Diagram）描述的是参与交互的各个对象在交互过程中某一时刻的状态。对象图可以被看作是类图在某一时刻的实例。</a:t>
            </a:r>
            <a:endParaRPr>
              <a:latin typeface="华文中宋" panose="02010600040101010101" charset="-122"/>
              <a:ea typeface="华文中宋" panose="02010600040101010101" charset="-122"/>
              <a:cs typeface="华文中宋" panose="02010600040101010101" charset="-122"/>
              <a:sym typeface="+mn-ea"/>
            </a:endParaRPr>
          </a:p>
          <a:p>
            <a:pPr>
              <a:lnSpc>
                <a:spcPct val="150000"/>
              </a:lnSpc>
            </a:pPr>
            <a:endParaRPr>
              <a:latin typeface="华文中宋" panose="02010600040101010101" charset="-122"/>
              <a:ea typeface="华文中宋" panose="02010600040101010101" charset="-122"/>
              <a:cs typeface="华文中宋" panose="02010600040101010101" charset="-122"/>
              <a:sym typeface="+mn-ea"/>
            </a:endParaRPr>
          </a:p>
        </p:txBody>
      </p:sp>
      <p:sp>
        <p:nvSpPr>
          <p:cNvPr id="7" name="文本框 6"/>
          <p:cNvSpPr txBox="1"/>
          <p:nvPr/>
        </p:nvSpPr>
        <p:spPr>
          <a:xfrm>
            <a:off x="291465" y="2928620"/>
            <a:ext cx="6509385" cy="2722880"/>
          </a:xfrm>
          <a:prstGeom prst="rect">
            <a:avLst/>
          </a:prstGeom>
          <a:solidFill>
            <a:schemeClr val="bg2"/>
          </a:solidFill>
        </p:spPr>
        <p:txBody>
          <a:bodyPr wrap="square" rtlCol="0" anchor="t">
            <a:spAutoFit/>
          </a:bodyPr>
          <a:p>
            <a:pPr>
              <a:lnSpc>
                <a:spcPct val="150000"/>
              </a:lnSpc>
            </a:pPr>
            <a:r>
              <a:rPr sz="2000">
                <a:latin typeface="华文中宋" panose="02010600040101010101" charset="-122"/>
                <a:ea typeface="华文中宋" panose="02010600040101010101" charset="-122"/>
                <a:cs typeface="华文中宋" panose="02010600040101010101" charset="-122"/>
                <a:sym typeface="+mn-ea"/>
              </a:rPr>
              <a:t>对象图主要包括以下几部分：</a:t>
            </a:r>
            <a:br>
              <a:rPr>
                <a:latin typeface="华文中宋" panose="02010600040101010101" charset="-122"/>
                <a:ea typeface="华文中宋" panose="02010600040101010101" charset="-122"/>
                <a:cs typeface="华文中宋" panose="02010600040101010101" charset="-122"/>
                <a:sym typeface="+mn-ea"/>
              </a:rPr>
            </a:br>
            <a:r>
              <a:rPr sz="2000" b="1">
                <a:solidFill>
                  <a:srgbClr val="C00000"/>
                </a:solidFill>
                <a:latin typeface="华文中宋" panose="02010600040101010101" charset="-122"/>
                <a:ea typeface="华文中宋" panose="02010600040101010101" charset="-122"/>
                <a:cs typeface="华文中宋" panose="02010600040101010101" charset="-122"/>
                <a:sym typeface="+mn-ea"/>
              </a:rPr>
              <a:t>对象名</a:t>
            </a:r>
            <a:r>
              <a:rPr>
                <a:latin typeface="华文中宋" panose="02010600040101010101" charset="-122"/>
                <a:ea typeface="华文中宋" panose="02010600040101010101" charset="-122"/>
                <a:cs typeface="华文中宋" panose="02010600040101010101" charset="-122"/>
                <a:sym typeface="+mn-ea"/>
              </a:rPr>
              <a:t>：由于对象是一个类的实例.因此其名称的格式是”对象名：类名”，这两个部分是可选的，但如果是包含类名.则必须加上 “:”</a:t>
            </a:r>
            <a:r>
              <a:rPr lang="zh-CN">
                <a:latin typeface="华文中宋" panose="02010600040101010101" charset="-122"/>
                <a:ea typeface="华文中宋" panose="02010600040101010101" charset="-122"/>
                <a:cs typeface="华文中宋" panose="02010600040101010101" charset="-122"/>
                <a:sym typeface="+mn-ea"/>
              </a:rPr>
              <a:t>，</a:t>
            </a:r>
            <a:r>
              <a:rPr>
                <a:latin typeface="华文中宋" panose="02010600040101010101" charset="-122"/>
                <a:ea typeface="华文中宋" panose="02010600040101010101" charset="-122"/>
                <a:cs typeface="华文中宋" panose="02010600040101010101" charset="-122"/>
                <a:sym typeface="+mn-ea"/>
              </a:rPr>
              <a:t>另外为了和类名区分，还必须加上下划线。</a:t>
            </a:r>
            <a:endParaRPr>
              <a:latin typeface="华文中宋" panose="02010600040101010101" charset="-122"/>
              <a:ea typeface="华文中宋" panose="02010600040101010101" charset="-122"/>
              <a:cs typeface="华文中宋" panose="02010600040101010101" charset="-122"/>
            </a:endParaRPr>
          </a:p>
          <a:p>
            <a:pPr>
              <a:lnSpc>
                <a:spcPct val="150000"/>
              </a:lnSpc>
            </a:pPr>
            <a:r>
              <a:rPr sz="2000" b="1">
                <a:solidFill>
                  <a:srgbClr val="C00000"/>
                </a:solidFill>
                <a:latin typeface="华文中宋" panose="02010600040101010101" charset="-122"/>
                <a:ea typeface="华文中宋" panose="02010600040101010101" charset="-122"/>
                <a:cs typeface="华文中宋" panose="02010600040101010101" charset="-122"/>
                <a:sym typeface="+mn-ea"/>
              </a:rPr>
              <a:t>属性</a:t>
            </a:r>
            <a:r>
              <a:rPr>
                <a:latin typeface="华文中宋" panose="02010600040101010101" charset="-122"/>
                <a:ea typeface="华文中宋" panose="02010600040101010101" charset="-122"/>
                <a:cs typeface="华文中宋" panose="02010600040101010101" charset="-122"/>
                <a:sym typeface="+mn-ea"/>
              </a:rPr>
              <a:t>：由于对象是一个具体的事物，因此所有的属性值都已经确定，因此通常会在属性的后面列出其值。</a:t>
            </a:r>
            <a:endParaRPr lang="zh-CN" altLang="en-US"/>
          </a:p>
        </p:txBody>
      </p:sp>
      <p:pic>
        <p:nvPicPr>
          <p:cNvPr id="8" name="图片 7" descr="959e20b52badbd8e95a20afb64a7383"/>
          <p:cNvPicPr>
            <a:picLocks noChangeAspect="1"/>
          </p:cNvPicPr>
          <p:nvPr/>
        </p:nvPicPr>
        <p:blipFill>
          <a:blip r:embed="rId2"/>
          <a:stretch>
            <a:fillRect/>
          </a:stretch>
        </p:blipFill>
        <p:spPr>
          <a:xfrm>
            <a:off x="7736205" y="2802255"/>
            <a:ext cx="3261360" cy="2854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dirty="0">
                <a:solidFill>
                  <a:schemeClr val="bg1"/>
                </a:solidFill>
                <a:latin typeface="华文中宋" panose="02010600040101010101" charset="-122"/>
                <a:ea typeface="华文中宋" panose="02010600040101010101" charset="-122"/>
                <a:cs typeface="+mn-ea"/>
                <a:sym typeface="Arial" panose="020B0604020202020204" pitchFamily="34" charset="0"/>
              </a:rPr>
              <a:t>项目中的问题</a:t>
            </a:r>
            <a:endParaRPr lang="zh-CN" altLang="en-US" sz="2800" dirty="0">
              <a:solidFill>
                <a:schemeClr val="bg1"/>
              </a:solidFill>
              <a:latin typeface="华文中宋" panose="02010600040101010101" charset="-122"/>
              <a:ea typeface="华文中宋" panose="02010600040101010101" charset="-122"/>
              <a:cs typeface="+mn-ea"/>
              <a:sym typeface="Arial" panose="020B0604020202020204" pitchFamily="34" charset="0"/>
            </a:endParaRPr>
          </a:p>
        </p:txBody>
      </p:sp>
      <p:sp>
        <p:nvSpPr>
          <p:cNvPr id="2" name="文本框 1"/>
          <p:cNvSpPr txBox="1"/>
          <p:nvPr/>
        </p:nvSpPr>
        <p:spPr>
          <a:xfrm>
            <a:off x="464820" y="1386205"/>
            <a:ext cx="11262995" cy="2861310"/>
          </a:xfrm>
          <a:prstGeom prst="rect">
            <a:avLst/>
          </a:prstGeom>
          <a:noFill/>
        </p:spPr>
        <p:txBody>
          <a:bodyPr wrap="square" rtlCol="0">
            <a:spAutoFit/>
          </a:bodyPr>
          <a:p>
            <a:pPr>
              <a:lnSpc>
                <a:spcPct val="200000"/>
              </a:lnSpc>
            </a:pPr>
            <a:r>
              <a:rPr lang="en-US" altLang="zh-CN">
                <a:latin typeface="华文中宋" panose="02010600040101010101" charset="-122"/>
                <a:ea typeface="华文中宋" panose="02010600040101010101" charset="-122"/>
                <a:cs typeface="华文中宋" panose="02010600040101010101" charset="-122"/>
              </a:rPr>
              <a:t>1.</a:t>
            </a:r>
            <a:r>
              <a:rPr lang="zh-CN" altLang="en-US">
                <a:latin typeface="华文中宋" panose="02010600040101010101" charset="-122"/>
                <a:ea typeface="华文中宋" panose="02010600040101010101" charset="-122"/>
                <a:cs typeface="华文中宋" panose="02010600040101010101" charset="-122"/>
              </a:rPr>
              <a:t>在使用</a:t>
            </a:r>
            <a:r>
              <a:rPr lang="en-US" altLang="zh-CN">
                <a:latin typeface="华文中宋" panose="02010600040101010101" charset="-122"/>
                <a:ea typeface="华文中宋" panose="02010600040101010101" charset="-122"/>
                <a:cs typeface="华文中宋" panose="02010600040101010101" charset="-122"/>
              </a:rPr>
              <a:t>StarUML</a:t>
            </a:r>
            <a:r>
              <a:rPr lang="zh-CN" altLang="en-US">
                <a:latin typeface="华文中宋" panose="02010600040101010101" charset="-122"/>
                <a:ea typeface="华文中宋" panose="02010600040101010101" charset="-122"/>
                <a:cs typeface="华文中宋" panose="02010600040101010101" charset="-122"/>
              </a:rPr>
              <a:t>建模工具建模的过程中，由于对项目的功能定义不清晰，导致在确定图中元素的过程中可能会出现对象寻找不完整、寻找错误的情况。对此，在项目中后期会对这些建模图形实时修改。</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pPr>
            <a:r>
              <a:rPr lang="en-US" altLang="zh-CN">
                <a:latin typeface="华文中宋" panose="02010600040101010101" charset="-122"/>
                <a:ea typeface="华文中宋" panose="02010600040101010101" charset="-122"/>
                <a:cs typeface="华文中宋" panose="02010600040101010101" charset="-122"/>
              </a:rPr>
              <a:t>2.</a:t>
            </a:r>
            <a:r>
              <a:rPr lang="zh-CN" altLang="en-US">
                <a:latin typeface="华文中宋" panose="02010600040101010101" charset="-122"/>
                <a:ea typeface="华文中宋" panose="02010600040101010101" charset="-122"/>
                <a:cs typeface="华文中宋" panose="02010600040101010101" charset="-122"/>
              </a:rPr>
              <a:t>由于在前一阶段中撰写邀请函出现格式错误、内容不正确，导致项目访谈的时间再度延后。更新了邀请函之后，要尽快和杨枨老师确定访谈时间，为后续的项目进行做准备。</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pPr>
            <a:r>
              <a:rPr lang="en-US" altLang="zh-CN">
                <a:latin typeface="华文中宋" panose="02010600040101010101" charset="-122"/>
                <a:ea typeface="华文中宋" panose="02010600040101010101" charset="-122"/>
                <a:cs typeface="华文中宋" panose="02010600040101010101" charset="-122"/>
              </a:rPr>
              <a:t>3.</a:t>
            </a:r>
            <a:r>
              <a:rPr lang="zh-CN" altLang="en-US">
                <a:latin typeface="华文中宋" panose="02010600040101010101" charset="-122"/>
                <a:ea typeface="华文中宋" panose="02010600040101010101" charset="-122"/>
                <a:cs typeface="华文中宋" panose="02010600040101010101" charset="-122"/>
              </a:rPr>
              <a:t>本周项目内容较多，花费时间较长，有资源过渡分配的问题，需要引起重视，组员要提高效率。</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dirty="0">
                <a:solidFill>
                  <a:schemeClr val="bg1"/>
                </a:solidFill>
                <a:latin typeface="华文中宋" panose="02010600040101010101" charset="-122"/>
                <a:ea typeface="华文中宋" panose="02010600040101010101" charset="-122"/>
                <a:cs typeface="+mn-ea"/>
                <a:sym typeface="Arial" panose="020B0604020202020204" pitchFamily="34" charset="0"/>
              </a:rPr>
              <a:t>参考资料</a:t>
            </a:r>
            <a:endParaRPr lang="zh-CN" altLang="en-US" sz="2800" dirty="0">
              <a:solidFill>
                <a:schemeClr val="bg1"/>
              </a:solidFill>
              <a:latin typeface="华文中宋" panose="02010600040101010101" charset="-122"/>
              <a:ea typeface="华文中宋" panose="02010600040101010101" charset="-122"/>
              <a:cs typeface="+mn-ea"/>
              <a:sym typeface="Arial" panose="020B0604020202020204" pitchFamily="34" charset="0"/>
            </a:endParaRPr>
          </a:p>
        </p:txBody>
      </p:sp>
      <p:sp>
        <p:nvSpPr>
          <p:cNvPr id="2" name="文本框 1"/>
          <p:cNvSpPr txBox="1"/>
          <p:nvPr/>
        </p:nvSpPr>
        <p:spPr>
          <a:xfrm>
            <a:off x="251460" y="815975"/>
            <a:ext cx="11689080" cy="2306955"/>
          </a:xfrm>
          <a:prstGeom prst="rect">
            <a:avLst/>
          </a:prstGeom>
          <a:noFill/>
        </p:spPr>
        <p:txBody>
          <a:bodyPr wrap="square" rtlCol="0">
            <a:spAutoFit/>
          </a:bodyPr>
          <a:p>
            <a:pPr>
              <a:lnSpc>
                <a:spcPct val="200000"/>
              </a:lnSpc>
            </a:pPr>
            <a:r>
              <a:rPr lang="en-US" altLang="zh-CN">
                <a:latin typeface="华文中宋" panose="02010600040101010101" charset="-122"/>
                <a:ea typeface="华文中宋" panose="02010600040101010101" charset="-122"/>
                <a:cs typeface="华文中宋" panose="02010600040101010101" charset="-122"/>
              </a:rPr>
              <a:t>[1]  顺序图  </a:t>
            </a:r>
            <a:endParaRPr lang="en-US" altLang="zh-CN">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来源：https://blog.csdn.net/litianxiang_kaola/article/details/53957312   </a:t>
            </a:r>
            <a:r>
              <a:rPr lang="en-US" altLang="zh-CN">
                <a:latin typeface="华文中宋" panose="02010600040101010101" charset="-122"/>
                <a:ea typeface="华文中宋" panose="02010600040101010101" charset="-122"/>
                <a:cs typeface="华文中宋" panose="02010600040101010101" charset="-122"/>
              </a:rPr>
              <a:t>2022/03/24 23:34  </a:t>
            </a:r>
            <a:endParaRPr lang="en-US" altLang="zh-CN">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作者：椰子Tyshawn</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pPr>
            <a:r>
              <a:rPr lang="en-US" altLang="zh-CN">
                <a:latin typeface="华文中宋" panose="02010600040101010101" charset="-122"/>
                <a:ea typeface="华文中宋" panose="02010600040101010101" charset="-122"/>
                <a:cs typeface="华文中宋" panose="02010600040101010101" charset="-122"/>
              </a:rPr>
              <a:t>[2] </a:t>
            </a:r>
            <a:r>
              <a:rPr lang="zh-CN" altLang="en-US">
                <a:latin typeface="华文中宋" panose="02010600040101010101" charset="-122"/>
                <a:ea typeface="华文中宋" panose="02010600040101010101" charset="-122"/>
                <a:cs typeface="华文中宋" panose="02010600040101010101" charset="-122"/>
              </a:rPr>
              <a:t>杨弘平</a:t>
            </a:r>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UML2</a:t>
            </a:r>
            <a:r>
              <a:rPr lang="zh-CN" altLang="en-US">
                <a:latin typeface="华文中宋" panose="02010600040101010101" charset="-122"/>
                <a:ea typeface="华文中宋" panose="02010600040101010101" charset="-122"/>
                <a:cs typeface="华文中宋" panose="02010600040101010101" charset="-122"/>
              </a:rPr>
              <a:t>基础、建模与设计教程》 北京：清华大学出版社，</a:t>
            </a:r>
            <a:r>
              <a:rPr lang="en-US" altLang="zh-CN">
                <a:latin typeface="华文中宋" panose="02010600040101010101" charset="-122"/>
                <a:ea typeface="华文中宋" panose="02010600040101010101" charset="-122"/>
                <a:cs typeface="华文中宋" panose="02010600040101010101" charset="-122"/>
              </a:rPr>
              <a:t>2015</a:t>
            </a:r>
            <a:endParaRPr lang="en-US" altLang="zh-CN">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9105" y="5711198"/>
            <a:ext cx="10933790" cy="1146802"/>
          </a:xfrm>
          <a:prstGeom prst="rect">
            <a:avLst/>
          </a:prstGeom>
        </p:spPr>
      </p:pic>
      <p:sp>
        <p:nvSpPr>
          <p:cNvPr id="8" name="TOP-PPT-2"/>
          <p:cNvSpPr/>
          <p:nvPr/>
        </p:nvSpPr>
        <p:spPr>
          <a:xfrm>
            <a:off x="4465320" y="6064794"/>
            <a:ext cx="3261360" cy="413887"/>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b="1" dirty="0">
                <a:solidFill>
                  <a:schemeClr val="bg1"/>
                </a:solidFill>
                <a:latin typeface="华文中宋" panose="02010600040101010101" charset="-122"/>
                <a:ea typeface="华文中宋" panose="02010600040101010101" charset="-122"/>
                <a:sym typeface="Arial" panose="020B0604020202020204" pitchFamily="34" charset="0"/>
              </a:rPr>
              <a:t>Flipped Classroom</a:t>
            </a:r>
            <a:endParaRPr lang="en-US" altLang="zh-CN" sz="2400" b="1" dirty="0">
              <a:solidFill>
                <a:schemeClr val="bg1"/>
              </a:solidFill>
              <a:latin typeface="华文中宋" panose="02010600040101010101" charset="-122"/>
              <a:ea typeface="华文中宋" panose="02010600040101010101" charset="-122"/>
              <a:sym typeface="Arial" panose="020B0604020202020204" pitchFamily="34" charset="0"/>
            </a:endParaRPr>
          </a:p>
        </p:txBody>
      </p:sp>
      <p:sp>
        <p:nvSpPr>
          <p:cNvPr id="11" name="TOP-PPT-5"/>
          <p:cNvSpPr txBox="1"/>
          <p:nvPr>
            <p:custDataLst>
              <p:tags r:id="rId2"/>
            </p:custDataLst>
          </p:nvPr>
        </p:nvSpPr>
        <p:spPr>
          <a:xfrm>
            <a:off x="2317750" y="2292350"/>
            <a:ext cx="7556500" cy="14204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r>
              <a:rPr lang="en-US" altLang="zh-CN" sz="7200" b="0" dirty="0">
                <a:solidFill>
                  <a:schemeClr val="tx1">
                    <a:lumMod val="75000"/>
                    <a:lumOff val="25000"/>
                  </a:schemeClr>
                </a:solidFill>
                <a:latin typeface="方正粗黑宋简体" panose="02000000000000000000" charset="-122"/>
                <a:ea typeface="方正粗黑宋简体" panose="02000000000000000000" charset="-122"/>
                <a:cs typeface="方正粗黑宋简体" panose="02000000000000000000" charset="-122"/>
                <a:sym typeface="Arial" panose="020B0604020202020204" pitchFamily="34" charset="0"/>
              </a:rPr>
              <a:t>Thanks</a:t>
            </a:r>
            <a:endParaRPr lang="en-US" altLang="zh-CN" sz="7200" b="0" dirty="0">
              <a:solidFill>
                <a:schemeClr val="tx1">
                  <a:lumMod val="75000"/>
                  <a:lumOff val="25000"/>
                </a:schemeClr>
              </a:solidFill>
              <a:latin typeface="方正粗黑宋简体" panose="02000000000000000000" charset="-122"/>
              <a:ea typeface="方正粗黑宋简体" panose="02000000000000000000" charset="-122"/>
              <a:cs typeface="方正粗黑宋简体" panose="02000000000000000000" charset="-122"/>
              <a:sym typeface="Arial" panose="020B0604020202020204" pitchFamily="34" charset="0"/>
            </a:endParaRPr>
          </a:p>
        </p:txBody>
      </p:sp>
      <p:sp>
        <p:nvSpPr>
          <p:cNvPr id="12" name="TOP-PPT-6"/>
          <p:cNvSpPr/>
          <p:nvPr/>
        </p:nvSpPr>
        <p:spPr>
          <a:xfrm>
            <a:off x="5117533" y="4214473"/>
            <a:ext cx="1978281"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3" name="TOP-PPT-7"/>
          <p:cNvSpPr/>
          <p:nvPr/>
        </p:nvSpPr>
        <p:spPr>
          <a:xfrm>
            <a:off x="5215890" y="4239895"/>
            <a:ext cx="1880235" cy="398780"/>
          </a:xfrm>
          <a:prstGeom prst="rect">
            <a:avLst/>
          </a:prstGeom>
        </p:spPr>
        <p:txBody>
          <a:bodyPr wrap="square">
            <a:spAutoFit/>
          </a:bodyPr>
          <a:lstStyle/>
          <a:p>
            <a:pPr algn="ctr"/>
            <a:r>
              <a:rPr lang="en-US" sz="20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G25</a:t>
            </a:r>
            <a:r>
              <a:rPr lang="zh-CN" altLang="en-US" sz="20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团队</a:t>
            </a:r>
            <a:endParaRPr lang="zh-CN" altLang="en-US" sz="20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224"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229" name="TOP-PPT-5"/>
          <p:cNvGrpSpPr/>
          <p:nvPr/>
        </p:nvGrpSpPr>
        <p:grpSpPr>
          <a:xfrm>
            <a:off x="3641783" y="2651573"/>
            <a:ext cx="2209001" cy="2003534"/>
            <a:chOff x="0" y="0"/>
            <a:chExt cx="2209000" cy="2003532"/>
          </a:xfrm>
        </p:grpSpPr>
        <p:grpSp>
          <p:nvGrpSpPr>
            <p:cNvPr id="227" name="TOP-PPT-5-1"/>
            <p:cNvGrpSpPr/>
            <p:nvPr/>
          </p:nvGrpSpPr>
          <p:grpSpPr>
            <a:xfrm>
              <a:off x="294499" y="1556492"/>
              <a:ext cx="1620002" cy="447041"/>
              <a:chOff x="0" y="0"/>
              <a:chExt cx="1620000" cy="447040"/>
            </a:xfrm>
          </p:grpSpPr>
          <p:sp>
            <p:nvSpPr>
              <p:cNvPr id="225"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defRPr sz="2000" b="1">
                    <a:solidFill>
                      <a:srgbClr val="FFFFFF"/>
                    </a:solidFill>
                    <a:latin typeface="Arial" panose="020B0604020202020204"/>
                    <a:ea typeface="Arial" panose="020B0604020202020204"/>
                    <a:cs typeface="Arial" panose="020B0604020202020204"/>
                    <a:sym typeface="Arial" panose="020B0604020202020204"/>
                  </a:defRPr>
                </a:pPr>
              </a:p>
            </p:txBody>
          </p:sp>
          <p:sp>
            <p:nvSpPr>
              <p:cNvPr id="226" name="添加标题"/>
              <p:cNvSpPr txBox="1"/>
              <p:nvPr/>
            </p:nvSpPr>
            <p:spPr>
              <a:xfrm>
                <a:off x="115333" y="0"/>
                <a:ext cx="1389334" cy="447040"/>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228" name="TOP-PPT-5-2"/>
            <p:cNvSpPr txBox="1"/>
            <p:nvPr/>
          </p:nvSpPr>
          <p:spPr>
            <a:xfrm>
              <a:off x="0" y="0"/>
              <a:ext cx="2209001" cy="1209040"/>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grpSp>
        <p:nvGrpSpPr>
          <p:cNvPr id="234" name="TOP-PPT-7"/>
          <p:cNvGrpSpPr/>
          <p:nvPr/>
        </p:nvGrpSpPr>
        <p:grpSpPr>
          <a:xfrm>
            <a:off x="9083213" y="2651573"/>
            <a:ext cx="2209001" cy="2003534"/>
            <a:chOff x="0" y="0"/>
            <a:chExt cx="2209000" cy="2003532"/>
          </a:xfrm>
        </p:grpSpPr>
        <p:grpSp>
          <p:nvGrpSpPr>
            <p:cNvPr id="232" name="TOP-PPT-7-1"/>
            <p:cNvGrpSpPr/>
            <p:nvPr/>
          </p:nvGrpSpPr>
          <p:grpSpPr>
            <a:xfrm>
              <a:off x="294499" y="1556492"/>
              <a:ext cx="1620002" cy="447041"/>
              <a:chOff x="0" y="0"/>
              <a:chExt cx="1620000" cy="447040"/>
            </a:xfrm>
          </p:grpSpPr>
          <p:sp>
            <p:nvSpPr>
              <p:cNvPr id="230"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defRPr sz="2000" b="1">
                    <a:solidFill>
                      <a:srgbClr val="FFFFFF"/>
                    </a:solidFill>
                    <a:latin typeface="Arial" panose="020B0604020202020204"/>
                    <a:ea typeface="Arial" panose="020B0604020202020204"/>
                    <a:cs typeface="Arial" panose="020B0604020202020204"/>
                    <a:sym typeface="Arial" panose="020B0604020202020204"/>
                  </a:defRPr>
                </a:pPr>
              </a:p>
            </p:txBody>
          </p:sp>
          <p:sp>
            <p:nvSpPr>
              <p:cNvPr id="231" name="添加标题"/>
              <p:cNvSpPr txBox="1"/>
              <p:nvPr/>
            </p:nvSpPr>
            <p:spPr>
              <a:xfrm>
                <a:off x="115333" y="0"/>
                <a:ext cx="1389334" cy="447040"/>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233" name="TOP-PPT-7-2"/>
            <p:cNvSpPr txBox="1"/>
            <p:nvPr/>
          </p:nvSpPr>
          <p:spPr>
            <a:xfrm>
              <a:off x="0" y="0"/>
              <a:ext cx="2209001" cy="1209040"/>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pic>
        <p:nvPicPr>
          <p:cNvPr id="235" name="图像" descr="图像"/>
          <p:cNvPicPr>
            <a:picLocks noChangeAspect="1"/>
          </p:cNvPicPr>
          <p:nvPr/>
        </p:nvPicPr>
        <p:blipFill>
          <a:blip r:embed="rId2"/>
          <a:stretch>
            <a:fillRect/>
          </a:stretch>
        </p:blipFill>
        <p:spPr>
          <a:xfrm>
            <a:off x="533356" y="2227567"/>
            <a:ext cx="11045291" cy="3824548"/>
          </a:xfrm>
          <a:prstGeom prst="rect">
            <a:avLst/>
          </a:prstGeom>
          <a:ln w="12700">
            <a:miter lim="400000"/>
            <a:headEnd/>
            <a:tailEnd/>
          </a:ln>
        </p:spPr>
      </p:pic>
      <p:sp>
        <p:nvSpPr>
          <p:cNvPr id="113" name="类图概述"/>
          <p:cNvSpPr txBox="1"/>
          <p:nvPr/>
        </p:nvSpPr>
        <p:spPr>
          <a:xfrm>
            <a:off x="533607" y="870237"/>
            <a:ext cx="2786380" cy="553720"/>
          </a:xfrm>
          <a:prstGeom prst="rect">
            <a:avLst/>
          </a:prstGeom>
          <a:ln w="12700">
            <a:miter lim="400000"/>
          </a:ln>
        </p:spPr>
        <p:txBody>
          <a:bodyPr wrap="none" lIns="0" tIns="0" rIns="0" bIns="0">
            <a:spAutoFit/>
          </a:bodyPr>
          <a:p>
            <a:pPr marL="342900" indent="-342900">
              <a:lnSpc>
                <a:spcPct val="15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rPr>
              <a:t>类图和对象的区别</a:t>
            </a:r>
            <a:endParaRPr lang="zh-CN"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71830" y="1555750"/>
            <a:ext cx="10495280" cy="415290"/>
          </a:xfrm>
          <a:prstGeom prst="rect">
            <a:avLst/>
          </a:prstGeom>
          <a:ln w="12700">
            <a:miter lim="400000"/>
          </a:ln>
        </p:spPr>
        <p:txBody>
          <a:bodyPr wrap="square" lIns="0" tIns="0" rIns="0" bIns="0">
            <a:spAutoFit/>
          </a:bodyPr>
          <a:p>
            <a:pPr>
              <a:lnSpc>
                <a:spcPct val="150000"/>
              </a:lnSpc>
            </a:pPr>
            <a:r>
              <a:rPr lang="zh-CN">
                <a:latin typeface="华文中宋" panose="02010600040101010101" charset="-122"/>
                <a:ea typeface="华文中宋" panose="02010600040101010101" charset="-122"/>
                <a:cs typeface="华文中宋" panose="02010600040101010101" charset="-122"/>
                <a:sym typeface="+mn-ea"/>
              </a:rPr>
              <a:t>对象图和类图在</a:t>
            </a:r>
            <a:r>
              <a:rPr lang="en-US" altLang="zh-CN">
                <a:latin typeface="华文中宋" panose="02010600040101010101" charset="-122"/>
                <a:ea typeface="华文中宋" panose="02010600040101010101" charset="-122"/>
                <a:cs typeface="华文中宋" panose="02010600040101010101" charset="-122"/>
                <a:sym typeface="+mn-ea"/>
              </a:rPr>
              <a:t>UML</a:t>
            </a:r>
            <a:r>
              <a:rPr lang="zh-CN" altLang="en-US">
                <a:latin typeface="华文中宋" panose="02010600040101010101" charset="-122"/>
                <a:ea typeface="华文中宋" panose="02010600040101010101" charset="-122"/>
                <a:cs typeface="华文中宋" panose="02010600040101010101" charset="-122"/>
                <a:sym typeface="+mn-ea"/>
              </a:rPr>
              <a:t>图形表中很相似，但是二者也存在着区别。</a:t>
            </a:r>
            <a:endParaRPr lang="zh-CN" altLang="en-US">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224"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234" name="TOP-PPT-7"/>
          <p:cNvGrpSpPr/>
          <p:nvPr/>
        </p:nvGrpSpPr>
        <p:grpSpPr>
          <a:xfrm>
            <a:off x="9083213" y="2651573"/>
            <a:ext cx="2209001" cy="2003534"/>
            <a:chOff x="0" y="0"/>
            <a:chExt cx="2209000" cy="2003532"/>
          </a:xfrm>
        </p:grpSpPr>
        <p:grpSp>
          <p:nvGrpSpPr>
            <p:cNvPr id="232" name="TOP-PPT-7-1"/>
            <p:cNvGrpSpPr/>
            <p:nvPr/>
          </p:nvGrpSpPr>
          <p:grpSpPr>
            <a:xfrm>
              <a:off x="294499" y="1556492"/>
              <a:ext cx="1620002" cy="447041"/>
              <a:chOff x="0" y="0"/>
              <a:chExt cx="1620000" cy="447040"/>
            </a:xfrm>
          </p:grpSpPr>
          <p:sp>
            <p:nvSpPr>
              <p:cNvPr id="230"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defRPr sz="2000" b="1">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31" name="添加标题"/>
              <p:cNvSpPr txBox="1"/>
              <p:nvPr/>
            </p:nvSpPr>
            <p:spPr>
              <a:xfrm>
                <a:off x="115333" y="0"/>
                <a:ext cx="1389334" cy="447040"/>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233" name="TOP-PPT-7-2"/>
            <p:cNvSpPr txBox="1"/>
            <p:nvPr/>
          </p:nvSpPr>
          <p:spPr>
            <a:xfrm>
              <a:off x="0" y="0"/>
              <a:ext cx="2209001" cy="1209040"/>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sp>
        <p:nvSpPr>
          <p:cNvPr id="113" name="类图概述"/>
          <p:cNvSpPr txBox="1"/>
          <p:nvPr/>
        </p:nvSpPr>
        <p:spPr>
          <a:xfrm>
            <a:off x="533607" y="870237"/>
            <a:ext cx="3642360" cy="553720"/>
          </a:xfrm>
          <a:prstGeom prst="rect">
            <a:avLst/>
          </a:prstGeom>
          <a:ln w="12700">
            <a:miter lim="400000"/>
          </a:ln>
        </p:spPr>
        <p:txBody>
          <a:bodyPr wrap="none" lIns="0" tIns="0" rIns="0" bIns="0">
            <a:spAutoFit/>
          </a:bodyPr>
          <a:p>
            <a:pPr marL="342900" indent="-342900">
              <a:lnSpc>
                <a:spcPct val="15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rPr>
              <a:t>类之间的关系</a:t>
            </a:r>
            <a:r>
              <a:rPr lang="en-US" altLang="zh-CN" sz="2400" b="1">
                <a:solidFill>
                  <a:srgbClr val="C00000"/>
                </a:solidFill>
                <a:latin typeface="华文中宋" panose="02010600040101010101" charset="-122"/>
                <a:ea typeface="华文中宋" panose="02010600040101010101" charset="-122"/>
              </a:rPr>
              <a:t>--</a:t>
            </a:r>
            <a:r>
              <a:rPr lang="zh-CN" altLang="en-US" sz="2400" b="1">
                <a:solidFill>
                  <a:srgbClr val="C00000"/>
                </a:solidFill>
                <a:latin typeface="华文中宋" panose="02010600040101010101" charset="-122"/>
                <a:ea typeface="华文中宋" panose="02010600040101010101" charset="-122"/>
              </a:rPr>
              <a:t>依赖关系</a:t>
            </a:r>
            <a:endParaRPr lang="zh-CN" altLang="en-US"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71830" y="1555750"/>
            <a:ext cx="10495280" cy="1661795"/>
          </a:xfrm>
          <a:prstGeom prst="rect">
            <a:avLst/>
          </a:prstGeom>
          <a:ln w="12700">
            <a:miter lim="400000"/>
          </a:ln>
        </p:spPr>
        <p:txBody>
          <a:bodyPr wrap="square" lIns="0" tIns="0" rIns="0" bIns="0">
            <a:spAutoFit/>
          </a:bodyPr>
          <a:p>
            <a:pPr>
              <a:lnSpc>
                <a:spcPct val="150000"/>
              </a:lnSpc>
            </a:pPr>
            <a:r>
              <a:rPr>
                <a:solidFill>
                  <a:srgbClr val="C00000"/>
                </a:solidFill>
                <a:latin typeface="华文中宋" panose="02010600040101010101" charset="-122"/>
                <a:ea typeface="华文中宋" panose="02010600040101010101" charset="-122"/>
                <a:cs typeface="华文中宋" panose="02010600040101010101" charset="-122"/>
                <a:sym typeface="+mn-ea"/>
              </a:rPr>
              <a:t>依赖关系（Dependency）</a:t>
            </a:r>
            <a:r>
              <a:rPr>
                <a:latin typeface="华文中宋" panose="02010600040101010101" charset="-122"/>
                <a:ea typeface="华文中宋" panose="02010600040101010101" charset="-122"/>
                <a:cs typeface="华文中宋" panose="02010600040101010101" charset="-122"/>
                <a:sym typeface="+mn-ea"/>
              </a:rPr>
              <a:t>表示两个或多个模型元索之间语义上的关系。它表示了这样一种情形，对于一个元素（服务提供者）的某些改变可能会影响或提供消息给其他元素，即使用者以某种形式依赖于其他类元。在 UML 图形上，把依赖画成一条有向的虚线，指向被依赖的事物。</a:t>
            </a:r>
            <a:endParaRPr>
              <a:latin typeface="华文中宋" panose="02010600040101010101" charset="-122"/>
              <a:ea typeface="华文中宋" panose="02010600040101010101" charset="-122"/>
              <a:cs typeface="华文中宋" panose="02010600040101010101" charset="-122"/>
              <a:sym typeface="+mn-ea"/>
            </a:endParaRPr>
          </a:p>
          <a:p>
            <a:pPr>
              <a:lnSpc>
                <a:spcPct val="150000"/>
              </a:lnSpc>
            </a:pPr>
            <a:r>
              <a:rPr>
                <a:latin typeface="华文中宋" panose="02010600040101010101" charset="-122"/>
                <a:ea typeface="华文中宋" panose="02010600040101010101" charset="-122"/>
                <a:cs typeface="华文中宋" panose="02010600040101010101" charset="-122"/>
                <a:sym typeface="+mn-ea"/>
              </a:rPr>
              <a:t>当要指明一个事物使用另一个事物时，就使用依赖。</a:t>
            </a:r>
            <a:endParaRPr lang="zh-CN" altLang="en-US">
              <a:latin typeface="华文中宋" panose="02010600040101010101" charset="-122"/>
              <a:ea typeface="华文中宋" panose="02010600040101010101" charset="-122"/>
              <a:cs typeface="华文中宋" panose="02010600040101010101" charset="-122"/>
              <a:sym typeface="+mn-ea"/>
            </a:endParaRPr>
          </a:p>
        </p:txBody>
      </p:sp>
      <p:pic>
        <p:nvPicPr>
          <p:cNvPr id="282" name="图像" descr="图像"/>
          <p:cNvPicPr>
            <a:picLocks noChangeAspect="1"/>
          </p:cNvPicPr>
          <p:nvPr/>
        </p:nvPicPr>
        <p:blipFill>
          <a:blip r:embed="rId2"/>
          <a:stretch>
            <a:fillRect/>
          </a:stretch>
        </p:blipFill>
        <p:spPr>
          <a:xfrm>
            <a:off x="6452870" y="3744595"/>
            <a:ext cx="4945380" cy="1482090"/>
          </a:xfrm>
          <a:prstGeom prst="rect">
            <a:avLst/>
          </a:prstGeom>
          <a:ln w="12700">
            <a:miter lim="400000"/>
            <a:headEnd/>
            <a:tailEnd/>
          </a:ln>
        </p:spPr>
      </p:pic>
      <p:sp>
        <p:nvSpPr>
          <p:cNvPr id="89" name="任意多边形 88"/>
          <p:cNvSpPr/>
          <p:nvPr>
            <p:custDataLst>
              <p:tags r:id="rId3"/>
            </p:custDataLst>
          </p:nvPr>
        </p:nvSpPr>
        <p:spPr>
          <a:xfrm>
            <a:off x="1" y="4635070"/>
            <a:ext cx="3184137" cy="2222930"/>
          </a:xfrm>
          <a:custGeom>
            <a:avLst/>
            <a:gdLst>
              <a:gd name="connsiteX0" fmla="*/ 1873445 w 4749143"/>
              <a:gd name="connsiteY0" fmla="*/ 0 h 3315502"/>
              <a:gd name="connsiteX1" fmla="*/ 4749143 w 4749143"/>
              <a:gd name="connsiteY1" fmla="*/ 2875698 h 3315502"/>
              <a:gd name="connsiteX2" fmla="*/ 4734296 w 4749143"/>
              <a:gd name="connsiteY2" fmla="*/ 3169722 h 3315502"/>
              <a:gd name="connsiteX3" fmla="*/ 4712048 w 4749143"/>
              <a:gd name="connsiteY3" fmla="*/ 3315502 h 3315502"/>
              <a:gd name="connsiteX4" fmla="*/ 0 w 4749143"/>
              <a:gd name="connsiteY4" fmla="*/ 3315502 h 3315502"/>
              <a:gd name="connsiteX5" fmla="*/ 0 w 4749143"/>
              <a:gd name="connsiteY5" fmla="*/ 696873 h 3315502"/>
              <a:gd name="connsiteX6" fmla="*/ 44234 w 4749143"/>
              <a:gd name="connsiteY6" fmla="*/ 656670 h 3315502"/>
              <a:gd name="connsiteX7" fmla="*/ 1873445 w 4749143"/>
              <a:gd name="connsiteY7" fmla="*/ 0 h 33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9143" h="3315502">
                <a:moveTo>
                  <a:pt x="1873445" y="0"/>
                </a:moveTo>
                <a:cubicBezTo>
                  <a:pt x="3461649" y="0"/>
                  <a:pt x="4749143" y="1287494"/>
                  <a:pt x="4749143" y="2875698"/>
                </a:cubicBezTo>
                <a:cubicBezTo>
                  <a:pt x="4749143" y="2974961"/>
                  <a:pt x="4744114" y="3073049"/>
                  <a:pt x="4734296" y="3169722"/>
                </a:cubicBezTo>
                <a:lnTo>
                  <a:pt x="4712048" y="3315502"/>
                </a:lnTo>
                <a:lnTo>
                  <a:pt x="0" y="3315502"/>
                </a:lnTo>
                <a:lnTo>
                  <a:pt x="0" y="696873"/>
                </a:lnTo>
                <a:lnTo>
                  <a:pt x="44234" y="656670"/>
                </a:lnTo>
                <a:cubicBezTo>
                  <a:pt x="541324" y="246435"/>
                  <a:pt x="1178606" y="0"/>
                  <a:pt x="1873445" y="0"/>
                </a:cubicBezTo>
                <a:close/>
              </a:path>
            </a:pathLst>
          </a:custGeom>
          <a:solidFill>
            <a:srgbClr val="E34D4D"/>
          </a:solidFill>
          <a:ln w="38100">
            <a:solidFill>
              <a:srgbClr val="E1448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2400">
              <a:latin typeface="华文中宋" panose="02010600040101010101" charset="-122"/>
              <a:ea typeface="华文中宋" panose="02010600040101010101" charset="-122"/>
            </a:endParaRPr>
          </a:p>
        </p:txBody>
      </p:sp>
      <p:sp>
        <p:nvSpPr>
          <p:cNvPr id="54" name="任意多边形 53"/>
          <p:cNvSpPr/>
          <p:nvPr>
            <p:custDataLst>
              <p:tags r:id="rId4"/>
            </p:custDataLst>
          </p:nvPr>
        </p:nvSpPr>
        <p:spPr>
          <a:xfrm>
            <a:off x="1233339" y="3951850"/>
            <a:ext cx="1879550" cy="264112"/>
          </a:xfrm>
          <a:custGeom>
            <a:avLst/>
            <a:gdLst>
              <a:gd name="connsiteX0" fmla="*/ 25970 w 4589033"/>
              <a:gd name="connsiteY0" fmla="*/ 589857 h 644844"/>
              <a:gd name="connsiteX1" fmla="*/ 42158 w 4589033"/>
              <a:gd name="connsiteY1" fmla="*/ 609478 h 644844"/>
              <a:gd name="connsiteX2" fmla="*/ 81794 w 4589033"/>
              <a:gd name="connsiteY2" fmla="*/ 642180 h 644844"/>
              <a:gd name="connsiteX3" fmla="*/ 45491 w 4589033"/>
              <a:gd name="connsiteY3" fmla="*/ 638293 h 644844"/>
              <a:gd name="connsiteX4" fmla="*/ 0 w 4589033"/>
              <a:gd name="connsiteY4" fmla="*/ 623292 h 644844"/>
              <a:gd name="connsiteX5" fmla="*/ 835235 w 4589033"/>
              <a:gd name="connsiteY5" fmla="*/ 0 h 644844"/>
              <a:gd name="connsiteX6" fmla="*/ 4285511 w 4589033"/>
              <a:gd name="connsiteY6" fmla="*/ 0 h 644844"/>
              <a:gd name="connsiteX7" fmla="*/ 4589033 w 4589033"/>
              <a:gd name="connsiteY7" fmla="*/ 322422 h 644844"/>
              <a:gd name="connsiteX8" fmla="*/ 4589032 w 4589033"/>
              <a:gd name="connsiteY8" fmla="*/ 322422 h 644844"/>
              <a:gd name="connsiteX9" fmla="*/ 4285510 w 4589033"/>
              <a:gd name="connsiteY9" fmla="*/ 644844 h 644844"/>
              <a:gd name="connsiteX10" fmla="*/ 714091 w 4589033"/>
              <a:gd name="connsiteY10" fmla="*/ 644843 h 644844"/>
              <a:gd name="connsiteX11" fmla="*/ 756954 w 4589033"/>
              <a:gd name="connsiteY11" fmla="*/ 609478 h 644844"/>
              <a:gd name="connsiteX12" fmla="*/ 904993 w 4589033"/>
              <a:gd name="connsiteY12" fmla="*/ 252080 h 644844"/>
              <a:gd name="connsiteX13" fmla="*/ 865273 w 4589033"/>
              <a:gd name="connsiteY13" fmla="*/ 55341 h 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9033" h="644844">
                <a:moveTo>
                  <a:pt x="25970" y="589857"/>
                </a:moveTo>
                <a:lnTo>
                  <a:pt x="42158" y="609478"/>
                </a:lnTo>
                <a:lnTo>
                  <a:pt x="81794" y="642180"/>
                </a:lnTo>
                <a:lnTo>
                  <a:pt x="45491" y="638293"/>
                </a:lnTo>
                <a:lnTo>
                  <a:pt x="0" y="623292"/>
                </a:lnTo>
                <a:close/>
                <a:moveTo>
                  <a:pt x="835235" y="0"/>
                </a:moveTo>
                <a:lnTo>
                  <a:pt x="4285511" y="0"/>
                </a:lnTo>
                <a:cubicBezTo>
                  <a:pt x="4453142" y="0"/>
                  <a:pt x="4589033" y="144353"/>
                  <a:pt x="4589033" y="322422"/>
                </a:cubicBezTo>
                <a:lnTo>
                  <a:pt x="4589032" y="322422"/>
                </a:lnTo>
                <a:cubicBezTo>
                  <a:pt x="4589032" y="500491"/>
                  <a:pt x="4453141" y="644844"/>
                  <a:pt x="4285510" y="644844"/>
                </a:cubicBezTo>
                <a:lnTo>
                  <a:pt x="714091" y="644843"/>
                </a:lnTo>
                <a:lnTo>
                  <a:pt x="756954" y="609478"/>
                </a:lnTo>
                <a:cubicBezTo>
                  <a:pt x="848420" y="518012"/>
                  <a:pt x="904993" y="391653"/>
                  <a:pt x="904993" y="252080"/>
                </a:cubicBezTo>
                <a:cubicBezTo>
                  <a:pt x="904993" y="182294"/>
                  <a:pt x="890850" y="115811"/>
                  <a:pt x="865273" y="55341"/>
                </a:cubicBezTo>
                <a:close/>
              </a:path>
            </a:pathLst>
          </a:custGeom>
          <a:noFill/>
          <a:ln w="19050">
            <a:solidFill>
              <a:srgbClr val="E1448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000">
              <a:latin typeface="华文中宋" panose="02010600040101010101" charset="-122"/>
              <a:ea typeface="华文中宋" panose="02010600040101010101" charset="-122"/>
            </a:endParaRPr>
          </a:p>
        </p:txBody>
      </p:sp>
      <p:sp>
        <p:nvSpPr>
          <p:cNvPr id="14" name="任意多边形 13"/>
          <p:cNvSpPr/>
          <p:nvPr>
            <p:custDataLst>
              <p:tags r:id="rId5"/>
            </p:custDataLst>
          </p:nvPr>
        </p:nvSpPr>
        <p:spPr>
          <a:xfrm rot="8078963">
            <a:off x="1517945" y="3670031"/>
            <a:ext cx="358456" cy="91546"/>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lnSpc>
                <a:spcPct val="140000"/>
              </a:lnSpc>
            </a:pPr>
            <a:endParaRPr lang="zh-CN" altLang="en-US" sz="1200">
              <a:latin typeface="微软雅黑" panose="020B0503020204020204" charset="-122"/>
              <a:ea typeface="微软雅黑" panose="020B0503020204020204" charset="-122"/>
            </a:endParaRPr>
          </a:p>
        </p:txBody>
      </p:sp>
      <p:sp>
        <p:nvSpPr>
          <p:cNvPr id="15" name="矩形 14"/>
          <p:cNvSpPr/>
          <p:nvPr>
            <p:custDataLst>
              <p:tags r:id="rId6"/>
            </p:custDataLst>
          </p:nvPr>
        </p:nvSpPr>
        <p:spPr>
          <a:xfrm rot="13436727">
            <a:off x="1526034" y="3817613"/>
            <a:ext cx="49344" cy="92402"/>
          </a:xfrm>
          <a:prstGeom prst="rect">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40000"/>
              </a:lnSpc>
            </a:pPr>
            <a:endParaRPr lang="zh-CN" altLang="en-US" sz="500">
              <a:latin typeface="华文中宋" panose="02010600040101010101" charset="-122"/>
              <a:ea typeface="华文中宋" panose="02010600040101010101" charset="-122"/>
            </a:endParaRPr>
          </a:p>
        </p:txBody>
      </p:sp>
      <p:cxnSp>
        <p:nvCxnSpPr>
          <p:cNvPr id="16" name="直接连接符 15"/>
          <p:cNvCxnSpPr/>
          <p:nvPr>
            <p:custDataLst>
              <p:tags r:id="rId7"/>
            </p:custDataLst>
          </p:nvPr>
        </p:nvCxnSpPr>
        <p:spPr>
          <a:xfrm rot="10985882" flipH="1">
            <a:off x="1612288" y="3622929"/>
            <a:ext cx="154200" cy="166537"/>
          </a:xfrm>
          <a:prstGeom prst="line">
            <a:avLst/>
          </a:prstGeom>
          <a:ln>
            <a:solidFill>
              <a:srgbClr val="7E4CBE"/>
            </a:solidFill>
          </a:ln>
        </p:spPr>
        <p:style>
          <a:lnRef idx="1">
            <a:srgbClr val="1F74AD"/>
          </a:lnRef>
          <a:fillRef idx="0">
            <a:srgbClr val="1F74AD"/>
          </a:fillRef>
          <a:effectRef idx="0">
            <a:srgbClr val="1F74AD"/>
          </a:effectRef>
          <a:fontRef idx="minor">
            <a:srgbClr val="000000"/>
          </a:fontRef>
        </p:style>
      </p:cxnSp>
      <p:sp>
        <p:nvSpPr>
          <p:cNvPr id="20" name="同心圆 19"/>
          <p:cNvSpPr/>
          <p:nvPr>
            <p:custDataLst>
              <p:tags r:id="rId8"/>
            </p:custDataLst>
          </p:nvPr>
        </p:nvSpPr>
        <p:spPr>
          <a:xfrm>
            <a:off x="1156354" y="3825659"/>
            <a:ext cx="466675" cy="466676"/>
          </a:xfrm>
          <a:prstGeom prst="donut">
            <a:avLst>
              <a:gd name="adj" fmla="val 7715"/>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600">
              <a:solidFill>
                <a:srgbClr val="000000"/>
              </a:solidFill>
              <a:latin typeface="华文中宋" panose="02010600040101010101" charset="-122"/>
              <a:ea typeface="华文中宋" panose="02010600040101010101" charset="-122"/>
            </a:endParaRPr>
          </a:p>
        </p:txBody>
      </p:sp>
      <p:sp>
        <p:nvSpPr>
          <p:cNvPr id="22" name="文本框 21"/>
          <p:cNvSpPr txBox="1"/>
          <p:nvPr>
            <p:custDataLst>
              <p:tags r:id="rId9"/>
            </p:custDataLst>
          </p:nvPr>
        </p:nvSpPr>
        <p:spPr>
          <a:xfrm>
            <a:off x="1770809" y="3847474"/>
            <a:ext cx="1365792" cy="295467"/>
          </a:xfrm>
          <a:prstGeom prst="rect">
            <a:avLst/>
          </a:prstGeom>
          <a:noFill/>
        </p:spPr>
        <p:txBody>
          <a:bodyPr wrap="square" rtlCol="0"/>
          <a:p>
            <a:pPr>
              <a:lnSpc>
                <a:spcPct val="130000"/>
              </a:lnSpc>
            </a:pPr>
            <a:r>
              <a:rPr lang="zh-CN" altLang="en-US" sz="1600" spc="150">
                <a:latin typeface="华文中宋" panose="02010600040101010101" charset="-122"/>
                <a:ea typeface="华文中宋" panose="02010600040101010101" charset="-122"/>
              </a:rPr>
              <a:t>使用依赖</a:t>
            </a:r>
            <a:endParaRPr lang="zh-CN" altLang="en-US" sz="1600" spc="150">
              <a:latin typeface="华文中宋" panose="02010600040101010101" charset="-122"/>
              <a:ea typeface="华文中宋" panose="02010600040101010101" charset="-122"/>
            </a:endParaRPr>
          </a:p>
        </p:txBody>
      </p:sp>
      <p:cxnSp>
        <p:nvCxnSpPr>
          <p:cNvPr id="91" name="直接箭头连接符 90"/>
          <p:cNvCxnSpPr/>
          <p:nvPr>
            <p:custDataLst>
              <p:tags r:id="rId10"/>
            </p:custDataLst>
          </p:nvPr>
        </p:nvCxnSpPr>
        <p:spPr>
          <a:xfrm flipV="1">
            <a:off x="1031063" y="4261167"/>
            <a:ext cx="164379" cy="341010"/>
          </a:xfrm>
          <a:prstGeom prst="straightConnector1">
            <a:avLst/>
          </a:prstGeom>
          <a:ln w="38100">
            <a:solidFill>
              <a:srgbClr val="E1448B"/>
            </a:solidFill>
            <a:prstDash val="dash"/>
            <a:tailEnd type="triangle"/>
          </a:ln>
        </p:spPr>
        <p:style>
          <a:lnRef idx="1">
            <a:srgbClr val="1F74AD"/>
          </a:lnRef>
          <a:fillRef idx="0">
            <a:srgbClr val="1F74AD"/>
          </a:fillRef>
          <a:effectRef idx="0">
            <a:srgbClr val="1F74AD"/>
          </a:effectRef>
          <a:fontRef idx="minor">
            <a:srgbClr val="000000"/>
          </a:fontRef>
        </p:style>
      </p:cxnSp>
      <p:sp>
        <p:nvSpPr>
          <p:cNvPr id="71" name="任意多边形 70"/>
          <p:cNvSpPr/>
          <p:nvPr>
            <p:custDataLst>
              <p:tags r:id="rId11"/>
            </p:custDataLst>
          </p:nvPr>
        </p:nvSpPr>
        <p:spPr>
          <a:xfrm>
            <a:off x="3345383" y="5362039"/>
            <a:ext cx="1879550" cy="264112"/>
          </a:xfrm>
          <a:custGeom>
            <a:avLst/>
            <a:gdLst>
              <a:gd name="connsiteX0" fmla="*/ 25970 w 4589033"/>
              <a:gd name="connsiteY0" fmla="*/ 589857 h 644844"/>
              <a:gd name="connsiteX1" fmla="*/ 42158 w 4589033"/>
              <a:gd name="connsiteY1" fmla="*/ 609478 h 644844"/>
              <a:gd name="connsiteX2" fmla="*/ 81794 w 4589033"/>
              <a:gd name="connsiteY2" fmla="*/ 642180 h 644844"/>
              <a:gd name="connsiteX3" fmla="*/ 45491 w 4589033"/>
              <a:gd name="connsiteY3" fmla="*/ 638293 h 644844"/>
              <a:gd name="connsiteX4" fmla="*/ 0 w 4589033"/>
              <a:gd name="connsiteY4" fmla="*/ 623292 h 644844"/>
              <a:gd name="connsiteX5" fmla="*/ 835235 w 4589033"/>
              <a:gd name="connsiteY5" fmla="*/ 0 h 644844"/>
              <a:gd name="connsiteX6" fmla="*/ 4285511 w 4589033"/>
              <a:gd name="connsiteY6" fmla="*/ 0 h 644844"/>
              <a:gd name="connsiteX7" fmla="*/ 4589033 w 4589033"/>
              <a:gd name="connsiteY7" fmla="*/ 322422 h 644844"/>
              <a:gd name="connsiteX8" fmla="*/ 4589032 w 4589033"/>
              <a:gd name="connsiteY8" fmla="*/ 322422 h 644844"/>
              <a:gd name="connsiteX9" fmla="*/ 4285510 w 4589033"/>
              <a:gd name="connsiteY9" fmla="*/ 644844 h 644844"/>
              <a:gd name="connsiteX10" fmla="*/ 714091 w 4589033"/>
              <a:gd name="connsiteY10" fmla="*/ 644843 h 644844"/>
              <a:gd name="connsiteX11" fmla="*/ 756954 w 4589033"/>
              <a:gd name="connsiteY11" fmla="*/ 609478 h 644844"/>
              <a:gd name="connsiteX12" fmla="*/ 904993 w 4589033"/>
              <a:gd name="connsiteY12" fmla="*/ 252080 h 644844"/>
              <a:gd name="connsiteX13" fmla="*/ 865273 w 4589033"/>
              <a:gd name="connsiteY13" fmla="*/ 55341 h 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9033" h="644844">
                <a:moveTo>
                  <a:pt x="25970" y="589857"/>
                </a:moveTo>
                <a:lnTo>
                  <a:pt x="42158" y="609478"/>
                </a:lnTo>
                <a:lnTo>
                  <a:pt x="81794" y="642180"/>
                </a:lnTo>
                <a:lnTo>
                  <a:pt x="45491" y="638293"/>
                </a:lnTo>
                <a:lnTo>
                  <a:pt x="0" y="623292"/>
                </a:lnTo>
                <a:close/>
                <a:moveTo>
                  <a:pt x="835235" y="0"/>
                </a:moveTo>
                <a:lnTo>
                  <a:pt x="4285511" y="0"/>
                </a:lnTo>
                <a:cubicBezTo>
                  <a:pt x="4453142" y="0"/>
                  <a:pt x="4589033" y="144353"/>
                  <a:pt x="4589033" y="322422"/>
                </a:cubicBezTo>
                <a:lnTo>
                  <a:pt x="4589032" y="322422"/>
                </a:lnTo>
                <a:cubicBezTo>
                  <a:pt x="4589032" y="500491"/>
                  <a:pt x="4453141" y="644844"/>
                  <a:pt x="4285510" y="644844"/>
                </a:cubicBezTo>
                <a:lnTo>
                  <a:pt x="714091" y="644843"/>
                </a:lnTo>
                <a:lnTo>
                  <a:pt x="756954" y="609478"/>
                </a:lnTo>
                <a:cubicBezTo>
                  <a:pt x="848420" y="518012"/>
                  <a:pt x="904993" y="391653"/>
                  <a:pt x="904993" y="252080"/>
                </a:cubicBezTo>
                <a:cubicBezTo>
                  <a:pt x="904993" y="182294"/>
                  <a:pt x="890850" y="115811"/>
                  <a:pt x="865273" y="55341"/>
                </a:cubicBezTo>
                <a:close/>
              </a:path>
            </a:pathLst>
          </a:custGeom>
          <a:noFill/>
          <a:ln w="19050">
            <a:solidFill>
              <a:srgbClr val="E1448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000">
              <a:latin typeface="华文中宋" panose="02010600040101010101" charset="-122"/>
              <a:ea typeface="华文中宋" panose="02010600040101010101" charset="-122"/>
            </a:endParaRPr>
          </a:p>
        </p:txBody>
      </p:sp>
      <p:sp>
        <p:nvSpPr>
          <p:cNvPr id="77" name="任意多边形 76"/>
          <p:cNvSpPr/>
          <p:nvPr>
            <p:custDataLst>
              <p:tags r:id="rId12"/>
            </p:custDataLst>
          </p:nvPr>
        </p:nvSpPr>
        <p:spPr>
          <a:xfrm rot="8078963">
            <a:off x="3629989" y="5080220"/>
            <a:ext cx="358456" cy="91546"/>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a:bodyPr>
          <a:p>
            <a:pPr algn="ctr">
              <a:lnSpc>
                <a:spcPct val="140000"/>
              </a:lnSpc>
            </a:pPr>
            <a:endParaRPr lang="zh-CN" altLang="en-US" sz="200">
              <a:latin typeface="华文中宋" panose="02010600040101010101" charset="-122"/>
              <a:ea typeface="华文中宋" panose="02010600040101010101" charset="-122"/>
            </a:endParaRPr>
          </a:p>
        </p:txBody>
      </p:sp>
      <p:sp>
        <p:nvSpPr>
          <p:cNvPr id="78" name="矩形 77"/>
          <p:cNvSpPr/>
          <p:nvPr>
            <p:custDataLst>
              <p:tags r:id="rId13"/>
            </p:custDataLst>
          </p:nvPr>
        </p:nvSpPr>
        <p:spPr>
          <a:xfrm rot="13436727">
            <a:off x="3638079" y="5227802"/>
            <a:ext cx="49344" cy="92402"/>
          </a:xfrm>
          <a:prstGeom prst="rect">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40000"/>
              </a:lnSpc>
            </a:pPr>
            <a:endParaRPr lang="zh-CN" altLang="en-US" sz="500">
              <a:latin typeface="华文中宋" panose="02010600040101010101" charset="-122"/>
              <a:ea typeface="华文中宋" panose="02010600040101010101" charset="-122"/>
            </a:endParaRPr>
          </a:p>
        </p:txBody>
      </p:sp>
      <p:cxnSp>
        <p:nvCxnSpPr>
          <p:cNvPr id="76" name="直接连接符 75"/>
          <p:cNvCxnSpPr/>
          <p:nvPr>
            <p:custDataLst>
              <p:tags r:id="rId14"/>
            </p:custDataLst>
          </p:nvPr>
        </p:nvCxnSpPr>
        <p:spPr>
          <a:xfrm rot="10985882" flipH="1">
            <a:off x="3724334" y="5033117"/>
            <a:ext cx="154200" cy="166537"/>
          </a:xfrm>
          <a:prstGeom prst="line">
            <a:avLst/>
          </a:prstGeom>
          <a:ln>
            <a:solidFill>
              <a:srgbClr val="7E4CBE"/>
            </a:solidFill>
          </a:ln>
        </p:spPr>
        <p:style>
          <a:lnRef idx="1">
            <a:srgbClr val="1F74AD"/>
          </a:lnRef>
          <a:fillRef idx="0">
            <a:srgbClr val="1F74AD"/>
          </a:fillRef>
          <a:effectRef idx="0">
            <a:srgbClr val="1F74AD"/>
          </a:effectRef>
          <a:fontRef idx="minor">
            <a:srgbClr val="000000"/>
          </a:fontRef>
        </p:style>
      </p:cxnSp>
      <p:sp>
        <p:nvSpPr>
          <p:cNvPr id="74" name="同心圆 73"/>
          <p:cNvSpPr/>
          <p:nvPr>
            <p:custDataLst>
              <p:tags r:id="rId15"/>
            </p:custDataLst>
          </p:nvPr>
        </p:nvSpPr>
        <p:spPr>
          <a:xfrm>
            <a:off x="3268398" y="5235848"/>
            <a:ext cx="466675" cy="466676"/>
          </a:xfrm>
          <a:prstGeom prst="donut">
            <a:avLst>
              <a:gd name="adj" fmla="val 7715"/>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600">
              <a:solidFill>
                <a:srgbClr val="000000"/>
              </a:solidFill>
              <a:latin typeface="华文中宋" panose="02010600040101010101" charset="-122"/>
              <a:ea typeface="华文中宋" panose="02010600040101010101" charset="-122"/>
            </a:endParaRPr>
          </a:p>
        </p:txBody>
      </p:sp>
      <p:sp>
        <p:nvSpPr>
          <p:cNvPr id="79" name="文本框 78"/>
          <p:cNvSpPr txBox="1"/>
          <p:nvPr>
            <p:custDataLst>
              <p:tags r:id="rId16"/>
            </p:custDataLst>
          </p:nvPr>
        </p:nvSpPr>
        <p:spPr>
          <a:xfrm>
            <a:off x="3910864" y="5273053"/>
            <a:ext cx="1365792" cy="295467"/>
          </a:xfrm>
          <a:prstGeom prst="rect">
            <a:avLst/>
          </a:prstGeom>
          <a:noFill/>
        </p:spPr>
        <p:txBody>
          <a:bodyPr wrap="square" rtlCol="0"/>
          <a:p>
            <a:pPr>
              <a:lnSpc>
                <a:spcPct val="130000"/>
              </a:lnSpc>
            </a:pPr>
            <a:r>
              <a:rPr lang="zh-CN" altLang="en-US" sz="1600" spc="150">
                <a:latin typeface="华文中宋" panose="02010600040101010101" charset="-122"/>
                <a:ea typeface="华文中宋" panose="02010600040101010101" charset="-122"/>
              </a:rPr>
              <a:t>授权依赖</a:t>
            </a:r>
            <a:endParaRPr lang="zh-CN" altLang="en-US" sz="1600" spc="150">
              <a:latin typeface="华文中宋" panose="02010600040101010101" charset="-122"/>
              <a:ea typeface="华文中宋" panose="02010600040101010101" charset="-122"/>
            </a:endParaRPr>
          </a:p>
        </p:txBody>
      </p:sp>
      <p:cxnSp>
        <p:nvCxnSpPr>
          <p:cNvPr id="92" name="直接箭头连接符 91"/>
          <p:cNvCxnSpPr/>
          <p:nvPr>
            <p:custDataLst>
              <p:tags r:id="rId17"/>
            </p:custDataLst>
          </p:nvPr>
        </p:nvCxnSpPr>
        <p:spPr>
          <a:xfrm flipV="1">
            <a:off x="3045981" y="5568053"/>
            <a:ext cx="170516" cy="42497"/>
          </a:xfrm>
          <a:prstGeom prst="straightConnector1">
            <a:avLst/>
          </a:prstGeom>
          <a:ln w="38100">
            <a:solidFill>
              <a:srgbClr val="E1448B"/>
            </a:solidFill>
            <a:prstDash val="dash"/>
            <a:tailEnd type="triangle"/>
          </a:ln>
        </p:spPr>
        <p:style>
          <a:lnRef idx="1">
            <a:srgbClr val="1F74AD"/>
          </a:lnRef>
          <a:fillRef idx="0">
            <a:srgbClr val="1F74AD"/>
          </a:fillRef>
          <a:effectRef idx="0">
            <a:srgbClr val="1F74AD"/>
          </a:effectRef>
          <a:fontRef idx="minor">
            <a:srgbClr val="000000"/>
          </a:fontRef>
        </p:style>
      </p:cxnSp>
      <p:sp>
        <p:nvSpPr>
          <p:cNvPr id="63" name="任意多边形 62"/>
          <p:cNvSpPr/>
          <p:nvPr>
            <p:custDataLst>
              <p:tags r:id="rId18"/>
            </p:custDataLst>
          </p:nvPr>
        </p:nvSpPr>
        <p:spPr>
          <a:xfrm rot="8078963">
            <a:off x="2954941" y="4292310"/>
            <a:ext cx="358456" cy="91546"/>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a:bodyPr>
          <a:p>
            <a:pPr algn="ctr">
              <a:lnSpc>
                <a:spcPct val="140000"/>
              </a:lnSpc>
            </a:pPr>
            <a:endParaRPr lang="zh-CN" altLang="en-US" sz="200">
              <a:latin typeface="华文中宋" panose="02010600040101010101" charset="-122"/>
              <a:ea typeface="华文中宋" panose="02010600040101010101" charset="-122"/>
            </a:endParaRPr>
          </a:p>
        </p:txBody>
      </p:sp>
      <p:sp>
        <p:nvSpPr>
          <p:cNvPr id="64" name="矩形 63"/>
          <p:cNvSpPr/>
          <p:nvPr>
            <p:custDataLst>
              <p:tags r:id="rId19"/>
            </p:custDataLst>
          </p:nvPr>
        </p:nvSpPr>
        <p:spPr>
          <a:xfrm rot="13436727">
            <a:off x="2963031" y="4439893"/>
            <a:ext cx="49344" cy="92402"/>
          </a:xfrm>
          <a:prstGeom prst="rect">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40000"/>
              </a:lnSpc>
            </a:pPr>
            <a:endParaRPr lang="zh-CN" altLang="en-US" sz="500">
              <a:latin typeface="华文中宋" panose="02010600040101010101" charset="-122"/>
              <a:ea typeface="华文中宋" panose="02010600040101010101" charset="-122"/>
            </a:endParaRPr>
          </a:p>
        </p:txBody>
      </p:sp>
      <p:cxnSp>
        <p:nvCxnSpPr>
          <p:cNvPr id="62" name="直接连接符 61"/>
          <p:cNvCxnSpPr/>
          <p:nvPr>
            <p:custDataLst>
              <p:tags r:id="rId20"/>
            </p:custDataLst>
          </p:nvPr>
        </p:nvCxnSpPr>
        <p:spPr>
          <a:xfrm rot="10985882" flipH="1">
            <a:off x="3049285" y="4245208"/>
            <a:ext cx="154200" cy="166537"/>
          </a:xfrm>
          <a:prstGeom prst="line">
            <a:avLst/>
          </a:prstGeom>
          <a:ln>
            <a:solidFill>
              <a:srgbClr val="7E4CBE"/>
            </a:solidFill>
          </a:ln>
        </p:spPr>
        <p:style>
          <a:lnRef idx="1">
            <a:srgbClr val="1F74AD"/>
          </a:lnRef>
          <a:fillRef idx="0">
            <a:srgbClr val="1F74AD"/>
          </a:fillRef>
          <a:effectRef idx="0">
            <a:srgbClr val="1F74AD"/>
          </a:effectRef>
          <a:fontRef idx="minor">
            <a:srgbClr val="000000"/>
          </a:fontRef>
        </p:style>
      </p:cxnSp>
      <p:sp>
        <p:nvSpPr>
          <p:cNvPr id="60" name="同心圆 59"/>
          <p:cNvSpPr/>
          <p:nvPr>
            <p:custDataLst>
              <p:tags r:id="rId21"/>
            </p:custDataLst>
          </p:nvPr>
        </p:nvSpPr>
        <p:spPr>
          <a:xfrm>
            <a:off x="2593351" y="4447938"/>
            <a:ext cx="466675" cy="466676"/>
          </a:xfrm>
          <a:prstGeom prst="donut">
            <a:avLst>
              <a:gd name="adj" fmla="val 7715"/>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600">
              <a:solidFill>
                <a:srgbClr val="000000"/>
              </a:solidFill>
              <a:latin typeface="华文中宋" panose="02010600040101010101" charset="-122"/>
              <a:ea typeface="华文中宋" panose="02010600040101010101" charset="-122"/>
            </a:endParaRPr>
          </a:p>
        </p:txBody>
      </p:sp>
      <p:sp>
        <p:nvSpPr>
          <p:cNvPr id="57" name="任意多边形 56"/>
          <p:cNvSpPr/>
          <p:nvPr>
            <p:custDataLst>
              <p:tags r:id="rId22"/>
            </p:custDataLst>
          </p:nvPr>
        </p:nvSpPr>
        <p:spPr>
          <a:xfrm>
            <a:off x="2670335" y="4574129"/>
            <a:ext cx="1879549" cy="264112"/>
          </a:xfrm>
          <a:custGeom>
            <a:avLst/>
            <a:gdLst>
              <a:gd name="connsiteX0" fmla="*/ 25970 w 4589033"/>
              <a:gd name="connsiteY0" fmla="*/ 589857 h 644844"/>
              <a:gd name="connsiteX1" fmla="*/ 42158 w 4589033"/>
              <a:gd name="connsiteY1" fmla="*/ 609478 h 644844"/>
              <a:gd name="connsiteX2" fmla="*/ 81794 w 4589033"/>
              <a:gd name="connsiteY2" fmla="*/ 642180 h 644844"/>
              <a:gd name="connsiteX3" fmla="*/ 45491 w 4589033"/>
              <a:gd name="connsiteY3" fmla="*/ 638293 h 644844"/>
              <a:gd name="connsiteX4" fmla="*/ 0 w 4589033"/>
              <a:gd name="connsiteY4" fmla="*/ 623292 h 644844"/>
              <a:gd name="connsiteX5" fmla="*/ 835235 w 4589033"/>
              <a:gd name="connsiteY5" fmla="*/ 0 h 644844"/>
              <a:gd name="connsiteX6" fmla="*/ 4285511 w 4589033"/>
              <a:gd name="connsiteY6" fmla="*/ 0 h 644844"/>
              <a:gd name="connsiteX7" fmla="*/ 4589033 w 4589033"/>
              <a:gd name="connsiteY7" fmla="*/ 322422 h 644844"/>
              <a:gd name="connsiteX8" fmla="*/ 4589032 w 4589033"/>
              <a:gd name="connsiteY8" fmla="*/ 322422 h 644844"/>
              <a:gd name="connsiteX9" fmla="*/ 4285510 w 4589033"/>
              <a:gd name="connsiteY9" fmla="*/ 644844 h 644844"/>
              <a:gd name="connsiteX10" fmla="*/ 714091 w 4589033"/>
              <a:gd name="connsiteY10" fmla="*/ 644843 h 644844"/>
              <a:gd name="connsiteX11" fmla="*/ 756954 w 4589033"/>
              <a:gd name="connsiteY11" fmla="*/ 609478 h 644844"/>
              <a:gd name="connsiteX12" fmla="*/ 904993 w 4589033"/>
              <a:gd name="connsiteY12" fmla="*/ 252080 h 644844"/>
              <a:gd name="connsiteX13" fmla="*/ 865273 w 4589033"/>
              <a:gd name="connsiteY13" fmla="*/ 55341 h 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9033" h="644844">
                <a:moveTo>
                  <a:pt x="25970" y="589857"/>
                </a:moveTo>
                <a:lnTo>
                  <a:pt x="42158" y="609478"/>
                </a:lnTo>
                <a:lnTo>
                  <a:pt x="81794" y="642180"/>
                </a:lnTo>
                <a:lnTo>
                  <a:pt x="45491" y="638293"/>
                </a:lnTo>
                <a:lnTo>
                  <a:pt x="0" y="623292"/>
                </a:lnTo>
                <a:close/>
                <a:moveTo>
                  <a:pt x="835235" y="0"/>
                </a:moveTo>
                <a:lnTo>
                  <a:pt x="4285511" y="0"/>
                </a:lnTo>
                <a:cubicBezTo>
                  <a:pt x="4453142" y="0"/>
                  <a:pt x="4589033" y="144353"/>
                  <a:pt x="4589033" y="322422"/>
                </a:cubicBezTo>
                <a:lnTo>
                  <a:pt x="4589032" y="322422"/>
                </a:lnTo>
                <a:cubicBezTo>
                  <a:pt x="4589032" y="500491"/>
                  <a:pt x="4453141" y="644844"/>
                  <a:pt x="4285510" y="644844"/>
                </a:cubicBezTo>
                <a:lnTo>
                  <a:pt x="714091" y="644843"/>
                </a:lnTo>
                <a:lnTo>
                  <a:pt x="756954" y="609478"/>
                </a:lnTo>
                <a:cubicBezTo>
                  <a:pt x="848420" y="518012"/>
                  <a:pt x="904993" y="391653"/>
                  <a:pt x="904993" y="252080"/>
                </a:cubicBezTo>
                <a:cubicBezTo>
                  <a:pt x="904993" y="182294"/>
                  <a:pt x="890850" y="115811"/>
                  <a:pt x="865273" y="55341"/>
                </a:cubicBezTo>
                <a:close/>
              </a:path>
            </a:pathLst>
          </a:custGeom>
          <a:noFill/>
          <a:ln w="19050">
            <a:solidFill>
              <a:srgbClr val="E1448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000">
              <a:latin typeface="华文中宋" panose="02010600040101010101" charset="-122"/>
              <a:ea typeface="华文中宋" panose="02010600040101010101" charset="-122"/>
            </a:endParaRPr>
          </a:p>
        </p:txBody>
      </p:sp>
      <p:sp>
        <p:nvSpPr>
          <p:cNvPr id="65" name="文本框 64"/>
          <p:cNvSpPr txBox="1"/>
          <p:nvPr>
            <p:custDataLst>
              <p:tags r:id="rId23"/>
            </p:custDataLst>
          </p:nvPr>
        </p:nvSpPr>
        <p:spPr>
          <a:xfrm>
            <a:off x="3268379" y="4497666"/>
            <a:ext cx="1365792" cy="275032"/>
          </a:xfrm>
          <a:prstGeom prst="rect">
            <a:avLst/>
          </a:prstGeom>
          <a:noFill/>
        </p:spPr>
        <p:txBody>
          <a:bodyPr wrap="square" rtlCol="0"/>
          <a:p>
            <a:pPr>
              <a:lnSpc>
                <a:spcPct val="130000"/>
              </a:lnSpc>
            </a:pPr>
            <a:r>
              <a:rPr lang="zh-CN" altLang="en-US" sz="1600" spc="150">
                <a:latin typeface="华文中宋" panose="02010600040101010101" charset="-122"/>
                <a:ea typeface="华文中宋" panose="02010600040101010101" charset="-122"/>
              </a:rPr>
              <a:t>抽象依赖</a:t>
            </a:r>
            <a:endParaRPr lang="zh-CN" altLang="en-US" sz="1600" spc="150">
              <a:latin typeface="华文中宋" panose="02010600040101010101" charset="-122"/>
              <a:ea typeface="华文中宋" panose="02010600040101010101" charset="-122"/>
            </a:endParaRPr>
          </a:p>
        </p:txBody>
      </p:sp>
      <p:cxnSp>
        <p:nvCxnSpPr>
          <p:cNvPr id="94" name="直接箭头连接符 93"/>
          <p:cNvCxnSpPr/>
          <p:nvPr>
            <p:custDataLst>
              <p:tags r:id="rId24"/>
            </p:custDataLst>
          </p:nvPr>
        </p:nvCxnSpPr>
        <p:spPr>
          <a:xfrm flipV="1">
            <a:off x="2464806" y="4847138"/>
            <a:ext cx="128544" cy="111178"/>
          </a:xfrm>
          <a:prstGeom prst="straightConnector1">
            <a:avLst/>
          </a:prstGeom>
          <a:ln w="38100">
            <a:solidFill>
              <a:srgbClr val="E1448B"/>
            </a:solidFill>
            <a:prstDash val="dash"/>
            <a:tailEnd type="triangle"/>
          </a:ln>
        </p:spPr>
        <p:style>
          <a:lnRef idx="1">
            <a:srgbClr val="1F74AD"/>
          </a:lnRef>
          <a:fillRef idx="0">
            <a:srgbClr val="1F74AD"/>
          </a:fillRef>
          <a:effectRef idx="0">
            <a:srgbClr val="1F74AD"/>
          </a:effectRef>
          <a:fontRef idx="minor">
            <a:srgbClr val="000000"/>
          </a:fontRef>
        </p:style>
      </p:cxnSp>
      <p:sp>
        <p:nvSpPr>
          <p:cNvPr id="96" name="文本框 95"/>
          <p:cNvSpPr txBox="1"/>
          <p:nvPr>
            <p:custDataLst>
              <p:tags r:id="rId25"/>
            </p:custDataLst>
          </p:nvPr>
        </p:nvSpPr>
        <p:spPr>
          <a:xfrm>
            <a:off x="617850" y="6099052"/>
            <a:ext cx="1975379" cy="379163"/>
          </a:xfrm>
          <a:prstGeom prst="rect">
            <a:avLst/>
          </a:prstGeom>
          <a:noFill/>
        </p:spPr>
        <p:txBody>
          <a:bodyPr wrap="square" rtlCol="0"/>
          <a:p>
            <a:pPr algn="ctr">
              <a:lnSpc>
                <a:spcPct val="120000"/>
              </a:lnSpc>
            </a:pPr>
            <a:r>
              <a:rPr lang="en-US" altLang="zh-CN" sz="2000" b="1" spc="300">
                <a:solidFill>
                  <a:sysClr val="window" lastClr="FFFFFF"/>
                </a:solidFill>
                <a:latin typeface="华文中宋" panose="02010600040101010101" charset="-122"/>
                <a:ea typeface="华文中宋" panose="02010600040101010101" charset="-122"/>
                <a:cs typeface="华文中宋" panose="02010600040101010101" charset="-122"/>
              </a:rPr>
              <a:t>4</a:t>
            </a:r>
            <a:r>
              <a:rPr lang="zh-CN" altLang="en-US" sz="2000" b="1" spc="300">
                <a:solidFill>
                  <a:sysClr val="window" lastClr="FFFFFF"/>
                </a:solidFill>
                <a:latin typeface="华文中宋" panose="02010600040101010101" charset="-122"/>
                <a:ea typeface="华文中宋" panose="02010600040101010101" charset="-122"/>
                <a:cs typeface="华文中宋" panose="02010600040101010101" charset="-122"/>
              </a:rPr>
              <a:t>种依赖关系</a:t>
            </a:r>
            <a:endParaRPr lang="zh-CN" altLang="en-US" sz="2000" b="1" spc="300">
              <a:solidFill>
                <a:sysClr val="window" lastClr="FFFFFF"/>
              </a:solidFill>
              <a:latin typeface="华文中宋" panose="02010600040101010101" charset="-122"/>
              <a:ea typeface="华文中宋" panose="02010600040101010101" charset="-122"/>
              <a:cs typeface="华文中宋" panose="02010600040101010101" charset="-122"/>
            </a:endParaRPr>
          </a:p>
        </p:txBody>
      </p:sp>
      <p:sp>
        <p:nvSpPr>
          <p:cNvPr id="24" name="Freeform 53"/>
          <p:cNvSpPr/>
          <p:nvPr>
            <p:custDataLst>
              <p:tags r:id="rId26"/>
            </p:custDataLst>
          </p:nvPr>
        </p:nvSpPr>
        <p:spPr bwMode="auto">
          <a:xfrm>
            <a:off x="1016486" y="5244744"/>
            <a:ext cx="803867" cy="803867"/>
          </a:xfrm>
          <a:custGeom>
            <a:avLst/>
            <a:gdLst>
              <a:gd name="T0" fmla="*/ 87 w 174"/>
              <a:gd name="T1" fmla="*/ 174 h 174"/>
              <a:gd name="T2" fmla="*/ 174 w 174"/>
              <a:gd name="T3" fmla="*/ 87 h 174"/>
              <a:gd name="T4" fmla="*/ 164 w 174"/>
              <a:gd name="T5" fmla="*/ 46 h 174"/>
              <a:gd name="T6" fmla="*/ 161 w 174"/>
              <a:gd name="T7" fmla="*/ 46 h 174"/>
              <a:gd name="T8" fmla="*/ 160 w 174"/>
              <a:gd name="T9" fmla="*/ 46 h 174"/>
              <a:gd name="T10" fmla="*/ 149 w 174"/>
              <a:gd name="T11" fmla="*/ 45 h 174"/>
              <a:gd name="T12" fmla="*/ 141 w 174"/>
              <a:gd name="T13" fmla="*/ 53 h 174"/>
              <a:gd name="T14" fmla="*/ 151 w 174"/>
              <a:gd name="T15" fmla="*/ 87 h 174"/>
              <a:gd name="T16" fmla="*/ 87 w 174"/>
              <a:gd name="T17" fmla="*/ 151 h 174"/>
              <a:gd name="T18" fmla="*/ 23 w 174"/>
              <a:gd name="T19" fmla="*/ 87 h 174"/>
              <a:gd name="T20" fmla="*/ 87 w 174"/>
              <a:gd name="T21" fmla="*/ 23 h 174"/>
              <a:gd name="T22" fmla="*/ 121 w 174"/>
              <a:gd name="T23" fmla="*/ 33 h 174"/>
              <a:gd name="T24" fmla="*/ 128 w 174"/>
              <a:gd name="T25" fmla="*/ 25 h 174"/>
              <a:gd name="T26" fmla="*/ 127 w 174"/>
              <a:gd name="T27" fmla="*/ 13 h 174"/>
              <a:gd name="T28" fmla="*/ 127 w 174"/>
              <a:gd name="T29" fmla="*/ 10 h 174"/>
              <a:gd name="T30" fmla="*/ 87 w 174"/>
              <a:gd name="T31" fmla="*/ 0 h 174"/>
              <a:gd name="T32" fmla="*/ 0 w 174"/>
              <a:gd name="T33" fmla="*/ 87 h 174"/>
              <a:gd name="T34" fmla="*/ 87 w 174"/>
              <a:gd name="T3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4" h="174">
                <a:moveTo>
                  <a:pt x="87" y="174"/>
                </a:moveTo>
                <a:cubicBezTo>
                  <a:pt x="135" y="174"/>
                  <a:pt x="174" y="135"/>
                  <a:pt x="174" y="87"/>
                </a:cubicBezTo>
                <a:cubicBezTo>
                  <a:pt x="174" y="72"/>
                  <a:pt x="170" y="58"/>
                  <a:pt x="164" y="46"/>
                </a:cubicBezTo>
                <a:cubicBezTo>
                  <a:pt x="163" y="46"/>
                  <a:pt x="162" y="46"/>
                  <a:pt x="161" y="46"/>
                </a:cubicBezTo>
                <a:cubicBezTo>
                  <a:pt x="161" y="46"/>
                  <a:pt x="161" y="46"/>
                  <a:pt x="160" y="46"/>
                </a:cubicBezTo>
                <a:cubicBezTo>
                  <a:pt x="149" y="45"/>
                  <a:pt x="149" y="45"/>
                  <a:pt x="149" y="45"/>
                </a:cubicBezTo>
                <a:cubicBezTo>
                  <a:pt x="141" y="53"/>
                  <a:pt x="141" y="53"/>
                  <a:pt x="141" y="53"/>
                </a:cubicBezTo>
                <a:cubicBezTo>
                  <a:pt x="147" y="63"/>
                  <a:pt x="151" y="75"/>
                  <a:pt x="151" y="87"/>
                </a:cubicBezTo>
                <a:cubicBezTo>
                  <a:pt x="151" y="122"/>
                  <a:pt x="122" y="151"/>
                  <a:pt x="87" y="151"/>
                </a:cubicBezTo>
                <a:cubicBezTo>
                  <a:pt x="52" y="151"/>
                  <a:pt x="23" y="122"/>
                  <a:pt x="23" y="87"/>
                </a:cubicBezTo>
                <a:cubicBezTo>
                  <a:pt x="23" y="52"/>
                  <a:pt x="52" y="23"/>
                  <a:pt x="87" y="23"/>
                </a:cubicBezTo>
                <a:cubicBezTo>
                  <a:pt x="99" y="23"/>
                  <a:pt x="111" y="27"/>
                  <a:pt x="121" y="33"/>
                </a:cubicBezTo>
                <a:cubicBezTo>
                  <a:pt x="128" y="25"/>
                  <a:pt x="128" y="25"/>
                  <a:pt x="128" y="25"/>
                </a:cubicBezTo>
                <a:cubicBezTo>
                  <a:pt x="127" y="13"/>
                  <a:pt x="127" y="13"/>
                  <a:pt x="127" y="13"/>
                </a:cubicBezTo>
                <a:cubicBezTo>
                  <a:pt x="127" y="12"/>
                  <a:pt x="127" y="11"/>
                  <a:pt x="127" y="10"/>
                </a:cubicBezTo>
                <a:cubicBezTo>
                  <a:pt x="115" y="4"/>
                  <a:pt x="101" y="0"/>
                  <a:pt x="87" y="0"/>
                </a:cubicBezTo>
                <a:cubicBezTo>
                  <a:pt x="39" y="0"/>
                  <a:pt x="0" y="39"/>
                  <a:pt x="0" y="87"/>
                </a:cubicBezTo>
                <a:cubicBezTo>
                  <a:pt x="0" y="135"/>
                  <a:pt x="39" y="174"/>
                  <a:pt x="87" y="174"/>
                </a:cubicBezTo>
                <a:close/>
              </a:path>
            </a:pathLst>
          </a:custGeom>
          <a:solidFill>
            <a:srgbClr val="FFFFFF"/>
          </a:solidFill>
          <a:ln>
            <a:noFill/>
          </a:ln>
        </p:spPr>
        <p:txBody>
          <a:bodyPr vert="horz" wrap="square" lIns="91440" tIns="45720" rIns="91440" bIns="45720" numCol="1" anchor="t" anchorCtr="0" compatLnSpc="1">
            <a:normAutofit/>
          </a:bodyPr>
          <a:p>
            <a:pPr>
              <a:lnSpc>
                <a:spcPct val="120000"/>
              </a:lnSpc>
            </a:pPr>
            <a:endParaRPr lang="zh-CN" altLang="en-US" sz="2400">
              <a:latin typeface="华文中宋" panose="02010600040101010101" charset="-122"/>
              <a:ea typeface="华文中宋" panose="02010600040101010101" charset="-122"/>
            </a:endParaRPr>
          </a:p>
        </p:txBody>
      </p:sp>
      <p:sp>
        <p:nvSpPr>
          <p:cNvPr id="25" name="Freeform 54"/>
          <p:cNvSpPr/>
          <p:nvPr>
            <p:custDataLst>
              <p:tags r:id="rId27"/>
            </p:custDataLst>
          </p:nvPr>
        </p:nvSpPr>
        <p:spPr bwMode="auto">
          <a:xfrm>
            <a:off x="1219123" y="5447381"/>
            <a:ext cx="398594" cy="396367"/>
          </a:xfrm>
          <a:custGeom>
            <a:avLst/>
            <a:gdLst>
              <a:gd name="T0" fmla="*/ 43 w 86"/>
              <a:gd name="T1" fmla="*/ 21 h 86"/>
              <a:gd name="T2" fmla="*/ 45 w 86"/>
              <a:gd name="T3" fmla="*/ 21 h 86"/>
              <a:gd name="T4" fmla="*/ 61 w 86"/>
              <a:gd name="T5" fmla="*/ 5 h 86"/>
              <a:gd name="T6" fmla="*/ 61 w 86"/>
              <a:gd name="T7" fmla="*/ 4 h 86"/>
              <a:gd name="T8" fmla="*/ 43 w 86"/>
              <a:gd name="T9" fmla="*/ 0 h 86"/>
              <a:gd name="T10" fmla="*/ 0 w 86"/>
              <a:gd name="T11" fmla="*/ 43 h 86"/>
              <a:gd name="T12" fmla="*/ 43 w 86"/>
              <a:gd name="T13" fmla="*/ 86 h 86"/>
              <a:gd name="T14" fmla="*/ 86 w 86"/>
              <a:gd name="T15" fmla="*/ 43 h 86"/>
              <a:gd name="T16" fmla="*/ 82 w 86"/>
              <a:gd name="T17" fmla="*/ 25 h 86"/>
              <a:gd name="T18" fmla="*/ 81 w 86"/>
              <a:gd name="T19" fmla="*/ 25 h 86"/>
              <a:gd name="T20" fmla="*/ 65 w 86"/>
              <a:gd name="T21" fmla="*/ 41 h 86"/>
              <a:gd name="T22" fmla="*/ 65 w 86"/>
              <a:gd name="T23" fmla="*/ 43 h 86"/>
              <a:gd name="T24" fmla="*/ 43 w 86"/>
              <a:gd name="T25" fmla="*/ 65 h 86"/>
              <a:gd name="T26" fmla="*/ 20 w 86"/>
              <a:gd name="T27" fmla="*/ 43 h 86"/>
              <a:gd name="T28" fmla="*/ 43 w 86"/>
              <a:gd name="T29" fmla="*/ 2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86">
                <a:moveTo>
                  <a:pt x="43" y="21"/>
                </a:moveTo>
                <a:cubicBezTo>
                  <a:pt x="43" y="21"/>
                  <a:pt x="44" y="21"/>
                  <a:pt x="45" y="21"/>
                </a:cubicBezTo>
                <a:cubicBezTo>
                  <a:pt x="61" y="5"/>
                  <a:pt x="61" y="5"/>
                  <a:pt x="61" y="5"/>
                </a:cubicBezTo>
                <a:cubicBezTo>
                  <a:pt x="61" y="4"/>
                  <a:pt x="61" y="4"/>
                  <a:pt x="61" y="4"/>
                </a:cubicBezTo>
                <a:cubicBezTo>
                  <a:pt x="55" y="2"/>
                  <a:pt x="49" y="0"/>
                  <a:pt x="43" y="0"/>
                </a:cubicBezTo>
                <a:cubicBezTo>
                  <a:pt x="19" y="0"/>
                  <a:pt x="0" y="19"/>
                  <a:pt x="0" y="43"/>
                </a:cubicBezTo>
                <a:cubicBezTo>
                  <a:pt x="0" y="67"/>
                  <a:pt x="19" y="86"/>
                  <a:pt x="43" y="86"/>
                </a:cubicBezTo>
                <a:cubicBezTo>
                  <a:pt x="67" y="86"/>
                  <a:pt x="86" y="67"/>
                  <a:pt x="86" y="43"/>
                </a:cubicBezTo>
                <a:cubicBezTo>
                  <a:pt x="86" y="37"/>
                  <a:pt x="84" y="30"/>
                  <a:pt x="82" y="25"/>
                </a:cubicBezTo>
                <a:cubicBezTo>
                  <a:pt x="81" y="25"/>
                  <a:pt x="81" y="25"/>
                  <a:pt x="81" y="25"/>
                </a:cubicBezTo>
                <a:cubicBezTo>
                  <a:pt x="65" y="41"/>
                  <a:pt x="65" y="41"/>
                  <a:pt x="65" y="41"/>
                </a:cubicBezTo>
                <a:cubicBezTo>
                  <a:pt x="65" y="42"/>
                  <a:pt x="65" y="42"/>
                  <a:pt x="65" y="43"/>
                </a:cubicBezTo>
                <a:cubicBezTo>
                  <a:pt x="65" y="55"/>
                  <a:pt x="55" y="65"/>
                  <a:pt x="43" y="65"/>
                </a:cubicBezTo>
                <a:cubicBezTo>
                  <a:pt x="30" y="65"/>
                  <a:pt x="20" y="55"/>
                  <a:pt x="20" y="43"/>
                </a:cubicBezTo>
                <a:cubicBezTo>
                  <a:pt x="20" y="31"/>
                  <a:pt x="30" y="21"/>
                  <a:pt x="43" y="21"/>
                </a:cubicBezTo>
                <a:close/>
              </a:path>
            </a:pathLst>
          </a:custGeom>
          <a:solidFill>
            <a:srgbClr val="FFFFFF"/>
          </a:solidFill>
          <a:ln>
            <a:noFill/>
          </a:ln>
        </p:spPr>
        <p:txBody>
          <a:bodyPr vert="horz" wrap="square" lIns="91440" tIns="45720" rIns="91440" bIns="45720" numCol="1" anchor="t" anchorCtr="0" compatLnSpc="1">
            <a:noAutofit/>
          </a:bodyPr>
          <a:p>
            <a:pPr>
              <a:lnSpc>
                <a:spcPct val="120000"/>
              </a:lnSpc>
            </a:pPr>
            <a:endParaRPr lang="zh-CN" altLang="en-US" sz="2400">
              <a:latin typeface="华文中宋" panose="02010600040101010101" charset="-122"/>
              <a:ea typeface="华文中宋" panose="02010600040101010101" charset="-122"/>
            </a:endParaRPr>
          </a:p>
        </p:txBody>
      </p:sp>
      <p:sp>
        <p:nvSpPr>
          <p:cNvPr id="26" name="Freeform 55"/>
          <p:cNvSpPr/>
          <p:nvPr>
            <p:custDataLst>
              <p:tags r:id="rId28"/>
            </p:custDataLst>
          </p:nvPr>
        </p:nvSpPr>
        <p:spPr bwMode="auto">
          <a:xfrm>
            <a:off x="1455162" y="5160126"/>
            <a:ext cx="449808" cy="443129"/>
          </a:xfrm>
          <a:custGeom>
            <a:avLst/>
            <a:gdLst>
              <a:gd name="T0" fmla="*/ 82 w 97"/>
              <a:gd name="T1" fmla="*/ 26 h 96"/>
              <a:gd name="T2" fmla="*/ 86 w 97"/>
              <a:gd name="T3" fmla="*/ 21 h 96"/>
              <a:gd name="T4" fmla="*/ 86 w 97"/>
              <a:gd name="T5" fmla="*/ 14 h 96"/>
              <a:gd name="T6" fmla="*/ 83 w 97"/>
              <a:gd name="T7" fmla="*/ 10 h 96"/>
              <a:gd name="T8" fmla="*/ 79 w 97"/>
              <a:gd name="T9" fmla="*/ 9 h 96"/>
              <a:gd name="T10" fmla="*/ 75 w 97"/>
              <a:gd name="T11" fmla="*/ 10 h 96"/>
              <a:gd name="T12" fmla="*/ 70 w 97"/>
              <a:gd name="T13" fmla="*/ 16 h 96"/>
              <a:gd name="T14" fmla="*/ 69 w 97"/>
              <a:gd name="T15" fmla="*/ 1 h 96"/>
              <a:gd name="T16" fmla="*/ 67 w 97"/>
              <a:gd name="T17" fmla="*/ 0 h 96"/>
              <a:gd name="T18" fmla="*/ 66 w 97"/>
              <a:gd name="T19" fmla="*/ 0 h 96"/>
              <a:gd name="T20" fmla="*/ 45 w 97"/>
              <a:gd name="T21" fmla="*/ 21 h 96"/>
              <a:gd name="T22" fmla="*/ 42 w 97"/>
              <a:gd name="T23" fmla="*/ 29 h 96"/>
              <a:gd name="T24" fmla="*/ 42 w 97"/>
              <a:gd name="T25" fmla="*/ 30 h 96"/>
              <a:gd name="T26" fmla="*/ 43 w 97"/>
              <a:gd name="T27" fmla="*/ 43 h 96"/>
              <a:gd name="T28" fmla="*/ 35 w 97"/>
              <a:gd name="T29" fmla="*/ 51 h 96"/>
              <a:gd name="T30" fmla="*/ 21 w 97"/>
              <a:gd name="T31" fmla="*/ 64 h 96"/>
              <a:gd name="T32" fmla="*/ 21 w 97"/>
              <a:gd name="T33" fmla="*/ 65 h 96"/>
              <a:gd name="T34" fmla="*/ 8 w 97"/>
              <a:gd name="T35" fmla="*/ 78 h 96"/>
              <a:gd name="T36" fmla="*/ 2 w 97"/>
              <a:gd name="T37" fmla="*/ 84 h 96"/>
              <a:gd name="T38" fmla="*/ 1 w 97"/>
              <a:gd name="T39" fmla="*/ 87 h 96"/>
              <a:gd name="T40" fmla="*/ 0 w 97"/>
              <a:gd name="T41" fmla="*/ 91 h 96"/>
              <a:gd name="T42" fmla="*/ 5 w 97"/>
              <a:gd name="T43" fmla="*/ 96 h 96"/>
              <a:gd name="T44" fmla="*/ 5 w 97"/>
              <a:gd name="T45" fmla="*/ 96 h 96"/>
              <a:gd name="T46" fmla="*/ 10 w 97"/>
              <a:gd name="T47" fmla="*/ 96 h 96"/>
              <a:gd name="T48" fmla="*/ 13 w 97"/>
              <a:gd name="T49" fmla="*/ 95 h 96"/>
              <a:gd name="T50" fmla="*/ 55 w 97"/>
              <a:gd name="T51" fmla="*/ 53 h 96"/>
              <a:gd name="T52" fmla="*/ 67 w 97"/>
              <a:gd name="T53" fmla="*/ 54 h 96"/>
              <a:gd name="T54" fmla="*/ 67 w 97"/>
              <a:gd name="T55" fmla="*/ 54 h 96"/>
              <a:gd name="T56" fmla="*/ 68 w 97"/>
              <a:gd name="T57" fmla="*/ 54 h 96"/>
              <a:gd name="T58" fmla="*/ 75 w 97"/>
              <a:gd name="T59" fmla="*/ 51 h 96"/>
              <a:gd name="T60" fmla="*/ 96 w 97"/>
              <a:gd name="T61" fmla="*/ 30 h 96"/>
              <a:gd name="T62" fmla="*/ 95 w 97"/>
              <a:gd name="T63" fmla="*/ 27 h 96"/>
              <a:gd name="T64" fmla="*/ 82 w 97"/>
              <a:gd name="T65"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6">
                <a:moveTo>
                  <a:pt x="82" y="26"/>
                </a:moveTo>
                <a:cubicBezTo>
                  <a:pt x="86" y="21"/>
                  <a:pt x="86" y="21"/>
                  <a:pt x="86" y="21"/>
                </a:cubicBezTo>
                <a:cubicBezTo>
                  <a:pt x="89" y="19"/>
                  <a:pt x="89" y="16"/>
                  <a:pt x="86" y="14"/>
                </a:cubicBezTo>
                <a:cubicBezTo>
                  <a:pt x="83" y="10"/>
                  <a:pt x="83" y="10"/>
                  <a:pt x="83" y="10"/>
                </a:cubicBezTo>
                <a:cubicBezTo>
                  <a:pt x="82" y="9"/>
                  <a:pt x="81" y="9"/>
                  <a:pt x="79" y="9"/>
                </a:cubicBezTo>
                <a:cubicBezTo>
                  <a:pt x="78" y="9"/>
                  <a:pt x="76" y="9"/>
                  <a:pt x="75" y="10"/>
                </a:cubicBezTo>
                <a:cubicBezTo>
                  <a:pt x="70" y="16"/>
                  <a:pt x="70" y="16"/>
                  <a:pt x="70" y="16"/>
                </a:cubicBezTo>
                <a:cubicBezTo>
                  <a:pt x="69" y="1"/>
                  <a:pt x="69" y="1"/>
                  <a:pt x="69" y="1"/>
                </a:cubicBezTo>
                <a:cubicBezTo>
                  <a:pt x="69" y="0"/>
                  <a:pt x="68" y="0"/>
                  <a:pt x="67" y="0"/>
                </a:cubicBezTo>
                <a:cubicBezTo>
                  <a:pt x="67" y="0"/>
                  <a:pt x="66" y="0"/>
                  <a:pt x="66" y="0"/>
                </a:cubicBezTo>
                <a:cubicBezTo>
                  <a:pt x="45" y="21"/>
                  <a:pt x="45" y="21"/>
                  <a:pt x="45" y="21"/>
                </a:cubicBezTo>
                <a:cubicBezTo>
                  <a:pt x="43" y="23"/>
                  <a:pt x="42" y="26"/>
                  <a:pt x="42" y="29"/>
                </a:cubicBezTo>
                <a:cubicBezTo>
                  <a:pt x="42" y="30"/>
                  <a:pt x="42" y="30"/>
                  <a:pt x="42" y="30"/>
                </a:cubicBezTo>
                <a:cubicBezTo>
                  <a:pt x="43" y="43"/>
                  <a:pt x="43" y="43"/>
                  <a:pt x="43" y="43"/>
                </a:cubicBezTo>
                <a:cubicBezTo>
                  <a:pt x="35" y="51"/>
                  <a:pt x="35" y="51"/>
                  <a:pt x="35" y="51"/>
                </a:cubicBezTo>
                <a:cubicBezTo>
                  <a:pt x="21" y="64"/>
                  <a:pt x="21" y="64"/>
                  <a:pt x="21" y="64"/>
                </a:cubicBezTo>
                <a:cubicBezTo>
                  <a:pt x="21" y="65"/>
                  <a:pt x="21" y="65"/>
                  <a:pt x="21" y="65"/>
                </a:cubicBezTo>
                <a:cubicBezTo>
                  <a:pt x="8" y="78"/>
                  <a:pt x="8" y="78"/>
                  <a:pt x="8" y="78"/>
                </a:cubicBezTo>
                <a:cubicBezTo>
                  <a:pt x="2" y="84"/>
                  <a:pt x="2" y="84"/>
                  <a:pt x="2" y="84"/>
                </a:cubicBezTo>
                <a:cubicBezTo>
                  <a:pt x="1" y="85"/>
                  <a:pt x="1" y="86"/>
                  <a:pt x="1" y="87"/>
                </a:cubicBezTo>
                <a:cubicBezTo>
                  <a:pt x="0" y="91"/>
                  <a:pt x="0" y="91"/>
                  <a:pt x="0" y="91"/>
                </a:cubicBezTo>
                <a:cubicBezTo>
                  <a:pt x="0" y="94"/>
                  <a:pt x="2" y="96"/>
                  <a:pt x="5" y="96"/>
                </a:cubicBezTo>
                <a:cubicBezTo>
                  <a:pt x="5" y="96"/>
                  <a:pt x="5" y="96"/>
                  <a:pt x="5" y="96"/>
                </a:cubicBezTo>
                <a:cubicBezTo>
                  <a:pt x="10" y="96"/>
                  <a:pt x="10" y="96"/>
                  <a:pt x="10" y="96"/>
                </a:cubicBezTo>
                <a:cubicBezTo>
                  <a:pt x="11" y="96"/>
                  <a:pt x="12" y="96"/>
                  <a:pt x="13" y="95"/>
                </a:cubicBezTo>
                <a:cubicBezTo>
                  <a:pt x="55" y="53"/>
                  <a:pt x="55" y="53"/>
                  <a:pt x="55" y="53"/>
                </a:cubicBezTo>
                <a:cubicBezTo>
                  <a:pt x="67" y="54"/>
                  <a:pt x="67" y="54"/>
                  <a:pt x="67" y="54"/>
                </a:cubicBezTo>
                <a:cubicBezTo>
                  <a:pt x="67" y="54"/>
                  <a:pt x="67" y="54"/>
                  <a:pt x="67" y="54"/>
                </a:cubicBezTo>
                <a:cubicBezTo>
                  <a:pt x="68" y="54"/>
                  <a:pt x="68" y="54"/>
                  <a:pt x="68" y="54"/>
                </a:cubicBezTo>
                <a:cubicBezTo>
                  <a:pt x="70" y="54"/>
                  <a:pt x="73" y="53"/>
                  <a:pt x="75" y="51"/>
                </a:cubicBezTo>
                <a:cubicBezTo>
                  <a:pt x="96" y="30"/>
                  <a:pt x="96" y="30"/>
                  <a:pt x="96" y="30"/>
                </a:cubicBezTo>
                <a:cubicBezTo>
                  <a:pt x="97" y="29"/>
                  <a:pt x="96" y="27"/>
                  <a:pt x="95" y="27"/>
                </a:cubicBezTo>
                <a:lnTo>
                  <a:pt x="82" y="26"/>
                </a:lnTo>
                <a:close/>
              </a:path>
            </a:pathLst>
          </a:custGeom>
          <a:solidFill>
            <a:srgbClr val="FFFFFF"/>
          </a:solidFill>
          <a:ln>
            <a:noFill/>
          </a:ln>
        </p:spPr>
        <p:txBody>
          <a:bodyPr vert="horz" wrap="square" lIns="91440" tIns="45720" rIns="91440" bIns="45720" numCol="1" anchor="t" anchorCtr="0" compatLnSpc="1">
            <a:noAutofit/>
          </a:bodyPr>
          <a:p>
            <a:pPr>
              <a:lnSpc>
                <a:spcPct val="120000"/>
              </a:lnSpc>
            </a:pPr>
            <a:endParaRPr lang="zh-CN" altLang="en-US" sz="2400">
              <a:latin typeface="华文中宋" panose="02010600040101010101" charset="-122"/>
              <a:ea typeface="华文中宋" panose="02010600040101010101" charset="-122"/>
            </a:endParaRPr>
          </a:p>
        </p:txBody>
      </p:sp>
      <p:sp>
        <p:nvSpPr>
          <p:cNvPr id="47" name="任意多边形 70"/>
          <p:cNvSpPr/>
          <p:nvPr>
            <p:custDataLst>
              <p:tags r:id="rId29"/>
            </p:custDataLst>
          </p:nvPr>
        </p:nvSpPr>
        <p:spPr>
          <a:xfrm>
            <a:off x="4051466" y="6223756"/>
            <a:ext cx="1879550" cy="264112"/>
          </a:xfrm>
          <a:custGeom>
            <a:avLst/>
            <a:gdLst>
              <a:gd name="connsiteX0" fmla="*/ 25970 w 4589033"/>
              <a:gd name="connsiteY0" fmla="*/ 589857 h 644844"/>
              <a:gd name="connsiteX1" fmla="*/ 42158 w 4589033"/>
              <a:gd name="connsiteY1" fmla="*/ 609478 h 644844"/>
              <a:gd name="connsiteX2" fmla="*/ 81794 w 4589033"/>
              <a:gd name="connsiteY2" fmla="*/ 642180 h 644844"/>
              <a:gd name="connsiteX3" fmla="*/ 45491 w 4589033"/>
              <a:gd name="connsiteY3" fmla="*/ 638293 h 644844"/>
              <a:gd name="connsiteX4" fmla="*/ 0 w 4589033"/>
              <a:gd name="connsiteY4" fmla="*/ 623292 h 644844"/>
              <a:gd name="connsiteX5" fmla="*/ 835235 w 4589033"/>
              <a:gd name="connsiteY5" fmla="*/ 0 h 644844"/>
              <a:gd name="connsiteX6" fmla="*/ 4285511 w 4589033"/>
              <a:gd name="connsiteY6" fmla="*/ 0 h 644844"/>
              <a:gd name="connsiteX7" fmla="*/ 4589033 w 4589033"/>
              <a:gd name="connsiteY7" fmla="*/ 322422 h 644844"/>
              <a:gd name="connsiteX8" fmla="*/ 4589032 w 4589033"/>
              <a:gd name="connsiteY8" fmla="*/ 322422 h 644844"/>
              <a:gd name="connsiteX9" fmla="*/ 4285510 w 4589033"/>
              <a:gd name="connsiteY9" fmla="*/ 644844 h 644844"/>
              <a:gd name="connsiteX10" fmla="*/ 714091 w 4589033"/>
              <a:gd name="connsiteY10" fmla="*/ 644843 h 644844"/>
              <a:gd name="connsiteX11" fmla="*/ 756954 w 4589033"/>
              <a:gd name="connsiteY11" fmla="*/ 609478 h 644844"/>
              <a:gd name="connsiteX12" fmla="*/ 904993 w 4589033"/>
              <a:gd name="connsiteY12" fmla="*/ 252080 h 644844"/>
              <a:gd name="connsiteX13" fmla="*/ 865273 w 4589033"/>
              <a:gd name="connsiteY13" fmla="*/ 55341 h 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9033" h="644844">
                <a:moveTo>
                  <a:pt x="25970" y="589857"/>
                </a:moveTo>
                <a:lnTo>
                  <a:pt x="42158" y="609478"/>
                </a:lnTo>
                <a:lnTo>
                  <a:pt x="81794" y="642180"/>
                </a:lnTo>
                <a:lnTo>
                  <a:pt x="45491" y="638293"/>
                </a:lnTo>
                <a:lnTo>
                  <a:pt x="0" y="623292"/>
                </a:lnTo>
                <a:close/>
                <a:moveTo>
                  <a:pt x="835235" y="0"/>
                </a:moveTo>
                <a:lnTo>
                  <a:pt x="4285511" y="0"/>
                </a:lnTo>
                <a:cubicBezTo>
                  <a:pt x="4453142" y="0"/>
                  <a:pt x="4589033" y="144353"/>
                  <a:pt x="4589033" y="322422"/>
                </a:cubicBezTo>
                <a:lnTo>
                  <a:pt x="4589032" y="322422"/>
                </a:lnTo>
                <a:cubicBezTo>
                  <a:pt x="4589032" y="500491"/>
                  <a:pt x="4453141" y="644844"/>
                  <a:pt x="4285510" y="644844"/>
                </a:cubicBezTo>
                <a:lnTo>
                  <a:pt x="714091" y="644843"/>
                </a:lnTo>
                <a:lnTo>
                  <a:pt x="756954" y="609478"/>
                </a:lnTo>
                <a:cubicBezTo>
                  <a:pt x="848420" y="518012"/>
                  <a:pt x="904993" y="391653"/>
                  <a:pt x="904993" y="252080"/>
                </a:cubicBezTo>
                <a:cubicBezTo>
                  <a:pt x="904993" y="182294"/>
                  <a:pt x="890850" y="115811"/>
                  <a:pt x="865273" y="55341"/>
                </a:cubicBezTo>
                <a:close/>
              </a:path>
            </a:pathLst>
          </a:custGeom>
          <a:noFill/>
          <a:ln w="19050">
            <a:solidFill>
              <a:srgbClr val="E1448B"/>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000">
              <a:latin typeface="华文中宋" panose="02010600040101010101" charset="-122"/>
              <a:ea typeface="华文中宋" panose="02010600040101010101" charset="-122"/>
            </a:endParaRPr>
          </a:p>
        </p:txBody>
      </p:sp>
      <p:sp>
        <p:nvSpPr>
          <p:cNvPr id="67" name="任意多边形 76"/>
          <p:cNvSpPr/>
          <p:nvPr>
            <p:custDataLst>
              <p:tags r:id="rId30"/>
            </p:custDataLst>
          </p:nvPr>
        </p:nvSpPr>
        <p:spPr>
          <a:xfrm rot="8078963">
            <a:off x="4336072" y="5941936"/>
            <a:ext cx="358456" cy="91546"/>
          </a:xfrm>
          <a:custGeom>
            <a:avLst/>
            <a:gdLst>
              <a:gd name="connsiteX0" fmla="*/ 1540473 w 1550160"/>
              <a:gd name="connsiteY0" fmla="*/ 0 h 430842"/>
              <a:gd name="connsiteX1" fmla="*/ 1550160 w 1550160"/>
              <a:gd name="connsiteY1" fmla="*/ 430842 h 430842"/>
              <a:gd name="connsiteX2" fmla="*/ 208312 w 1550160"/>
              <a:gd name="connsiteY2" fmla="*/ 430842 h 430842"/>
              <a:gd name="connsiteX3" fmla="*/ 0 w 1550160"/>
              <a:gd name="connsiteY3" fmla="*/ 222530 h 430842"/>
              <a:gd name="connsiteX4" fmla="*/ 0 w 1550160"/>
              <a:gd name="connsiteY4" fmla="*/ 208312 h 430842"/>
              <a:gd name="connsiteX5" fmla="*/ 208312 w 1550160"/>
              <a:gd name="connsiteY5" fmla="*/ 0 h 4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160" h="430842">
                <a:moveTo>
                  <a:pt x="1540473" y="0"/>
                </a:moveTo>
                <a:lnTo>
                  <a:pt x="1550160" y="430842"/>
                </a:lnTo>
                <a:lnTo>
                  <a:pt x="208312" y="430842"/>
                </a:lnTo>
                <a:cubicBezTo>
                  <a:pt x="93264" y="430842"/>
                  <a:pt x="0" y="337578"/>
                  <a:pt x="0" y="222530"/>
                </a:cubicBezTo>
                <a:lnTo>
                  <a:pt x="0" y="208312"/>
                </a:lnTo>
                <a:cubicBezTo>
                  <a:pt x="0" y="93264"/>
                  <a:pt x="93264" y="0"/>
                  <a:pt x="208312" y="0"/>
                </a:cubicBezTo>
                <a:close/>
              </a:path>
            </a:pathLst>
          </a:cu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a:bodyPr>
          <a:p>
            <a:pPr algn="ctr">
              <a:lnSpc>
                <a:spcPct val="140000"/>
              </a:lnSpc>
            </a:pPr>
            <a:endParaRPr lang="zh-CN" altLang="en-US" sz="200">
              <a:latin typeface="华文中宋" panose="02010600040101010101" charset="-122"/>
              <a:ea typeface="华文中宋" panose="02010600040101010101" charset="-122"/>
            </a:endParaRPr>
          </a:p>
        </p:txBody>
      </p:sp>
      <p:sp>
        <p:nvSpPr>
          <p:cNvPr id="68" name="矩形 67"/>
          <p:cNvSpPr/>
          <p:nvPr>
            <p:custDataLst>
              <p:tags r:id="rId31"/>
            </p:custDataLst>
          </p:nvPr>
        </p:nvSpPr>
        <p:spPr>
          <a:xfrm rot="13436727">
            <a:off x="4344162" y="6089519"/>
            <a:ext cx="49344" cy="92402"/>
          </a:xfrm>
          <a:prstGeom prst="rect">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40000"/>
              </a:lnSpc>
            </a:pPr>
            <a:endParaRPr lang="zh-CN" altLang="en-US" sz="500">
              <a:latin typeface="华文中宋" panose="02010600040101010101" charset="-122"/>
              <a:ea typeface="华文中宋" panose="02010600040101010101" charset="-122"/>
            </a:endParaRPr>
          </a:p>
        </p:txBody>
      </p:sp>
      <p:cxnSp>
        <p:nvCxnSpPr>
          <p:cNvPr id="56" name="直接连接符 55"/>
          <p:cNvCxnSpPr/>
          <p:nvPr>
            <p:custDataLst>
              <p:tags r:id="rId32"/>
            </p:custDataLst>
          </p:nvPr>
        </p:nvCxnSpPr>
        <p:spPr>
          <a:xfrm rot="10985882" flipH="1">
            <a:off x="4430416" y="5894834"/>
            <a:ext cx="154200" cy="166537"/>
          </a:xfrm>
          <a:prstGeom prst="line">
            <a:avLst/>
          </a:prstGeom>
          <a:ln>
            <a:solidFill>
              <a:srgbClr val="7E4CBE"/>
            </a:solidFill>
          </a:ln>
        </p:spPr>
        <p:style>
          <a:lnRef idx="1">
            <a:srgbClr val="1F74AD"/>
          </a:lnRef>
          <a:fillRef idx="0">
            <a:srgbClr val="1F74AD"/>
          </a:fillRef>
          <a:effectRef idx="0">
            <a:srgbClr val="1F74AD"/>
          </a:effectRef>
          <a:fontRef idx="minor">
            <a:srgbClr val="000000"/>
          </a:fontRef>
        </p:style>
      </p:cxnSp>
      <p:sp>
        <p:nvSpPr>
          <p:cNvPr id="53" name="同心圆 73"/>
          <p:cNvSpPr/>
          <p:nvPr>
            <p:custDataLst>
              <p:tags r:id="rId33"/>
            </p:custDataLst>
          </p:nvPr>
        </p:nvSpPr>
        <p:spPr>
          <a:xfrm>
            <a:off x="3974481" y="6097565"/>
            <a:ext cx="466675" cy="466676"/>
          </a:xfrm>
          <a:prstGeom prst="donut">
            <a:avLst>
              <a:gd name="adj" fmla="val 7715"/>
            </a:avLst>
          </a:prstGeom>
          <a:solidFill>
            <a:srgbClr val="A84FAE"/>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Autofit/>
          </a:bodyPr>
          <a:p>
            <a:pPr algn="ctr">
              <a:lnSpc>
                <a:spcPct val="120000"/>
              </a:lnSpc>
            </a:pPr>
            <a:endParaRPr lang="zh-CN" altLang="en-US" sz="1600">
              <a:solidFill>
                <a:srgbClr val="000000"/>
              </a:solidFill>
              <a:latin typeface="华文中宋" panose="02010600040101010101" charset="-122"/>
              <a:ea typeface="华文中宋" panose="02010600040101010101" charset="-122"/>
            </a:endParaRPr>
          </a:p>
        </p:txBody>
      </p:sp>
      <p:sp>
        <p:nvSpPr>
          <p:cNvPr id="49" name="文本框 48"/>
          <p:cNvSpPr txBox="1"/>
          <p:nvPr>
            <p:custDataLst>
              <p:tags r:id="rId34"/>
            </p:custDataLst>
          </p:nvPr>
        </p:nvSpPr>
        <p:spPr>
          <a:xfrm>
            <a:off x="4589205" y="6123837"/>
            <a:ext cx="1365792" cy="275032"/>
          </a:xfrm>
          <a:prstGeom prst="rect">
            <a:avLst/>
          </a:prstGeom>
          <a:noFill/>
        </p:spPr>
        <p:txBody>
          <a:bodyPr wrap="square" rtlCol="0"/>
          <a:p>
            <a:pPr>
              <a:lnSpc>
                <a:spcPct val="130000"/>
              </a:lnSpc>
            </a:pPr>
            <a:r>
              <a:rPr lang="zh-CN" altLang="en-US" sz="1600" spc="150">
                <a:latin typeface="华文中宋" panose="02010600040101010101" charset="-122"/>
                <a:ea typeface="华文中宋" panose="02010600040101010101" charset="-122"/>
              </a:rPr>
              <a:t>绑定依赖</a:t>
            </a:r>
            <a:endParaRPr lang="zh-CN" altLang="en-US" sz="1600" spc="150">
              <a:latin typeface="华文中宋" panose="02010600040101010101" charset="-122"/>
              <a:ea typeface="华文中宋" panose="02010600040101010101" charset="-122"/>
            </a:endParaRPr>
          </a:p>
        </p:txBody>
      </p:sp>
      <p:cxnSp>
        <p:nvCxnSpPr>
          <p:cNvPr id="51" name="直接箭头连接符 50"/>
          <p:cNvCxnSpPr/>
          <p:nvPr>
            <p:custDataLst>
              <p:tags r:id="rId35"/>
            </p:custDataLst>
          </p:nvPr>
        </p:nvCxnSpPr>
        <p:spPr>
          <a:xfrm flipV="1">
            <a:off x="3384964" y="6398414"/>
            <a:ext cx="525583" cy="117036"/>
          </a:xfrm>
          <a:prstGeom prst="straightConnector1">
            <a:avLst/>
          </a:prstGeom>
          <a:ln w="38100">
            <a:solidFill>
              <a:srgbClr val="E1448B"/>
            </a:solidFill>
            <a:prstDash val="dash"/>
            <a:tailEnd type="triangle"/>
          </a:ln>
        </p:spPr>
        <p:style>
          <a:lnRef idx="1">
            <a:srgbClr val="1F74AD"/>
          </a:lnRef>
          <a:fillRef idx="0">
            <a:srgbClr val="1F74AD"/>
          </a:fillRef>
          <a:effectRef idx="0">
            <a:srgbClr val="1F74AD"/>
          </a:effectRef>
          <a:fontRef idx="minor">
            <a:srgbClr val="000000"/>
          </a:fontRef>
        </p:style>
      </p:cxn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224"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234" name="TOP-PPT-7"/>
          <p:cNvGrpSpPr/>
          <p:nvPr/>
        </p:nvGrpSpPr>
        <p:grpSpPr>
          <a:xfrm>
            <a:off x="9083213" y="2651573"/>
            <a:ext cx="2209001" cy="2003534"/>
            <a:chOff x="0" y="0"/>
            <a:chExt cx="2209000" cy="2003532"/>
          </a:xfrm>
        </p:grpSpPr>
        <p:grpSp>
          <p:nvGrpSpPr>
            <p:cNvPr id="232" name="TOP-PPT-7-1"/>
            <p:cNvGrpSpPr/>
            <p:nvPr/>
          </p:nvGrpSpPr>
          <p:grpSpPr>
            <a:xfrm>
              <a:off x="294499" y="1556492"/>
              <a:ext cx="1620002" cy="447041"/>
              <a:chOff x="0" y="0"/>
              <a:chExt cx="1620000" cy="447040"/>
            </a:xfrm>
          </p:grpSpPr>
          <p:sp>
            <p:nvSpPr>
              <p:cNvPr id="230"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defRPr sz="2000" b="1">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31" name="添加标题"/>
              <p:cNvSpPr txBox="1"/>
              <p:nvPr/>
            </p:nvSpPr>
            <p:spPr>
              <a:xfrm>
                <a:off x="115333" y="0"/>
                <a:ext cx="1389334" cy="447040"/>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233" name="TOP-PPT-7-2"/>
            <p:cNvSpPr txBox="1"/>
            <p:nvPr/>
          </p:nvSpPr>
          <p:spPr>
            <a:xfrm>
              <a:off x="0" y="0"/>
              <a:ext cx="2209001" cy="1209040"/>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sp>
        <p:nvSpPr>
          <p:cNvPr id="113" name="类图概述"/>
          <p:cNvSpPr txBox="1"/>
          <p:nvPr/>
        </p:nvSpPr>
        <p:spPr>
          <a:xfrm>
            <a:off x="533607" y="870237"/>
            <a:ext cx="3642360" cy="553720"/>
          </a:xfrm>
          <a:prstGeom prst="rect">
            <a:avLst/>
          </a:prstGeom>
          <a:ln w="12700">
            <a:miter lim="400000"/>
          </a:ln>
        </p:spPr>
        <p:txBody>
          <a:bodyPr wrap="none" lIns="0" tIns="0" rIns="0" bIns="0">
            <a:spAutoFit/>
          </a:bodyPr>
          <a:p>
            <a:pPr marL="342900" indent="-342900">
              <a:lnSpc>
                <a:spcPct val="15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rPr>
              <a:t>类之间的关系</a:t>
            </a:r>
            <a:r>
              <a:rPr lang="en-US" altLang="zh-CN" sz="2400" b="1">
                <a:solidFill>
                  <a:srgbClr val="C00000"/>
                </a:solidFill>
                <a:latin typeface="华文中宋" panose="02010600040101010101" charset="-122"/>
                <a:ea typeface="华文中宋" panose="02010600040101010101" charset="-122"/>
              </a:rPr>
              <a:t>--</a:t>
            </a:r>
            <a:r>
              <a:rPr lang="zh-CN" altLang="en-US" sz="2400" b="1">
                <a:solidFill>
                  <a:srgbClr val="C00000"/>
                </a:solidFill>
                <a:latin typeface="华文中宋" panose="02010600040101010101" charset="-122"/>
                <a:ea typeface="华文中宋" panose="02010600040101010101" charset="-122"/>
              </a:rPr>
              <a:t>泛化</a:t>
            </a:r>
            <a:r>
              <a:rPr lang="zh-CN" altLang="en-US" sz="2400" b="1">
                <a:solidFill>
                  <a:srgbClr val="C00000"/>
                </a:solidFill>
                <a:latin typeface="华文中宋" panose="02010600040101010101" charset="-122"/>
                <a:ea typeface="华文中宋" panose="02010600040101010101" charset="-122"/>
              </a:rPr>
              <a:t>关系</a:t>
            </a:r>
            <a:endParaRPr lang="zh-CN" altLang="en-US"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71830" y="1673225"/>
            <a:ext cx="10495280" cy="1661795"/>
          </a:xfrm>
          <a:prstGeom prst="rect">
            <a:avLst/>
          </a:prstGeom>
          <a:ln w="12700">
            <a:miter lim="400000"/>
          </a:ln>
        </p:spPr>
        <p:txBody>
          <a:bodyPr wrap="square" lIns="0" tIns="0" rIns="0" bIns="0">
            <a:spAutoFit/>
          </a:bodyPr>
          <a:p>
            <a:pPr>
              <a:lnSpc>
                <a:spcPct val="200000"/>
              </a:lnSpc>
            </a:pPr>
            <a:r>
              <a:rPr>
                <a:solidFill>
                  <a:srgbClr val="C00000"/>
                </a:solidFill>
                <a:latin typeface="华文中宋" panose="02010600040101010101" charset="-122"/>
                <a:ea typeface="华文中宋" panose="02010600040101010101" charset="-122"/>
                <a:cs typeface="华文中宋" panose="02010600040101010101" charset="-122"/>
                <a:sym typeface="+mn-ea"/>
              </a:rPr>
              <a:t>泛化关系(Generalization)</a:t>
            </a:r>
            <a:r>
              <a:rPr>
                <a:latin typeface="华文中宋" panose="02010600040101010101" charset="-122"/>
                <a:ea typeface="华文中宋" panose="02010600040101010101" charset="-122"/>
                <a:cs typeface="华文中宋" panose="02010600040101010101" charset="-122"/>
                <a:sym typeface="+mn-ea"/>
              </a:rPr>
              <a:t>是一种存在于一般元素和特殊元素之间的分类关系.它只使用在类型上，而不是实例。在类中，一般元素被称为超类或父类，而特殊元家被称为子类。在UML中，泛化关系用一条从子类指向父类的空心三角箭头表示.</a:t>
            </a:r>
            <a:endParaRPr lang="zh-CN" altLang="en-US">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b8b4282b37feaed4da922383d6b027f"/>
          <p:cNvPicPr>
            <a:picLocks noChangeAspect="1"/>
          </p:cNvPicPr>
          <p:nvPr/>
        </p:nvPicPr>
        <p:blipFill>
          <a:blip r:embed="rId2"/>
          <a:stretch>
            <a:fillRect/>
          </a:stretch>
        </p:blipFill>
        <p:spPr>
          <a:xfrm>
            <a:off x="7431405" y="2981960"/>
            <a:ext cx="2813050" cy="3578225"/>
          </a:xfrm>
          <a:prstGeom prst="rect">
            <a:avLst/>
          </a:prstGeom>
        </p:spPr>
      </p:pic>
      <p:pic>
        <p:nvPicPr>
          <p:cNvPr id="3" name="图片 2" descr="7afa76c3ee9c32db975680725c28ad8"/>
          <p:cNvPicPr>
            <a:picLocks noChangeAspect="1"/>
          </p:cNvPicPr>
          <p:nvPr/>
        </p:nvPicPr>
        <p:blipFill>
          <a:blip r:embed="rId3"/>
          <a:stretch>
            <a:fillRect/>
          </a:stretch>
        </p:blipFill>
        <p:spPr>
          <a:xfrm>
            <a:off x="533400" y="3949065"/>
            <a:ext cx="4378960" cy="1350645"/>
          </a:xfrm>
          <a:prstGeom prst="rect">
            <a:avLst/>
          </a:prstGeom>
        </p:spPr>
      </p:pic>
      <p:cxnSp>
        <p:nvCxnSpPr>
          <p:cNvPr id="4" name="直接箭头连接符 3"/>
          <p:cNvCxnSpPr/>
          <p:nvPr/>
        </p:nvCxnSpPr>
        <p:spPr>
          <a:xfrm>
            <a:off x="5684520" y="4446905"/>
            <a:ext cx="1162685" cy="0"/>
          </a:xfrm>
          <a:prstGeom prst="straightConnector1">
            <a:avLst/>
          </a:prstGeom>
          <a:ln w="28575"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224"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234" name="TOP-PPT-7"/>
          <p:cNvGrpSpPr/>
          <p:nvPr/>
        </p:nvGrpSpPr>
        <p:grpSpPr>
          <a:xfrm>
            <a:off x="9083213" y="2651573"/>
            <a:ext cx="2209001" cy="2003534"/>
            <a:chOff x="0" y="0"/>
            <a:chExt cx="2209000" cy="2003532"/>
          </a:xfrm>
        </p:grpSpPr>
        <p:grpSp>
          <p:nvGrpSpPr>
            <p:cNvPr id="232" name="TOP-PPT-7-1"/>
            <p:cNvGrpSpPr/>
            <p:nvPr/>
          </p:nvGrpSpPr>
          <p:grpSpPr>
            <a:xfrm>
              <a:off x="294499" y="1556492"/>
              <a:ext cx="1620002" cy="447041"/>
              <a:chOff x="0" y="0"/>
              <a:chExt cx="1620000" cy="447040"/>
            </a:xfrm>
          </p:grpSpPr>
          <p:sp>
            <p:nvSpPr>
              <p:cNvPr id="230"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defRPr sz="2000" b="1">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31" name="添加标题"/>
              <p:cNvSpPr txBox="1"/>
              <p:nvPr/>
            </p:nvSpPr>
            <p:spPr>
              <a:xfrm>
                <a:off x="115333" y="0"/>
                <a:ext cx="1389334" cy="447040"/>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233" name="TOP-PPT-7-2"/>
            <p:cNvSpPr txBox="1"/>
            <p:nvPr/>
          </p:nvSpPr>
          <p:spPr>
            <a:xfrm>
              <a:off x="0" y="0"/>
              <a:ext cx="2209001" cy="1209040"/>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sp>
        <p:nvSpPr>
          <p:cNvPr id="113" name="类图概述"/>
          <p:cNvSpPr txBox="1"/>
          <p:nvPr/>
        </p:nvSpPr>
        <p:spPr>
          <a:xfrm>
            <a:off x="533607" y="870237"/>
            <a:ext cx="3642360" cy="553720"/>
          </a:xfrm>
          <a:prstGeom prst="rect">
            <a:avLst/>
          </a:prstGeom>
          <a:ln w="12700">
            <a:miter lim="400000"/>
          </a:ln>
        </p:spPr>
        <p:txBody>
          <a:bodyPr wrap="none" lIns="0" tIns="0" rIns="0" bIns="0">
            <a:spAutoFit/>
          </a:bodyPr>
          <a:p>
            <a:pPr marL="342900" indent="-342900">
              <a:lnSpc>
                <a:spcPct val="15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rPr>
              <a:t>类之间的关系</a:t>
            </a:r>
            <a:r>
              <a:rPr lang="en-US" altLang="zh-CN" sz="2400" b="1">
                <a:solidFill>
                  <a:srgbClr val="C00000"/>
                </a:solidFill>
                <a:latin typeface="华文中宋" panose="02010600040101010101" charset="-122"/>
                <a:ea typeface="华文中宋" panose="02010600040101010101" charset="-122"/>
              </a:rPr>
              <a:t>--</a:t>
            </a:r>
            <a:r>
              <a:rPr lang="zh-CN" altLang="en-US" sz="2400" b="1">
                <a:solidFill>
                  <a:srgbClr val="C00000"/>
                </a:solidFill>
                <a:latin typeface="华文中宋" panose="02010600040101010101" charset="-122"/>
                <a:ea typeface="华文中宋" panose="02010600040101010101" charset="-122"/>
              </a:rPr>
              <a:t>关联关系</a:t>
            </a:r>
            <a:endParaRPr lang="zh-CN" altLang="en-US"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40715" y="1534795"/>
            <a:ext cx="10495280" cy="1477010"/>
          </a:xfrm>
          <a:prstGeom prst="rect">
            <a:avLst/>
          </a:prstGeom>
          <a:ln w="12700">
            <a:miter lim="400000"/>
          </a:ln>
        </p:spPr>
        <p:txBody>
          <a:bodyPr wrap="square" lIns="0" tIns="0" rIns="0" bIns="0">
            <a:spAutoFit/>
          </a:bodyPr>
          <a:p>
            <a:pPr>
              <a:lnSpc>
                <a:spcPct val="200000"/>
              </a:lnSpc>
            </a:pPr>
            <a:r>
              <a:rPr sz="1600">
                <a:solidFill>
                  <a:srgbClr val="C00000"/>
                </a:solidFill>
                <a:latin typeface="华文中宋" panose="02010600040101010101" charset="-122"/>
                <a:ea typeface="华文中宋" panose="02010600040101010101" charset="-122"/>
                <a:cs typeface="华文中宋" panose="02010600040101010101" charset="-122"/>
                <a:sym typeface="+mn-ea"/>
              </a:rPr>
              <a:t>关联关系(Association)</a:t>
            </a:r>
            <a:r>
              <a:rPr sz="1600">
                <a:latin typeface="华文中宋" panose="02010600040101010101" charset="-122"/>
                <a:ea typeface="华文中宋" panose="02010600040101010101" charset="-122"/>
                <a:cs typeface="华文中宋" panose="02010600040101010101" charset="-122"/>
                <a:sym typeface="+mn-ea"/>
              </a:rPr>
              <a:t>是一种结构关系。它指明一个事物的对象与另一个事物的对象之间的联系。也就是说，关联描述了系统中对象或实例之间的离散连接。给定一个连接两个类的关联，可以从一个类的对象联系到另一个类的对象。</a:t>
            </a:r>
            <a:endParaRPr sz="1600">
              <a:latin typeface="华文中宋" panose="02010600040101010101" charset="-122"/>
              <a:ea typeface="华文中宋" panose="02010600040101010101" charset="-122"/>
              <a:cs typeface="华文中宋" panose="02010600040101010101" charset="-122"/>
              <a:sym typeface="+mn-ea"/>
            </a:endParaRPr>
          </a:p>
          <a:p>
            <a:pPr>
              <a:lnSpc>
                <a:spcPct val="200000"/>
              </a:lnSpc>
            </a:pPr>
            <a:r>
              <a:rPr sz="1600">
                <a:latin typeface="华文中宋" panose="02010600040101010101" charset="-122"/>
                <a:ea typeface="华文中宋" panose="02010600040101010101" charset="-122"/>
                <a:cs typeface="华文中宋" panose="02010600040101010101" charset="-122"/>
                <a:sym typeface="+mn-ea"/>
              </a:rPr>
              <a:t>关联的两端都连接到一个类在理论上也是合法的。在UML图形中，关联关系用一条连接两个类的实线表示。</a:t>
            </a:r>
            <a:endParaRPr lang="zh-CN" altLang="en-US" sz="1600">
              <a:latin typeface="华文中宋" panose="02010600040101010101" charset="-122"/>
              <a:ea typeface="华文中宋" panose="02010600040101010101" charset="-122"/>
              <a:cs typeface="华文中宋" panose="02010600040101010101" charset="-122"/>
              <a:sym typeface="+mn-ea"/>
            </a:endParaRPr>
          </a:p>
        </p:txBody>
      </p:sp>
      <p:pic>
        <p:nvPicPr>
          <p:cNvPr id="5" name="图片 4" descr="e4bff4df1d1f8fd44059d6e130e5a3c"/>
          <p:cNvPicPr>
            <a:picLocks noChangeAspect="1"/>
          </p:cNvPicPr>
          <p:nvPr/>
        </p:nvPicPr>
        <p:blipFill>
          <a:blip r:embed="rId2"/>
          <a:stretch>
            <a:fillRect/>
          </a:stretch>
        </p:blipFill>
        <p:spPr>
          <a:xfrm>
            <a:off x="6510020" y="3875405"/>
            <a:ext cx="4625975" cy="1786255"/>
          </a:xfrm>
          <a:prstGeom prst="rect">
            <a:avLst/>
          </a:prstGeom>
        </p:spPr>
      </p:pic>
      <p:sp>
        <p:nvSpPr>
          <p:cNvPr id="6" name="文本框 5"/>
          <p:cNvSpPr txBox="1"/>
          <p:nvPr/>
        </p:nvSpPr>
        <p:spPr>
          <a:xfrm>
            <a:off x="770255" y="3583305"/>
            <a:ext cx="4975860" cy="1938020"/>
          </a:xfrm>
          <a:prstGeom prst="rect">
            <a:avLst/>
          </a:prstGeom>
          <a:solidFill>
            <a:schemeClr val="bg2"/>
          </a:solidFill>
        </p:spPr>
        <p:txBody>
          <a:bodyPr wrap="square" rtlCol="0" anchor="t">
            <a:spAutoFit/>
          </a:bodyPr>
          <a:p>
            <a:pPr>
              <a:lnSpc>
                <a:spcPct val="150000"/>
              </a:lnSpc>
            </a:pPr>
            <a:r>
              <a:rPr lang="zh-CN" altLang="en-US" sz="1600">
                <a:latin typeface="华文仿宋" panose="02010600040101010101" charset="-122"/>
                <a:ea typeface="华文仿宋" panose="02010600040101010101" charset="-122"/>
                <a:cs typeface="华文仿宋" panose="02010600040101010101" charset="-122"/>
              </a:rPr>
              <a:t>例如,类 Library(图书馆类)与类 Book(书类)就是一种一对多的关联,这表明每Book 实例仅被一个 Library 实例所拥有。此外，给LibraryBook定一个Book,能够找到它所属的 Library，给定Library,能够找到它的全部 Book ,如图5.10所示。</a:t>
            </a:r>
            <a:endParaRPr lang="zh-CN" altLang="en-US" sz="1600">
              <a:latin typeface="华文仿宋" panose="02010600040101010101" charset="-122"/>
              <a:ea typeface="华文仿宋" panose="02010600040101010101" charset="-122"/>
              <a:cs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TOP-PPT-1" descr="TOP-PPT-1"/>
          <p:cNvPicPr>
            <a:picLocks noChangeAspect="1"/>
          </p:cNvPicPr>
          <p:nvPr/>
        </p:nvPicPr>
        <p:blipFill>
          <a:blip r:embed="rId1"/>
          <a:stretch>
            <a:fillRect/>
          </a:stretch>
        </p:blipFill>
        <p:spPr>
          <a:xfrm flipH="1" flipV="1">
            <a:off x="2895712" y="0"/>
            <a:ext cx="6400576" cy="671332"/>
          </a:xfrm>
          <a:prstGeom prst="rect">
            <a:avLst/>
          </a:prstGeom>
          <a:ln w="12700">
            <a:miter lim="400000"/>
            <a:headEnd/>
            <a:tailEnd/>
          </a:ln>
        </p:spPr>
      </p:pic>
      <p:sp>
        <p:nvSpPr>
          <p:cNvPr id="224" name="TOP-PPT-2"/>
          <p:cNvSpPr txBox="1"/>
          <p:nvPr/>
        </p:nvSpPr>
        <p:spPr>
          <a:xfrm>
            <a:off x="4760472" y="34724"/>
            <a:ext cx="2671055" cy="607695"/>
          </a:xfrm>
          <a:prstGeom prst="rect">
            <a:avLst/>
          </a:prstGeom>
          <a:ln w="12700">
            <a:miter lim="400000"/>
          </a:ln>
        </p:spPr>
        <p:txBody>
          <a:bodyPr lIns="45719" rIns="45719">
            <a:spAutoFit/>
          </a:bodyPr>
          <a:lstStyle>
            <a:lvl1pPr algn="ctr">
              <a:lnSpc>
                <a:spcPct val="120000"/>
              </a:lnSpc>
              <a:defRPr sz="2800">
                <a:solidFill>
                  <a:srgbClr val="FFFFFF"/>
                </a:solidFill>
                <a:latin typeface="华文中宋" panose="02010600040101010101" charset="-122"/>
                <a:ea typeface="华文中宋" panose="02010600040101010101" charset="-122"/>
                <a:cs typeface="华文中宋" panose="02010600040101010101" charset="-122"/>
                <a:sym typeface="华文中宋" panose="02010600040101010101" charset="-122"/>
              </a:defRPr>
            </a:lvl1pPr>
          </a:lstStyle>
          <a:p>
            <a:r>
              <a:rPr b="1"/>
              <a:t>类图和对象图</a:t>
            </a:r>
            <a:endParaRPr b="1"/>
          </a:p>
        </p:txBody>
      </p:sp>
      <p:grpSp>
        <p:nvGrpSpPr>
          <p:cNvPr id="234" name="TOP-PPT-7"/>
          <p:cNvGrpSpPr/>
          <p:nvPr/>
        </p:nvGrpSpPr>
        <p:grpSpPr>
          <a:xfrm>
            <a:off x="9083213" y="2651573"/>
            <a:ext cx="2209001" cy="2003534"/>
            <a:chOff x="0" y="0"/>
            <a:chExt cx="2209000" cy="2003532"/>
          </a:xfrm>
        </p:grpSpPr>
        <p:grpSp>
          <p:nvGrpSpPr>
            <p:cNvPr id="232" name="TOP-PPT-7-1"/>
            <p:cNvGrpSpPr/>
            <p:nvPr/>
          </p:nvGrpSpPr>
          <p:grpSpPr>
            <a:xfrm>
              <a:off x="294499" y="1556492"/>
              <a:ext cx="1620002" cy="447041"/>
              <a:chOff x="0" y="0"/>
              <a:chExt cx="1620000" cy="447040"/>
            </a:xfrm>
          </p:grpSpPr>
          <p:sp>
            <p:nvSpPr>
              <p:cNvPr id="230" name="圆角矩形"/>
              <p:cNvSpPr/>
              <p:nvPr/>
            </p:nvSpPr>
            <p:spPr>
              <a:xfrm>
                <a:off x="0" y="7520"/>
                <a:ext cx="1620001" cy="432000"/>
              </a:xfrm>
              <a:prstGeom prst="roundRect">
                <a:avLst>
                  <a:gd name="adj" fmla="val 50000"/>
                </a:avLst>
              </a:prstGeom>
              <a:noFill/>
              <a:ln w="12700" cap="flat">
                <a:solidFill>
                  <a:srgbClr val="FFFFFF"/>
                </a:solidFill>
                <a:prstDash val="solid"/>
                <a:miter lim="800000"/>
              </a:ln>
              <a:effectLst/>
            </p:spPr>
            <p:txBody>
              <a:bodyPr wrap="square" lIns="0" tIns="0" rIns="0" bIns="0" numCol="1" anchor="ctr">
                <a:noAutofit/>
              </a:bodyPr>
              <a:lstStyle/>
              <a:p>
                <a:pPr algn="ctr">
                  <a:defRPr sz="2000" b="1">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31" name="添加标题"/>
              <p:cNvSpPr txBox="1"/>
              <p:nvPr/>
            </p:nvSpPr>
            <p:spPr>
              <a:xfrm>
                <a:off x="115333" y="0"/>
                <a:ext cx="1389334" cy="447040"/>
              </a:xfrm>
              <a:prstGeom prst="rect">
                <a:avLst/>
              </a:prstGeom>
              <a:noFill/>
              <a:ln w="12700" cap="flat">
                <a:noFill/>
                <a:miter lim="400000"/>
              </a:ln>
              <a:effectLst/>
            </p:spPr>
            <p:txBody>
              <a:bodyPr wrap="square" lIns="45719" tIns="45719" rIns="45719" bIns="45719" numCol="1" anchor="ctr">
                <a:spAutoFit/>
              </a:bodyPr>
              <a:lstStyle>
                <a:lvl1pPr algn="ctr">
                  <a:defRPr sz="20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添加标题</a:t>
                </a:r>
                <a:endParaRPr>
                  <a:latin typeface="思源黑体 CN Regular"/>
                  <a:ea typeface="思源黑体 CN Regular"/>
                  <a:cs typeface="思源黑体 CN Regular"/>
                  <a:sym typeface="思源黑体 CN Regular"/>
                </a:endParaRPr>
              </a:p>
            </p:txBody>
          </p:sp>
        </p:grpSp>
        <p:sp>
          <p:nvSpPr>
            <p:cNvPr id="233" name="TOP-PPT-7-2"/>
            <p:cNvSpPr txBox="1"/>
            <p:nvPr/>
          </p:nvSpPr>
          <p:spPr>
            <a:xfrm>
              <a:off x="0" y="0"/>
              <a:ext cx="2209001" cy="1209040"/>
            </a:xfrm>
            <a:prstGeom prst="rect">
              <a:avLst/>
            </a:prstGeom>
            <a:noFill/>
            <a:ln w="12700" cap="flat">
              <a:noFill/>
              <a:miter lim="400000"/>
            </a:ln>
            <a:effectLst/>
          </p:spPr>
          <p:txBody>
            <a:bodyPr wrap="square" lIns="45719" tIns="45719" rIns="45719" bIns="45719" numCol="1" anchor="t">
              <a:spAutoFit/>
            </a:bodyPr>
            <a:lstStyle>
              <a:lvl1pPr algn="just">
                <a:lnSpc>
                  <a:spcPct val="150000"/>
                </a:lnSpc>
                <a:defRPr sz="1600" b="1">
                  <a:solidFill>
                    <a:srgbClr val="FFFFFF"/>
                  </a:solidFill>
                  <a:latin typeface="思源黑体 CN Regular"/>
                  <a:ea typeface="思源黑体 CN Regular"/>
                  <a:cs typeface="思源黑体 CN Regular"/>
                  <a:sym typeface="思源黑体 CN Regular"/>
                </a:defRPr>
              </a:lvl1pPr>
            </a:lstStyle>
            <a:p>
              <a:pPr>
                <a:defRPr>
                  <a:latin typeface="Arial" panose="020B0604020202020204"/>
                  <a:ea typeface="Arial" panose="020B0604020202020204"/>
                  <a:cs typeface="Arial" panose="020B0604020202020204"/>
                  <a:sym typeface="Arial" panose="020B0604020202020204"/>
                </a:defRPr>
              </a:pPr>
              <a:r>
                <a:rPr>
                  <a:latin typeface="思源黑体 CN Regular"/>
                  <a:ea typeface="思源黑体 CN Regular"/>
                  <a:cs typeface="思源黑体 CN Regular"/>
                  <a:sym typeface="思源黑体 CN Regular"/>
                </a:rPr>
                <a:t>请单击此处输入您的文本内容，可更改文字的颜色或者大小等属性。</a:t>
              </a:r>
              <a:endParaRPr>
                <a:latin typeface="思源黑体 CN Regular"/>
                <a:ea typeface="思源黑体 CN Regular"/>
                <a:cs typeface="思源黑体 CN Regular"/>
                <a:sym typeface="思源黑体 CN Regular"/>
              </a:endParaRPr>
            </a:p>
          </p:txBody>
        </p:sp>
      </p:grpSp>
      <p:sp>
        <p:nvSpPr>
          <p:cNvPr id="113" name="类图概述"/>
          <p:cNvSpPr txBox="1"/>
          <p:nvPr/>
        </p:nvSpPr>
        <p:spPr>
          <a:xfrm>
            <a:off x="533607" y="870237"/>
            <a:ext cx="3642360" cy="553720"/>
          </a:xfrm>
          <a:prstGeom prst="rect">
            <a:avLst/>
          </a:prstGeom>
          <a:ln w="12700">
            <a:miter lim="400000"/>
          </a:ln>
        </p:spPr>
        <p:txBody>
          <a:bodyPr wrap="none" lIns="0" tIns="0" rIns="0" bIns="0">
            <a:spAutoFit/>
          </a:bodyPr>
          <a:p>
            <a:pPr marL="342900" indent="-342900">
              <a:lnSpc>
                <a:spcPct val="15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rPr>
              <a:t>类之间的关系</a:t>
            </a:r>
            <a:r>
              <a:rPr lang="en-US" altLang="zh-CN" sz="2400" b="1">
                <a:solidFill>
                  <a:srgbClr val="C00000"/>
                </a:solidFill>
                <a:latin typeface="华文中宋" panose="02010600040101010101" charset="-122"/>
                <a:ea typeface="华文中宋" panose="02010600040101010101" charset="-122"/>
              </a:rPr>
              <a:t>--</a:t>
            </a:r>
            <a:r>
              <a:rPr lang="zh-CN" altLang="en-US" sz="2400" b="1">
                <a:solidFill>
                  <a:srgbClr val="C00000"/>
                </a:solidFill>
                <a:latin typeface="华文中宋" panose="02010600040101010101" charset="-122"/>
                <a:ea typeface="华文中宋" panose="02010600040101010101" charset="-122"/>
              </a:rPr>
              <a:t>实现</a:t>
            </a:r>
            <a:r>
              <a:rPr lang="zh-CN" altLang="en-US" sz="2400" b="1">
                <a:solidFill>
                  <a:srgbClr val="C00000"/>
                </a:solidFill>
                <a:latin typeface="华文中宋" panose="02010600040101010101" charset="-122"/>
                <a:ea typeface="华文中宋" panose="02010600040101010101" charset="-122"/>
              </a:rPr>
              <a:t>关系</a:t>
            </a:r>
            <a:endParaRPr lang="zh-CN" altLang="en-US" sz="2400" b="1">
              <a:solidFill>
                <a:srgbClr val="C00000"/>
              </a:solidFill>
              <a:latin typeface="华文中宋" panose="02010600040101010101" charset="-122"/>
              <a:ea typeface="华文中宋" panose="02010600040101010101" charset="-122"/>
            </a:endParaRPr>
          </a:p>
        </p:txBody>
      </p:sp>
      <p:sp>
        <p:nvSpPr>
          <p:cNvPr id="114" name="类是对一组具有相同属性、操作、关系和语义的对象的抽象。主要包括名称部分(Name)、属性部分(Attribute)和操作部分(Operation)。在UML类名中类用一个矩形框表示，它包含三个区域,最上面是类名、中间是类的属性、最下面是类的方法。"/>
          <p:cNvSpPr txBox="1"/>
          <p:nvPr/>
        </p:nvSpPr>
        <p:spPr>
          <a:xfrm>
            <a:off x="640715" y="1534795"/>
            <a:ext cx="10495280" cy="2585085"/>
          </a:xfrm>
          <a:prstGeom prst="rect">
            <a:avLst/>
          </a:prstGeom>
          <a:ln w="12700">
            <a:miter lim="400000"/>
          </a:ln>
        </p:spPr>
        <p:txBody>
          <a:bodyPr wrap="square" lIns="0" tIns="0" rIns="0" bIns="0">
            <a:spAutoFit/>
          </a:bodyPr>
          <a:p>
            <a:pPr>
              <a:lnSpc>
                <a:spcPct val="200000"/>
              </a:lnSpc>
            </a:pPr>
            <a:r>
              <a:rPr>
                <a:solidFill>
                  <a:srgbClr val="C00000"/>
                </a:solidFill>
                <a:latin typeface="华文中宋" panose="02010600040101010101" charset="-122"/>
                <a:ea typeface="华文中宋" panose="02010600040101010101" charset="-122"/>
                <a:cs typeface="华文中宋" panose="02010600040101010101" charset="-122"/>
                <a:sym typeface="+mn-ea"/>
              </a:rPr>
              <a:t>实现</a:t>
            </a:r>
            <a:r>
              <a:rPr sz="1600">
                <a:latin typeface="华文中宋" panose="02010600040101010101" charset="-122"/>
                <a:ea typeface="华文中宋" panose="02010600040101010101" charset="-122"/>
                <a:cs typeface="华文中宋" panose="02010600040101010101" charset="-122"/>
                <a:sym typeface="+mn-ea"/>
              </a:rPr>
              <a:t>将一种模型元索与另一种模型元素连接起来，比如类和接口。实现关系则将不同语义层内的元索连接起来，通常建立在不同的模型内。实现关系通常在</a:t>
            </a:r>
            <a:r>
              <a:rPr>
                <a:solidFill>
                  <a:srgbClr val="C00000"/>
                </a:solidFill>
                <a:latin typeface="华文中宋" panose="02010600040101010101" charset="-122"/>
                <a:ea typeface="华文中宋" panose="02010600040101010101" charset="-122"/>
                <a:cs typeface="华文中宋" panose="02010600040101010101" charset="-122"/>
                <a:sym typeface="+mn-ea"/>
              </a:rPr>
              <a:t>两种情况</a:t>
            </a:r>
            <a:r>
              <a:rPr sz="1600">
                <a:latin typeface="华文中宋" panose="02010600040101010101" charset="-122"/>
                <a:ea typeface="华文中宋" panose="02010600040101010101" charset="-122"/>
                <a:cs typeface="华文中宋" panose="02010600040101010101" charset="-122"/>
                <a:sym typeface="+mn-ea"/>
              </a:rPr>
              <a:t>下被使用：</a:t>
            </a:r>
            <a:endParaRPr sz="1600">
              <a:latin typeface="华文中宋" panose="02010600040101010101" charset="-122"/>
              <a:ea typeface="华文中宋" panose="02010600040101010101" charset="-122"/>
              <a:cs typeface="华文中宋" panose="02010600040101010101" charset="-122"/>
              <a:sym typeface="+mn-ea"/>
            </a:endParaRPr>
          </a:p>
          <a:p>
            <a:pPr marL="342900" indent="-342900">
              <a:lnSpc>
                <a:spcPct val="200000"/>
              </a:lnSpc>
              <a:buAutoNum type="arabicPeriod"/>
            </a:pPr>
            <a:r>
              <a:rPr sz="1600">
                <a:latin typeface="华文中宋" panose="02010600040101010101" charset="-122"/>
                <a:ea typeface="华文中宋" panose="02010600040101010101" charset="-122"/>
                <a:cs typeface="华文中宋" panose="02010600040101010101" charset="-122"/>
                <a:sym typeface="+mn-ea"/>
              </a:rPr>
              <a:t>在接口与实现该接口的类之间；</a:t>
            </a:r>
            <a:endParaRPr sz="1600">
              <a:latin typeface="华文中宋" panose="02010600040101010101" charset="-122"/>
              <a:ea typeface="华文中宋" panose="02010600040101010101" charset="-122"/>
              <a:cs typeface="华文中宋" panose="02010600040101010101" charset="-122"/>
              <a:sym typeface="+mn-ea"/>
            </a:endParaRPr>
          </a:p>
          <a:p>
            <a:pPr marL="342900" indent="-342900">
              <a:lnSpc>
                <a:spcPct val="200000"/>
              </a:lnSpc>
              <a:buAutoNum type="arabicPeriod"/>
            </a:pPr>
            <a:r>
              <a:rPr sz="1600">
                <a:latin typeface="华文中宋" panose="02010600040101010101" charset="-122"/>
                <a:ea typeface="华文中宋" panose="02010600040101010101" charset="-122"/>
                <a:cs typeface="华文中宋" panose="02010600040101010101" charset="-122"/>
                <a:sym typeface="+mn-ea"/>
              </a:rPr>
              <a:t>在用例及实现该用例的协作之间。</a:t>
            </a:r>
            <a:endParaRPr sz="1600">
              <a:latin typeface="华文中宋" panose="02010600040101010101" charset="-122"/>
              <a:ea typeface="华文中宋" panose="02010600040101010101" charset="-122"/>
              <a:cs typeface="华文中宋" panose="02010600040101010101" charset="-122"/>
              <a:sym typeface="+mn-ea"/>
            </a:endParaRPr>
          </a:p>
          <a:p>
            <a:pPr marL="342900" indent="-342900">
              <a:lnSpc>
                <a:spcPct val="200000"/>
              </a:lnSpc>
            </a:pPr>
            <a:endParaRPr lang="zh-CN" altLang="en-US" sz="1600">
              <a:latin typeface="华文中宋" panose="02010600040101010101" charset="-122"/>
              <a:ea typeface="华文中宋" panose="02010600040101010101" charset="-122"/>
              <a:cs typeface="华文中宋" panose="02010600040101010101" charset="-122"/>
              <a:sym typeface="+mn-ea"/>
            </a:endParaRPr>
          </a:p>
        </p:txBody>
      </p:sp>
      <p:sp>
        <p:nvSpPr>
          <p:cNvPr id="6" name="文本框 5"/>
          <p:cNvSpPr txBox="1"/>
          <p:nvPr/>
        </p:nvSpPr>
        <p:spPr>
          <a:xfrm>
            <a:off x="313055" y="4215765"/>
            <a:ext cx="6071235" cy="1753235"/>
          </a:xfrm>
          <a:prstGeom prst="rect">
            <a:avLst/>
          </a:prstGeom>
          <a:solidFill>
            <a:schemeClr val="bg2"/>
          </a:solidFill>
        </p:spPr>
        <p:txBody>
          <a:bodyPr wrap="square" rtlCol="0" anchor="t">
            <a:spAutoFit/>
          </a:bodyPr>
          <a:p>
            <a:pPr marL="342900" indent="-342900">
              <a:lnSpc>
                <a:spcPct val="150000"/>
              </a:lnSpc>
            </a:pPr>
            <a:r>
              <a:rPr lang="en-US">
                <a:latin typeface="华文仿宋" panose="02010600040101010101" charset="-122"/>
                <a:ea typeface="华文仿宋" panose="02010600040101010101" charset="-122"/>
                <a:cs typeface="华文仿宋" panose="02010600040101010101" charset="-122"/>
                <a:sym typeface="+mn-ea"/>
              </a:rPr>
              <a:t>	</a:t>
            </a:r>
            <a:r>
              <a:rPr>
                <a:latin typeface="华文仿宋" panose="02010600040101010101" charset="-122"/>
                <a:ea typeface="华文仿宋" panose="02010600040101010101" charset="-122"/>
                <a:cs typeface="华文仿宋" panose="02010600040101010101" charset="-122"/>
                <a:sym typeface="+mn-ea"/>
              </a:rPr>
              <a:t>在UML中，实现关系的符号与泛化关系的符号类似</a:t>
            </a:r>
            <a:r>
              <a:rPr lang="zh-CN">
                <a:latin typeface="华文仿宋" panose="02010600040101010101" charset="-122"/>
                <a:ea typeface="华文仿宋" panose="02010600040101010101" charset="-122"/>
                <a:cs typeface="华文仿宋" panose="02010600040101010101" charset="-122"/>
                <a:sym typeface="+mn-ea"/>
              </a:rPr>
              <a:t>，</a:t>
            </a:r>
            <a:r>
              <a:rPr>
                <a:latin typeface="华文仿宋" panose="02010600040101010101" charset="-122"/>
                <a:ea typeface="华文仿宋" panose="02010600040101010101" charset="-122"/>
                <a:cs typeface="华文仿宋" panose="02010600040101010101" charset="-122"/>
                <a:sym typeface="+mn-ea"/>
              </a:rPr>
              <a:t>用一条带指向接口的空心三角箭头的虚线表示。</a:t>
            </a:r>
            <a:endParaRPr>
              <a:latin typeface="华文仿宋" panose="02010600040101010101" charset="-122"/>
              <a:ea typeface="华文仿宋" panose="02010600040101010101" charset="-122"/>
              <a:cs typeface="华文仿宋" panose="02010600040101010101" charset="-122"/>
              <a:sym typeface="+mn-ea"/>
            </a:endParaRPr>
          </a:p>
          <a:p>
            <a:pPr marL="342900" indent="-342900">
              <a:lnSpc>
                <a:spcPct val="150000"/>
              </a:lnSpc>
            </a:pPr>
            <a:r>
              <a:rPr lang="en-US">
                <a:latin typeface="华文仿宋" panose="02010600040101010101" charset="-122"/>
                <a:ea typeface="华文仿宋" panose="02010600040101010101" charset="-122"/>
                <a:cs typeface="华文仿宋" panose="02010600040101010101" charset="-122"/>
                <a:sym typeface="+mn-ea"/>
              </a:rPr>
              <a:t>	</a:t>
            </a:r>
            <a:r>
              <a:rPr>
                <a:latin typeface="华文仿宋" panose="02010600040101010101" charset="-122"/>
                <a:ea typeface="华文仿宋" panose="02010600040101010101" charset="-122"/>
                <a:cs typeface="华文仿宋" panose="02010600040101010101" charset="-122"/>
                <a:sym typeface="+mn-ea"/>
              </a:rPr>
              <a:t>实现关系还有一种省略的表示方法，即接口表示为一个小圆圈，并和实现接口的类用一条线段连接。</a:t>
            </a:r>
            <a:endParaRPr lang="zh-CN" altLang="en-US">
              <a:latin typeface="华文仿宋" panose="02010600040101010101" charset="-122"/>
              <a:ea typeface="华文仿宋" panose="02010600040101010101" charset="-122"/>
              <a:cs typeface="华文仿宋" panose="02010600040101010101" charset="-122"/>
              <a:sym typeface="+mn-ea"/>
            </a:endParaRPr>
          </a:p>
        </p:txBody>
      </p:sp>
      <p:pic>
        <p:nvPicPr>
          <p:cNvPr id="2" name="图片 1" descr="586aee1523da900f8fffb02648a51a3"/>
          <p:cNvPicPr>
            <a:picLocks noChangeAspect="1"/>
          </p:cNvPicPr>
          <p:nvPr/>
        </p:nvPicPr>
        <p:blipFill>
          <a:blip r:embed="rId2"/>
          <a:stretch>
            <a:fillRect/>
          </a:stretch>
        </p:blipFill>
        <p:spPr>
          <a:xfrm>
            <a:off x="6604635" y="2893060"/>
            <a:ext cx="5060315" cy="1520825"/>
          </a:xfrm>
          <a:prstGeom prst="rect">
            <a:avLst/>
          </a:prstGeom>
        </p:spPr>
      </p:pic>
      <p:pic>
        <p:nvPicPr>
          <p:cNvPr id="3" name="图片 2" descr="2593a3271d7e220ad135d6c3117aa7e"/>
          <p:cNvPicPr>
            <a:picLocks noChangeAspect="1"/>
          </p:cNvPicPr>
          <p:nvPr/>
        </p:nvPicPr>
        <p:blipFill>
          <a:blip r:embed="rId3"/>
          <a:stretch>
            <a:fillRect/>
          </a:stretch>
        </p:blipFill>
        <p:spPr>
          <a:xfrm>
            <a:off x="7348855" y="4858385"/>
            <a:ext cx="3648710" cy="1544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pic>
        <p:nvPicPr>
          <p:cNvPr id="32" name="TOP-PPT-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8536982" y="3038163"/>
            <a:ext cx="6528362" cy="781674"/>
          </a:xfrm>
          <a:prstGeom prst="rect">
            <a:avLst/>
          </a:prstGeom>
        </p:spPr>
      </p:pic>
      <p:sp>
        <p:nvSpPr>
          <p:cNvPr id="33" name="TOP-PPT-3"/>
          <p:cNvSpPr txBox="1"/>
          <p:nvPr/>
        </p:nvSpPr>
        <p:spPr>
          <a:xfrm>
            <a:off x="2289933" y="3627684"/>
            <a:ext cx="7643462" cy="460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Sequence diagram and communication diagram</a:t>
            </a:r>
            <a:endPar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4" name="TOP-PPT-4"/>
          <p:cNvSpPr txBox="1"/>
          <p:nvPr>
            <p:custDataLst>
              <p:tags r:id="rId2"/>
            </p:custDataLst>
          </p:nvPr>
        </p:nvSpPr>
        <p:spPr>
          <a:xfrm>
            <a:off x="2258604" y="2318307"/>
            <a:ext cx="7674790"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660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6600" b="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5" name="TOP-PPT-5"/>
          <p:cNvSpPr/>
          <p:nvPr/>
        </p:nvSpPr>
        <p:spPr>
          <a:xfrm>
            <a:off x="5011655" y="4417197"/>
            <a:ext cx="2168792"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74C81"/>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6" name="TOP-PPT-6"/>
          <p:cNvSpPr/>
          <p:nvPr/>
        </p:nvSpPr>
        <p:spPr>
          <a:xfrm>
            <a:off x="5458369" y="4459501"/>
            <a:ext cx="128109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PART.03</a:t>
            </a:r>
            <a:endParaRPr kumimoji="0" lang="zh-CN" alt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058" y="2105751"/>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6365" y="4215765"/>
            <a:ext cx="1619885"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38430" y="361950"/>
            <a:ext cx="10730865" cy="2602230"/>
          </a:xfrm>
          <a:prstGeom prst="rect">
            <a:avLst/>
          </a:prstGeom>
          <a:noFill/>
        </p:spPr>
        <p:txBody>
          <a:bodyPr wrap="square" rtlCol="0" anchor="t">
            <a:spAutoFit/>
          </a:bodyPr>
          <a:p>
            <a:pPr marL="342900" indent="-342900">
              <a:lnSpc>
                <a:spcPct val="200000"/>
              </a:lnSpc>
              <a:buFont typeface="Arial" panose="020B0604020202020204" pitchFamily="34" charset="0"/>
              <a:buChar char="•"/>
            </a:pPr>
            <a:r>
              <a:rPr lang="zh-CN" altLang="en-US" sz="2400" b="1">
                <a:solidFill>
                  <a:srgbClr val="C00000"/>
                </a:solidFill>
                <a:latin typeface="华文中宋" panose="02010600040101010101" charset="-122"/>
                <a:ea typeface="华文中宋" panose="02010600040101010101" charset="-122"/>
                <a:cs typeface="华文中宋" panose="02010600040101010101" charset="-122"/>
              </a:rPr>
              <a:t>顺序图</a:t>
            </a:r>
            <a:endParaRPr lang="zh-CN" altLang="en-US" sz="2400" b="1">
              <a:solidFill>
                <a:srgbClr val="C00000"/>
              </a:solidFill>
              <a:latin typeface="华文中宋" panose="02010600040101010101" charset="-122"/>
              <a:ea typeface="华文中宋" panose="02010600040101010101" charset="-122"/>
              <a:cs typeface="华文中宋" panose="02010600040101010101" charset="-122"/>
            </a:endParaRPr>
          </a:p>
          <a:p>
            <a:pPr lvl="1" indent="0">
              <a:lnSpc>
                <a:spcPct val="160000"/>
              </a:lnSpc>
              <a:buFont typeface="Arial" panose="020B0604020202020204" pitchFamily="34" charset="0"/>
              <a:buNone/>
            </a:pPr>
            <a:r>
              <a:rPr lang="zh-CN" altLang="en-US">
                <a:solidFill>
                  <a:srgbClr val="C00000"/>
                </a:solidFill>
                <a:latin typeface="华文中宋" panose="02010600040101010101" charset="-122"/>
                <a:ea typeface="华文中宋" panose="02010600040101010101" charset="-122"/>
                <a:cs typeface="华文中宋" panose="02010600040101010101" charset="-122"/>
              </a:rPr>
              <a:t>     顺序图(Sequence Diagram)</a:t>
            </a:r>
            <a:r>
              <a:rPr lang="zh-CN" altLang="en-US">
                <a:latin typeface="华文中宋" panose="02010600040101010101" charset="-122"/>
                <a:ea typeface="华文中宋" panose="02010600040101010101" charset="-122"/>
                <a:cs typeface="华文中宋" panose="02010600040101010101" charset="-122"/>
              </a:rPr>
              <a:t>是强调消息时间顺序的交互图,</a:t>
            </a:r>
            <a:r>
              <a:rPr lang="zh-CN" altLang="en-US">
                <a:latin typeface="华文中宋" panose="02010600040101010101" charset="-122"/>
                <a:ea typeface="华文中宋" panose="02010600040101010101" charset="-122"/>
                <a:cs typeface="华文中宋" panose="02010600040101010101" charset="-122"/>
                <a:sym typeface="+mn-ea"/>
              </a:rPr>
              <a:t>将交互关系表示为一个二维图，</a:t>
            </a:r>
            <a:r>
              <a:rPr lang="zh-CN" altLang="en-US">
                <a:latin typeface="华文中宋" panose="02010600040101010101" charset="-122"/>
                <a:ea typeface="华文中宋" panose="02010600040101010101" charset="-122"/>
                <a:cs typeface="华文中宋" panose="02010600040101010101" charset="-122"/>
              </a:rPr>
              <a:t>描述了对象之间传送消息的时间顺序，用于表示用例中的行为顺序。</a:t>
            </a:r>
            <a:endParaRPr lang="zh-CN" altLang="en-US">
              <a:latin typeface="华文中宋" panose="02010600040101010101" charset="-122"/>
              <a:ea typeface="华文中宋" panose="02010600040101010101" charset="-122"/>
              <a:cs typeface="华文中宋" panose="02010600040101010101" charset="-122"/>
            </a:endParaRPr>
          </a:p>
          <a:p>
            <a:pPr lvl="1" indent="0">
              <a:lnSpc>
                <a:spcPct val="160000"/>
              </a:lnSpc>
              <a:buFont typeface="Arial" panose="020B0604020202020204" pitchFamily="34" charset="0"/>
              <a:buNone/>
            </a:pPr>
            <a:r>
              <a:rPr lang="zh-CN" altLang="en-US">
                <a:latin typeface="华文中宋" panose="02010600040101010101" charset="-122"/>
                <a:ea typeface="华文中宋" panose="02010600040101010101" charset="-122"/>
                <a:cs typeface="华文中宋" panose="02010600040101010101" charset="-122"/>
              </a:rPr>
              <a:t>     横向轴代表了在协作中各独立对象的类元角色。纵向轴是时间轴,时间沿竖线向下延伸。</a:t>
            </a:r>
            <a:endParaRPr lang="zh-CN" altLang="en-US">
              <a:latin typeface="华文中宋" panose="02010600040101010101" charset="-122"/>
              <a:ea typeface="华文中宋" panose="02010600040101010101" charset="-122"/>
              <a:cs typeface="华文中宋" panose="02010600040101010101" charset="-122"/>
            </a:endParaRPr>
          </a:p>
          <a:p>
            <a:pPr indent="0">
              <a:lnSpc>
                <a:spcPct val="160000"/>
              </a:lnSpc>
              <a:buFont typeface="Arial" panose="020B0604020202020204" pitchFamily="34" charset="0"/>
              <a:buNone/>
            </a:pPr>
            <a:r>
              <a:rPr lang="zh-CN" altLang="en-US">
                <a:latin typeface="华文中宋" panose="02010600040101010101" charset="-122"/>
                <a:ea typeface="华文中宋" panose="02010600040101010101" charset="-122"/>
                <a:cs typeface="华文中宋" panose="02010600040101010101" charset="-122"/>
              </a:rPr>
              <a:t>           顺序图主要用于按照交互发生的一系列顺序，显示对象之间的这些交互。</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6" name="图片 5" descr="游客留言"/>
          <p:cNvPicPr>
            <a:picLocks noChangeAspect="1"/>
          </p:cNvPicPr>
          <p:nvPr/>
        </p:nvPicPr>
        <p:blipFill>
          <a:blip r:embed="rId3"/>
          <a:stretch>
            <a:fillRect/>
          </a:stretch>
        </p:blipFill>
        <p:spPr>
          <a:xfrm>
            <a:off x="822325" y="3070860"/>
            <a:ext cx="5850890" cy="3678555"/>
          </a:xfrm>
          <a:prstGeom prst="rect">
            <a:avLst/>
          </a:prstGeom>
        </p:spPr>
      </p:pic>
      <p:sp>
        <p:nvSpPr>
          <p:cNvPr id="10" name="文本框 9"/>
          <p:cNvSpPr txBox="1"/>
          <p:nvPr/>
        </p:nvSpPr>
        <p:spPr>
          <a:xfrm>
            <a:off x="2068830" y="6412230"/>
            <a:ext cx="3871595" cy="337185"/>
          </a:xfrm>
          <a:prstGeom prst="rect">
            <a:avLst/>
          </a:prstGeom>
          <a:noFill/>
        </p:spPr>
        <p:txBody>
          <a:bodyPr wrap="square" rtlCol="0">
            <a:spAutoFit/>
          </a:bodyPr>
          <a:p>
            <a:r>
              <a:rPr lang="zh-CN" altLang="en-US" sz="1600">
                <a:latin typeface="华文中宋" panose="02010600040101010101" charset="-122"/>
                <a:ea typeface="华文中宋" panose="02010600040101010101" charset="-122"/>
                <a:cs typeface="华文中宋" panose="02010600040101010101" charset="-122"/>
              </a:rPr>
              <a:t>图  </a:t>
            </a:r>
            <a:r>
              <a:rPr lang="en-US" altLang="zh-CN" sz="1600">
                <a:latin typeface="华文中宋" panose="02010600040101010101" charset="-122"/>
                <a:ea typeface="华文中宋" panose="02010600040101010101" charset="-122"/>
                <a:cs typeface="华文中宋" panose="02010600040101010101" charset="-122"/>
              </a:rPr>
              <a:t>“</a:t>
            </a:r>
            <a:r>
              <a:rPr lang="zh-CN" altLang="en-US" sz="1600">
                <a:latin typeface="华文中宋" panose="02010600040101010101" charset="-122"/>
                <a:ea typeface="华文中宋" panose="02010600040101010101" charset="-122"/>
                <a:cs typeface="华文中宋" panose="02010600040101010101" charset="-122"/>
              </a:rPr>
              <a:t>享学</a:t>
            </a:r>
            <a:r>
              <a:rPr lang="en-US" altLang="zh-CN" sz="1600">
                <a:latin typeface="华文中宋" panose="02010600040101010101" charset="-122"/>
                <a:ea typeface="华文中宋" panose="02010600040101010101" charset="-122"/>
                <a:cs typeface="华文中宋" panose="02010600040101010101" charset="-122"/>
              </a:rPr>
              <a:t>”</a:t>
            </a:r>
            <a:r>
              <a:rPr lang="zh-CN" altLang="en-US" sz="1600">
                <a:latin typeface="华文中宋" panose="02010600040101010101" charset="-122"/>
                <a:ea typeface="华文中宋" panose="02010600040101010101" charset="-122"/>
                <a:cs typeface="华文中宋" panose="02010600040101010101" charset="-122"/>
              </a:rPr>
              <a:t>项目游客留言顺序图</a:t>
            </a:r>
            <a:endParaRPr lang="zh-CN" altLang="en-US" sz="1600">
              <a:latin typeface="华文中宋" panose="02010600040101010101" charset="-122"/>
              <a:ea typeface="华文中宋" panose="02010600040101010101" charset="-122"/>
              <a:cs typeface="华文中宋" panose="02010600040101010101" charset="-122"/>
            </a:endParaRPr>
          </a:p>
        </p:txBody>
      </p:sp>
      <p:cxnSp>
        <p:nvCxnSpPr>
          <p:cNvPr id="3" name="直接箭头连接符 2"/>
          <p:cNvCxnSpPr/>
          <p:nvPr/>
        </p:nvCxnSpPr>
        <p:spPr>
          <a:xfrm>
            <a:off x="6635750" y="4647565"/>
            <a:ext cx="841375" cy="0"/>
          </a:xfrm>
          <a:prstGeom prst="straightConnector1">
            <a:avLst/>
          </a:prstGeom>
          <a:ln w="539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740650" y="3617595"/>
            <a:ext cx="4185920" cy="2584450"/>
          </a:xfrm>
          <a:prstGeom prst="rect">
            <a:avLst/>
          </a:prstGeom>
          <a:solidFill>
            <a:schemeClr val="bg2"/>
          </a:solidFill>
        </p:spPr>
        <p:txBody>
          <a:bodyPr wrap="square" rtlCol="0">
            <a:spAutoFit/>
          </a:bodyPr>
          <a:p>
            <a:pPr>
              <a:lnSpc>
                <a:spcPct val="150000"/>
              </a:lnSpc>
            </a:pPr>
            <a:r>
              <a:rPr lang="en-US" altLang="zh-CN">
                <a:latin typeface="华文仿宋" panose="02010600040101010101" charset="-122"/>
                <a:ea typeface="华文仿宋" panose="02010600040101010101" charset="-122"/>
              </a:rPr>
              <a:t>    </a:t>
            </a:r>
            <a:r>
              <a:rPr lang="zh-CN" altLang="en-US">
                <a:latin typeface="华文仿宋" panose="02010600040101010101" charset="-122"/>
                <a:ea typeface="华文仿宋" panose="02010600040101010101" charset="-122"/>
              </a:rPr>
              <a:t>游客、首页、留言板代表了在游客留言协作中的类元角色。</a:t>
            </a:r>
            <a:r>
              <a:rPr lang="zh-CN" altLang="en-US">
                <a:latin typeface="华文仿宋" panose="02010600040101010101" charset="-122"/>
                <a:ea typeface="华文仿宋" panose="02010600040101010101" charset="-122"/>
                <a:sym typeface="+mn-ea"/>
              </a:rPr>
              <a:t>纵向是时间轴，向下延伸。</a:t>
            </a:r>
            <a:endParaRPr lang="zh-CN" altLang="en-US">
              <a:latin typeface="华文仿宋" panose="02010600040101010101" charset="-122"/>
              <a:ea typeface="华文仿宋" panose="02010600040101010101" charset="-122"/>
              <a:sym typeface="+mn-ea"/>
            </a:endParaRPr>
          </a:p>
          <a:p>
            <a:pPr>
              <a:lnSpc>
                <a:spcPct val="150000"/>
              </a:lnSpc>
            </a:pPr>
            <a:r>
              <a:rPr lang="zh-CN" altLang="en-US">
                <a:latin typeface="华文仿宋" panose="02010600040101010101" charset="-122"/>
                <a:ea typeface="华文仿宋" panose="02010600040101010101" charset="-122"/>
                <a:sym typeface="+mn-ea"/>
              </a:rPr>
              <a:t>     该顺序图就是按照游客留言的顺序显示的交互过程。</a:t>
            </a:r>
            <a:endParaRPr lang="zh-CN" altLang="en-US">
              <a:latin typeface="华文仿宋" panose="02010600040101010101" charset="-122"/>
              <a:ea typeface="华文仿宋" panose="02010600040101010101" charset="-122"/>
            </a:endParaRPr>
          </a:p>
          <a:p>
            <a:pPr>
              <a:lnSpc>
                <a:spcPct val="150000"/>
              </a:lnSpc>
            </a:pPr>
            <a:endParaRPr lang="zh-CN" altLang="en-US">
              <a:latin typeface="华文仿宋" panose="02010600040101010101" charset="-122"/>
              <a:ea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grpSp>
        <p:nvGrpSpPr>
          <p:cNvPr id="2" name="组合 1"/>
          <p:cNvGrpSpPr/>
          <p:nvPr/>
        </p:nvGrpSpPr>
        <p:grpSpPr>
          <a:xfrm>
            <a:off x="6454984" y="321310"/>
            <a:ext cx="6125636" cy="3924122"/>
            <a:chOff x="10250" y="2485"/>
            <a:chExt cx="9647" cy="6180"/>
          </a:xfrm>
        </p:grpSpPr>
        <p:sp>
          <p:nvSpPr>
            <p:cNvPr id="14" name="TOP-PPT-2"/>
            <p:cNvSpPr txBox="1"/>
            <p:nvPr/>
          </p:nvSpPr>
          <p:spPr>
            <a:xfrm>
              <a:off x="11725" y="2485"/>
              <a:ext cx="4966" cy="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第</a:t>
              </a:r>
              <a:r>
                <a:rPr kumimoji="0" lang="en-US" altLang="zh-CN"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4</a:t>
              </a: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章 用例和用例图</a:t>
              </a:r>
              <a:endPar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5" name="TOP-PPT-3"/>
            <p:cNvSpPr/>
            <p:nvPr/>
          </p:nvSpPr>
          <p:spPr>
            <a:xfrm>
              <a:off x="10253" y="2516"/>
              <a:ext cx="980" cy="980"/>
            </a:xfrm>
            <a:prstGeom prst="roundRect">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6" name="TOP-PPT-4"/>
            <p:cNvSpPr txBox="1"/>
            <p:nvPr/>
          </p:nvSpPr>
          <p:spPr>
            <a:xfrm>
              <a:off x="10295" y="2693"/>
              <a:ext cx="884" cy="582"/>
            </a:xfrm>
            <a:prstGeom prst="rect">
              <a:avLst/>
            </a:prstGeom>
            <a:solidFill>
              <a:srgbClr val="E52C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01</a:t>
              </a:r>
              <a:endParaRPr kumimoji="0" lang="en-US" altLang="zh-CN"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8" name="TOP-PPT-6"/>
            <p:cNvSpPr txBox="1"/>
            <p:nvPr/>
          </p:nvSpPr>
          <p:spPr>
            <a:xfrm>
              <a:off x="11725" y="4208"/>
              <a:ext cx="5085" cy="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第</a:t>
              </a:r>
              <a:r>
                <a:rPr kumimoji="0" lang="en-US" altLang="zh-CN"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5</a:t>
              </a: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章 类图和对象图</a:t>
              </a:r>
              <a:endPar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9" name="TOP-PPT-7"/>
            <p:cNvSpPr/>
            <p:nvPr/>
          </p:nvSpPr>
          <p:spPr>
            <a:xfrm>
              <a:off x="10253" y="4238"/>
              <a:ext cx="980" cy="980"/>
            </a:xfrm>
            <a:prstGeom prst="roundRect">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0" name="TOP-PPT-8"/>
            <p:cNvSpPr txBox="1"/>
            <p:nvPr/>
          </p:nvSpPr>
          <p:spPr>
            <a:xfrm>
              <a:off x="10295" y="4416"/>
              <a:ext cx="884" cy="582"/>
            </a:xfrm>
            <a:prstGeom prst="rect">
              <a:avLst/>
            </a:prstGeom>
            <a:solidFill>
              <a:srgbClr val="E52C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02</a:t>
              </a:r>
              <a:endPar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2" name="TOP-PPT-10"/>
            <p:cNvSpPr txBox="1"/>
            <p:nvPr/>
          </p:nvSpPr>
          <p:spPr>
            <a:xfrm>
              <a:off x="11722" y="5930"/>
              <a:ext cx="6444" cy="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第</a:t>
              </a:r>
              <a:r>
                <a:rPr kumimoji="0" lang="en-US" altLang="zh-CN"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6</a:t>
              </a: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章 顺序图和通信图</a:t>
              </a:r>
              <a:endPar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23" name="TOP-PPT-11"/>
            <p:cNvSpPr/>
            <p:nvPr/>
          </p:nvSpPr>
          <p:spPr>
            <a:xfrm>
              <a:off x="10250" y="5960"/>
              <a:ext cx="980" cy="980"/>
            </a:xfrm>
            <a:prstGeom prst="roundRect">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4" name="TOP-PPT-12"/>
            <p:cNvSpPr txBox="1"/>
            <p:nvPr/>
          </p:nvSpPr>
          <p:spPr>
            <a:xfrm>
              <a:off x="10293" y="6138"/>
              <a:ext cx="884" cy="582"/>
            </a:xfrm>
            <a:prstGeom prst="rect">
              <a:avLst/>
            </a:prstGeom>
            <a:solidFill>
              <a:srgbClr val="E52C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03</a:t>
              </a:r>
              <a:endPar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6" name="TOP-PPT-14"/>
            <p:cNvSpPr txBox="1"/>
            <p:nvPr/>
          </p:nvSpPr>
          <p:spPr>
            <a:xfrm>
              <a:off x="11722" y="7654"/>
              <a:ext cx="8175" cy="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第</a:t>
              </a:r>
              <a:r>
                <a:rPr kumimoji="0" lang="en-US" altLang="zh-CN"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7</a:t>
              </a: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章 状态机图和活动图</a:t>
              </a:r>
              <a:endPar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27" name="TOP-PPT-15"/>
            <p:cNvSpPr/>
            <p:nvPr/>
          </p:nvSpPr>
          <p:spPr>
            <a:xfrm>
              <a:off x="10250" y="7685"/>
              <a:ext cx="980" cy="980"/>
            </a:xfrm>
            <a:prstGeom prst="roundRect">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8" name="TOP-PPT-16"/>
            <p:cNvSpPr txBox="1"/>
            <p:nvPr/>
          </p:nvSpPr>
          <p:spPr>
            <a:xfrm>
              <a:off x="10293" y="7862"/>
              <a:ext cx="884" cy="582"/>
            </a:xfrm>
            <a:prstGeom prst="rect">
              <a:avLst/>
            </a:prstGeom>
            <a:solidFill>
              <a:srgbClr val="E52C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04</a:t>
              </a:r>
              <a:endPar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sp>
        <p:nvSpPr>
          <p:cNvPr id="30" name="TOP-PPT-18"/>
          <p:cNvSpPr txBox="1"/>
          <p:nvPr>
            <p:custDataLst>
              <p:tags r:id="rId2"/>
            </p:custDataLst>
          </p:nvPr>
        </p:nvSpPr>
        <p:spPr>
          <a:xfrm>
            <a:off x="3231831" y="3883147"/>
            <a:ext cx="1617044" cy="36279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mn-ea"/>
                <a:sym typeface="Arial" panose="020B0604020202020204" pitchFamily="34" charset="0"/>
              </a:rPr>
              <a:t>CONTENTS</a:t>
            </a:r>
            <a:endParaRPr kumimoji="0" lang="en-US" sz="1600" b="0"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31" name="TOP-PPT-19"/>
          <p:cNvSpPr txBox="1"/>
          <p:nvPr>
            <p:custDataLst>
              <p:tags r:id="rId3"/>
            </p:custDataLst>
          </p:nvPr>
        </p:nvSpPr>
        <p:spPr>
          <a:xfrm>
            <a:off x="2993707" y="2762802"/>
            <a:ext cx="1998919"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mn-ea"/>
                <a:sym typeface="Arial" panose="020B0604020202020204" pitchFamily="34" charset="0"/>
              </a:rPr>
              <a:t>目录</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nvGrpSpPr>
          <p:cNvPr id="3" name="组合 2"/>
          <p:cNvGrpSpPr/>
          <p:nvPr/>
        </p:nvGrpSpPr>
        <p:grpSpPr>
          <a:xfrm>
            <a:off x="6456889" y="4702175"/>
            <a:ext cx="5794079" cy="1735376"/>
            <a:chOff x="10253" y="2485"/>
            <a:chExt cx="9125" cy="2733"/>
          </a:xfrm>
        </p:grpSpPr>
        <p:sp>
          <p:nvSpPr>
            <p:cNvPr id="4" name="TOP-PPT-2"/>
            <p:cNvSpPr txBox="1"/>
            <p:nvPr/>
          </p:nvSpPr>
          <p:spPr>
            <a:xfrm>
              <a:off x="11725" y="2485"/>
              <a:ext cx="7653" cy="774"/>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第</a:t>
              </a:r>
              <a:r>
                <a:rPr kumimoji="0" lang="en-US" altLang="zh-CN"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8</a:t>
              </a: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章 构件图和部署图</a:t>
              </a:r>
              <a:endPar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5" name="TOP-PPT-3"/>
            <p:cNvSpPr/>
            <p:nvPr/>
          </p:nvSpPr>
          <p:spPr>
            <a:xfrm>
              <a:off x="10253" y="2516"/>
              <a:ext cx="980" cy="980"/>
            </a:xfrm>
            <a:prstGeom prst="roundRect">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6" name="TOP-PPT-4"/>
            <p:cNvSpPr txBox="1"/>
            <p:nvPr/>
          </p:nvSpPr>
          <p:spPr>
            <a:xfrm>
              <a:off x="10295" y="2693"/>
              <a:ext cx="884" cy="580"/>
            </a:xfrm>
            <a:prstGeom prst="rect">
              <a:avLst/>
            </a:prstGeom>
            <a:solidFill>
              <a:srgbClr val="E52C2C"/>
            </a:solid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05</a:t>
              </a:r>
              <a:endParaRPr kumimoji="0" lang="en-US" altLang="zh-CN" sz="1800"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8" name="TOP-PPT-6"/>
            <p:cNvSpPr txBox="1"/>
            <p:nvPr/>
          </p:nvSpPr>
          <p:spPr>
            <a:xfrm>
              <a:off x="11725" y="4208"/>
              <a:ext cx="6848" cy="774"/>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mn-ea"/>
                  <a:sym typeface="Arial" panose="020B0604020202020204" pitchFamily="34" charset="0"/>
                </a:rPr>
                <a:t>绩效评定与项目问题</a:t>
              </a:r>
              <a:endParaRPr kumimoji="0" lang="zh-CN" altLang="en-US" sz="2600" b="1" i="0" u="none" strike="noStrike" kern="12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9" name="TOP-PPT-7"/>
            <p:cNvSpPr/>
            <p:nvPr/>
          </p:nvSpPr>
          <p:spPr>
            <a:xfrm>
              <a:off x="10253" y="4238"/>
              <a:ext cx="980" cy="980"/>
            </a:xfrm>
            <a:prstGeom prst="roundRect">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0" name="TOP-PPT-8"/>
            <p:cNvSpPr txBox="1"/>
            <p:nvPr/>
          </p:nvSpPr>
          <p:spPr>
            <a:xfrm>
              <a:off x="10295" y="4416"/>
              <a:ext cx="884" cy="580"/>
            </a:xfrm>
            <a:prstGeom prst="rect">
              <a:avLst/>
            </a:prstGeom>
            <a:solidFill>
              <a:srgbClr val="E52C2C"/>
            </a:solid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06</a:t>
              </a:r>
              <a:endParaRPr kumimoji="0" lang="en-US" altLang="zh-CN" sz="1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058" y="2105751"/>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6365" y="4215765"/>
            <a:ext cx="1619885"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701675" y="671195"/>
            <a:ext cx="10730865" cy="1273175"/>
          </a:xfrm>
          <a:prstGeom prst="rect">
            <a:avLst/>
          </a:prstGeom>
          <a:noFill/>
        </p:spPr>
        <p:txBody>
          <a:bodyPr wrap="square" rtlCol="0" anchor="t">
            <a:spAutoFit/>
          </a:bodyPr>
          <a:p>
            <a:pPr marL="342900" indent="-342900">
              <a:lnSpc>
                <a:spcPct val="200000"/>
              </a:lnSpc>
              <a:buFont typeface="Arial" panose="020B0604020202020204" pitchFamily="34" charset="0"/>
              <a:buChar char="•"/>
            </a:pPr>
            <a:r>
              <a:rPr lang="zh-CN" altLang="en-US" sz="2400" b="1">
                <a:solidFill>
                  <a:srgbClr val="C00000"/>
                </a:solidFill>
                <a:latin typeface="华文中宋" panose="02010600040101010101" charset="-122"/>
                <a:ea typeface="华文中宋" panose="02010600040101010101" charset="-122"/>
                <a:cs typeface="华文中宋" panose="02010600040101010101" charset="-122"/>
              </a:rPr>
              <a:t>作用</a:t>
            </a:r>
            <a:endParaRPr lang="zh-CN" altLang="en-US" sz="2400" b="1">
              <a:solidFill>
                <a:srgbClr val="C00000"/>
              </a:solidFill>
              <a:latin typeface="华文中宋" panose="02010600040101010101" charset="-122"/>
              <a:ea typeface="华文中宋" panose="02010600040101010101" charset="-122"/>
              <a:cs typeface="华文中宋" panose="02010600040101010101" charset="-122"/>
            </a:endParaRPr>
          </a:p>
          <a:p>
            <a:pPr lvl="1" indent="0">
              <a:lnSpc>
                <a:spcPct val="160000"/>
              </a:lnSpc>
              <a:buFont typeface="Arial" panose="020B0604020202020204" pitchFamily="34" charset="0"/>
              <a:buNone/>
            </a:pPr>
            <a:r>
              <a:rPr lang="zh-CN" altLang="en-US">
                <a:solidFill>
                  <a:srgbClr val="C00000"/>
                </a:solidFill>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顺序图的主要用途之一，是把用例表达的需求,转化为进一步、更加正式层次的精细表达。</a:t>
            </a:r>
            <a:endParaRPr lang="zh-CN" altLang="en-US">
              <a:latin typeface="华文中宋" panose="02010600040101010101" charset="-122"/>
              <a:ea typeface="华文中宋" panose="02010600040101010101" charset="-122"/>
              <a:cs typeface="华文中宋" panose="02010600040101010101" charset="-122"/>
            </a:endParaRPr>
          </a:p>
        </p:txBody>
      </p:sp>
      <p:cxnSp>
        <p:nvCxnSpPr>
          <p:cNvPr id="18" name="直接连接符 17"/>
          <p:cNvCxnSpPr/>
          <p:nvPr>
            <p:custDataLst>
              <p:tags r:id="rId3"/>
            </p:custDataLst>
          </p:nvPr>
        </p:nvCxnSpPr>
        <p:spPr>
          <a:xfrm>
            <a:off x="1101553" y="2129303"/>
            <a:ext cx="0" cy="4213204"/>
          </a:xfrm>
          <a:prstGeom prst="line">
            <a:avLst/>
          </a:prstGeom>
          <a:ln>
            <a:solidFill>
              <a:srgbClr val="FF170C"/>
            </a:solidFill>
          </a:ln>
        </p:spPr>
        <p:style>
          <a:lnRef idx="1">
            <a:srgbClr val="1F74AD"/>
          </a:lnRef>
          <a:fillRef idx="0">
            <a:srgbClr val="1F74AD"/>
          </a:fillRef>
          <a:effectRef idx="0">
            <a:srgbClr val="1F74AD"/>
          </a:effectRef>
          <a:fontRef idx="minor">
            <a:srgbClr val="000000"/>
          </a:fontRef>
        </p:style>
      </p:cxnSp>
      <p:sp>
        <p:nvSpPr>
          <p:cNvPr id="35" name="任意多边形 34"/>
          <p:cNvSpPr/>
          <p:nvPr>
            <p:custDataLst>
              <p:tags r:id="rId4"/>
            </p:custDataLst>
          </p:nvPr>
        </p:nvSpPr>
        <p:spPr>
          <a:xfrm>
            <a:off x="1101554" y="3808522"/>
            <a:ext cx="513233" cy="629875"/>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FF4200">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19" name="任意多边形 18"/>
          <p:cNvSpPr/>
          <p:nvPr>
            <p:custDataLst>
              <p:tags r:id="rId5"/>
            </p:custDataLst>
          </p:nvPr>
        </p:nvSpPr>
        <p:spPr>
          <a:xfrm>
            <a:off x="1614805" y="4050030"/>
            <a:ext cx="349250" cy="38862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FF42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charset="-122"/>
                <a:sym typeface="Arial" panose="020B0604020202020204" pitchFamily="34" charset="0"/>
              </a:rPr>
              <a:t>B</a:t>
            </a:r>
            <a:endParaRPr lang="zh-CN" altLang="en-US" sz="2000" spc="300" dirty="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75" name="文本框 74"/>
          <p:cNvSpPr txBox="1"/>
          <p:nvPr>
            <p:custDataLst>
              <p:tags r:id="rId6"/>
            </p:custDataLst>
          </p:nvPr>
        </p:nvSpPr>
        <p:spPr>
          <a:xfrm>
            <a:off x="2039620" y="4154170"/>
            <a:ext cx="9393555" cy="403860"/>
          </a:xfrm>
          <a:prstGeom prst="rect">
            <a:avLst/>
          </a:prstGeom>
          <a:noFill/>
        </p:spPr>
        <p:txBody>
          <a:bodyPr wrap="square" rtlCol="0" anchor="ctr"/>
          <a:p>
            <a:pPr>
              <a:lnSpc>
                <a:spcPct val="150000"/>
              </a:lnSpc>
            </a:pPr>
            <a:r>
              <a:rPr lang="zh-CN" altLang="en-US" sz="1600" spc="150" dirty="0">
                <a:solidFill>
                  <a:schemeClr val="tx1"/>
                </a:solidFill>
                <a:latin typeface="华文中宋" panose="02010600040101010101" charset="-122"/>
                <a:ea typeface="华文中宋" panose="02010600040101010101" charset="-122"/>
                <a:sym typeface="Arial" panose="020B0604020202020204" pitchFamily="34" charset="0"/>
              </a:rPr>
              <a:t>对于</a:t>
            </a:r>
            <a:r>
              <a:rPr lang="zh-CN" altLang="en-US" sz="1600" spc="150" dirty="0">
                <a:solidFill>
                  <a:srgbClr val="C00000"/>
                </a:solidFill>
                <a:latin typeface="华文中宋" panose="02010600040101010101" charset="-122"/>
                <a:ea typeface="华文中宋" panose="02010600040101010101" charset="-122"/>
                <a:sym typeface="Arial" panose="020B0604020202020204" pitchFamily="34" charset="0"/>
              </a:rPr>
              <a:t>需求分析人员</a:t>
            </a:r>
            <a:r>
              <a:rPr lang="zh-CN" altLang="en-US" sz="1600" spc="150" dirty="0">
                <a:solidFill>
                  <a:schemeClr val="tx1"/>
                </a:solidFill>
                <a:latin typeface="华文中宋" panose="02010600040101010101" charset="-122"/>
                <a:ea typeface="华文中宋" panose="02010600040101010101" charset="-122"/>
                <a:sym typeface="Arial" panose="020B0604020202020204" pitchFamily="34" charset="0"/>
              </a:rPr>
              <a:t>，顺序图能通过提供一个深层次的表达，把用例带入下一层次。通常用例被细化为一个或者更多的顺序图。顺序图的主要用途之一，是把用例表达的需求，转化为进一步、更深层次的精细表达。</a:t>
            </a:r>
            <a:endParaRPr lang="zh-CN" altLang="en-US" sz="1600" spc="150" dirty="0">
              <a:solidFill>
                <a:schemeClr val="tx1"/>
              </a:solidFill>
              <a:latin typeface="华文中宋" panose="02010600040101010101" charset="-122"/>
              <a:ea typeface="华文中宋" panose="02010600040101010101" charset="-122"/>
              <a:sym typeface="Arial" panose="020B0604020202020204" pitchFamily="34" charset="0"/>
            </a:endParaRPr>
          </a:p>
        </p:txBody>
      </p:sp>
      <p:sp>
        <p:nvSpPr>
          <p:cNvPr id="63" name="任意多边形 62"/>
          <p:cNvSpPr/>
          <p:nvPr>
            <p:custDataLst>
              <p:tags r:id="rId7"/>
            </p:custDataLst>
          </p:nvPr>
        </p:nvSpPr>
        <p:spPr>
          <a:xfrm>
            <a:off x="1101554" y="5017419"/>
            <a:ext cx="513233" cy="629876"/>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FF6000">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64" name="任意多边形 63"/>
          <p:cNvSpPr/>
          <p:nvPr>
            <p:custDataLst>
              <p:tags r:id="rId8"/>
            </p:custDataLst>
          </p:nvPr>
        </p:nvSpPr>
        <p:spPr>
          <a:xfrm>
            <a:off x="1614788" y="5281812"/>
            <a:ext cx="349282" cy="365483"/>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FF6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charset="-122"/>
                <a:sym typeface="Arial" panose="020B0604020202020204" pitchFamily="34" charset="0"/>
              </a:rPr>
              <a:t>C</a:t>
            </a:r>
            <a:endParaRPr lang="zh-CN" altLang="en-US" sz="2000" spc="300" dirty="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76" name="文本框 75"/>
          <p:cNvSpPr txBox="1"/>
          <p:nvPr>
            <p:custDataLst>
              <p:tags r:id="rId9"/>
            </p:custDataLst>
          </p:nvPr>
        </p:nvSpPr>
        <p:spPr>
          <a:xfrm>
            <a:off x="2039620" y="5281930"/>
            <a:ext cx="9154160" cy="403860"/>
          </a:xfrm>
          <a:prstGeom prst="rect">
            <a:avLst/>
          </a:prstGeom>
          <a:noFill/>
        </p:spPr>
        <p:txBody>
          <a:bodyPr wrap="square" rtlCol="0" anchor="ctr"/>
          <a:p>
            <a:pPr>
              <a:lnSpc>
                <a:spcPct val="150000"/>
              </a:lnSpc>
            </a:pPr>
            <a:r>
              <a:rPr lang="zh-CN" altLang="en-US" sz="1600" spc="150" dirty="0">
                <a:solidFill>
                  <a:schemeClr val="tx1"/>
                </a:solidFill>
                <a:latin typeface="华文中宋" panose="02010600040101010101" charset="-122"/>
                <a:ea typeface="华文中宋" panose="02010600040101010101" charset="-122"/>
                <a:sym typeface="Arial" panose="020B0604020202020204" pitchFamily="34" charset="0"/>
              </a:rPr>
              <a:t>对于</a:t>
            </a:r>
            <a:r>
              <a:rPr lang="zh-CN" altLang="en-US" sz="1600" spc="150" dirty="0">
                <a:solidFill>
                  <a:srgbClr val="C00000"/>
                </a:solidFill>
                <a:latin typeface="华文中宋" panose="02010600040101010101" charset="-122"/>
                <a:ea typeface="华文中宋" panose="02010600040101010101" charset="-122"/>
                <a:sym typeface="Arial" panose="020B0604020202020204" pitchFamily="34" charset="0"/>
              </a:rPr>
              <a:t>技术人员</a:t>
            </a:r>
            <a:r>
              <a:rPr lang="zh-CN" altLang="en-US" sz="1600" spc="150" dirty="0">
                <a:solidFill>
                  <a:schemeClr val="tx1"/>
                </a:solidFill>
                <a:latin typeface="华文中宋" panose="02010600040101010101" charset="-122"/>
                <a:ea typeface="华文中宋" panose="02010600040101010101" charset="-122"/>
                <a:sym typeface="Arial" panose="020B0604020202020204" pitchFamily="34" charset="0"/>
              </a:rPr>
              <a:t>，顺序图在记录一个未来系统的行为应该如何表现时非常有用。在设计阶段，架构师和开发者能使用顺序图挖掘出系统对象间的交互，进一步完善整个系统的设计。</a:t>
            </a:r>
            <a:endParaRPr lang="zh-CN" altLang="en-US" sz="1600" spc="150" dirty="0">
              <a:solidFill>
                <a:schemeClr val="tx1"/>
              </a:solidFill>
              <a:latin typeface="华文中宋" panose="02010600040101010101" charset="-122"/>
              <a:ea typeface="华文中宋" panose="02010600040101010101" charset="-122"/>
              <a:sym typeface="Arial" panose="020B0604020202020204" pitchFamily="34" charset="0"/>
            </a:endParaRPr>
          </a:p>
        </p:txBody>
      </p:sp>
      <p:sp>
        <p:nvSpPr>
          <p:cNvPr id="22" name="任意多边形 21"/>
          <p:cNvSpPr/>
          <p:nvPr>
            <p:custDataLst>
              <p:tags r:id="rId10"/>
            </p:custDataLst>
          </p:nvPr>
        </p:nvSpPr>
        <p:spPr>
          <a:xfrm>
            <a:off x="1101554" y="2579306"/>
            <a:ext cx="513233" cy="629875"/>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FF170C">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p>
            <a:pPr algn="ctr">
              <a:lnSpc>
                <a:spcPct val="120000"/>
              </a:lnSpc>
            </a:pP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23" name="任意多边形 22"/>
          <p:cNvSpPr/>
          <p:nvPr>
            <p:custDataLst>
              <p:tags r:id="rId11"/>
            </p:custDataLst>
          </p:nvPr>
        </p:nvSpPr>
        <p:spPr>
          <a:xfrm>
            <a:off x="1614788" y="2843699"/>
            <a:ext cx="349282" cy="365482"/>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FF170C"/>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charset="-122"/>
                <a:sym typeface="Arial" panose="020B0604020202020204" pitchFamily="34" charset="0"/>
              </a:rPr>
              <a:t>A</a:t>
            </a:r>
            <a:endParaRPr lang="zh-CN" altLang="en-US" sz="2000" spc="300" dirty="0">
              <a:solidFill>
                <a:sysClr val="window" lastClr="FFFFFF"/>
              </a:solidFill>
              <a:latin typeface="Arial" panose="020B0604020202020204" pitchFamily="34" charset="0"/>
              <a:ea typeface="微软雅黑" panose="020B0503020204020204" charset="-122"/>
              <a:sym typeface="Arial" panose="020B0604020202020204" pitchFamily="34" charset="0"/>
            </a:endParaRPr>
          </a:p>
        </p:txBody>
      </p:sp>
      <p:sp>
        <p:nvSpPr>
          <p:cNvPr id="20" name="文本框 19"/>
          <p:cNvSpPr txBox="1"/>
          <p:nvPr>
            <p:custDataLst>
              <p:tags r:id="rId12"/>
            </p:custDataLst>
          </p:nvPr>
        </p:nvSpPr>
        <p:spPr>
          <a:xfrm>
            <a:off x="2010410" y="2805430"/>
            <a:ext cx="9153525" cy="403860"/>
          </a:xfrm>
          <a:prstGeom prst="rect">
            <a:avLst/>
          </a:prstGeom>
          <a:noFill/>
        </p:spPr>
        <p:txBody>
          <a:bodyPr wrap="square" rtlCol="0" anchor="ctr"/>
          <a:p>
            <a:pPr>
              <a:lnSpc>
                <a:spcPct val="150000"/>
              </a:lnSpc>
            </a:pPr>
            <a:r>
              <a:rPr lang="zh-CN" altLang="en-US" sz="1600" spc="150">
                <a:solidFill>
                  <a:schemeClr val="tx1"/>
                </a:solidFill>
                <a:latin typeface="华文中宋" panose="02010600040101010101" charset="-122"/>
                <a:ea typeface="华文中宋" panose="02010600040101010101" charset="-122"/>
                <a:sym typeface="Arial" panose="020B0604020202020204" pitchFamily="34" charset="0"/>
              </a:rPr>
              <a:t>对于</a:t>
            </a:r>
            <a:r>
              <a:rPr lang="zh-CN" altLang="en-US" sz="1600" spc="150">
                <a:solidFill>
                  <a:srgbClr val="C00000"/>
                </a:solidFill>
                <a:latin typeface="华文中宋" panose="02010600040101010101" charset="-122"/>
                <a:ea typeface="华文中宋" panose="02010600040101010101" charset="-122"/>
                <a:sym typeface="Arial" panose="020B0604020202020204" pitchFamily="34" charset="0"/>
              </a:rPr>
              <a:t>业务人员</a:t>
            </a:r>
            <a:r>
              <a:rPr lang="zh-CN" altLang="en-US" sz="1600" spc="150">
                <a:solidFill>
                  <a:schemeClr val="tx1"/>
                </a:solidFill>
                <a:latin typeface="华文中宋" panose="02010600040101010101" charset="-122"/>
                <a:ea typeface="华文中宋" panose="02010600040101010101" charset="-122"/>
                <a:sym typeface="Arial" panose="020B0604020202020204" pitchFamily="34" charset="0"/>
              </a:rPr>
              <a:t>，顺序图可显示不同的业务对象如何交互，对于交流当前业务如何进行很有用。除记录组织的当前事件外，一个业务级的顺序图能被当作一个需求文件使用，为实现一个未来系统传递需求</a:t>
            </a:r>
            <a:r>
              <a:rPr lang="zh-CN" altLang="en-US" spc="150">
                <a:solidFill>
                  <a:schemeClr val="tx1"/>
                </a:solidFill>
                <a:latin typeface="华文中宋" panose="02010600040101010101" charset="-122"/>
                <a:ea typeface="华文中宋" panose="02010600040101010101" charset="-122"/>
                <a:sym typeface="Arial" panose="020B0604020202020204" pitchFamily="34" charset="0"/>
              </a:rPr>
              <a:t>。</a:t>
            </a:r>
            <a:endParaRPr lang="zh-CN" altLang="en-US" spc="150">
              <a:solidFill>
                <a:schemeClr val="tx1"/>
              </a:solidFill>
              <a:latin typeface="华文中宋" panose="02010600040101010101" charset="-122"/>
              <a:ea typeface="华文中宋" panose="02010600040101010101" charset="-122"/>
              <a:sym typeface="Arial" panose="020B0604020202020204" pitchFamily="34" charset="0"/>
            </a:endParaRPr>
          </a:p>
        </p:txBody>
      </p:sp>
      <p:sp>
        <p:nvSpPr>
          <p:cNvPr id="21" name="文本框 20"/>
          <p:cNvSpPr txBox="1"/>
          <p:nvPr/>
        </p:nvSpPr>
        <p:spPr>
          <a:xfrm>
            <a:off x="1772920" y="815340"/>
            <a:ext cx="615950" cy="368300"/>
          </a:xfrm>
          <a:prstGeom prst="rect">
            <a:avLst/>
          </a:prstGeom>
          <a:noFill/>
        </p:spPr>
        <p:txBody>
          <a:bodyPr wrap="square" rtlCol="0">
            <a:spAutoFit/>
          </a:bodyPr>
          <a:p>
            <a:r>
              <a:rPr lang="en-US" altLang="zh-CN"/>
              <a:t>[1]</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6365" y="4215765"/>
            <a:ext cx="1619885"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3" name="文本框 2"/>
          <p:cNvSpPr txBox="1"/>
          <p:nvPr/>
        </p:nvSpPr>
        <p:spPr>
          <a:xfrm>
            <a:off x="90805" y="450850"/>
            <a:ext cx="12011025" cy="1938020"/>
          </a:xfrm>
          <a:prstGeom prst="rect">
            <a:avLst/>
          </a:prstGeom>
          <a:noFill/>
        </p:spPr>
        <p:txBody>
          <a:bodyPr wrap="square" rtlCol="0" anchor="t">
            <a:spAutoFit/>
          </a:bodyPr>
          <a:p>
            <a:pPr marL="342900" indent="-342900">
              <a:lnSpc>
                <a:spcPct val="200000"/>
              </a:lnSpc>
              <a:buFont typeface="Arial" panose="020B0604020202020204" pitchFamily="34" charset="0"/>
              <a:buChar char="•"/>
            </a:pPr>
            <a:r>
              <a:rPr lang="zh-CN" altLang="en-US" sz="2400" b="1">
                <a:solidFill>
                  <a:srgbClr val="C00000"/>
                </a:solidFill>
                <a:latin typeface="华文中宋" panose="02010600040101010101" charset="-122"/>
                <a:ea typeface="华文中宋" panose="02010600040101010101" charset="-122"/>
                <a:cs typeface="华文中宋" panose="02010600040101010101" charset="-122"/>
              </a:rPr>
              <a:t>基本内容</a:t>
            </a:r>
            <a:endParaRPr lang="zh-CN" altLang="en-US" sz="2400" b="1">
              <a:solidFill>
                <a:srgbClr val="C00000"/>
              </a:solidFill>
              <a:latin typeface="华文中宋" panose="02010600040101010101" charset="-122"/>
              <a:ea typeface="华文中宋" panose="02010600040101010101" charset="-122"/>
              <a:cs typeface="华文中宋" panose="02010600040101010101" charset="-122"/>
            </a:endParaRPr>
          </a:p>
          <a:p>
            <a:pPr lvl="1" indent="0">
              <a:lnSpc>
                <a:spcPct val="200000"/>
              </a:lnSpc>
              <a:buFont typeface="Arial" panose="020B0604020202020204" pitchFamily="34" charset="0"/>
              <a:buNone/>
            </a:pPr>
            <a:r>
              <a:rPr lang="zh-CN" altLang="en-US">
                <a:solidFill>
                  <a:srgbClr val="C00000"/>
                </a:solidFill>
                <a:latin typeface="华文中宋" panose="02010600040101010101" charset="-122"/>
                <a:ea typeface="华文中宋" panose="02010600040101010101" charset="-122"/>
                <a:cs typeface="华文中宋" panose="02010600040101010101" charset="-122"/>
              </a:rPr>
              <a:t> </a:t>
            </a:r>
            <a:r>
              <a:rPr lang="zh-CN" altLang="en-US">
                <a:solidFill>
                  <a:schemeClr val="tx1"/>
                </a:solidFill>
                <a:latin typeface="华文中宋" panose="02010600040101010101" charset="-122"/>
                <a:ea typeface="华文中宋" panose="02010600040101010101" charset="-122"/>
                <a:cs typeface="华文中宋" panose="02010600040101010101" charset="-122"/>
              </a:rPr>
              <a:t>    顺序图中包括的建模元素主要有：角色（</a:t>
            </a:r>
            <a:r>
              <a:rPr lang="en-US" altLang="zh-CN">
                <a:solidFill>
                  <a:schemeClr val="tx1"/>
                </a:solidFill>
                <a:latin typeface="华文中宋" panose="02010600040101010101" charset="-122"/>
                <a:ea typeface="华文中宋" panose="02010600040101010101" charset="-122"/>
                <a:cs typeface="华文中宋" panose="02010600040101010101" charset="-122"/>
              </a:rPr>
              <a:t>Actor</a:t>
            </a:r>
            <a:r>
              <a:rPr lang="zh-CN" altLang="en-US">
                <a:solidFill>
                  <a:schemeClr val="tx1"/>
                </a:solidFill>
                <a:latin typeface="华文中宋" panose="02010600040101010101" charset="-122"/>
                <a:ea typeface="华文中宋" panose="02010600040101010101" charset="-122"/>
                <a:cs typeface="华文中宋" panose="02010600040101010101" charset="-122"/>
              </a:rPr>
              <a:t>）、对象（</a:t>
            </a:r>
            <a:r>
              <a:rPr lang="en-US" altLang="zh-CN">
                <a:solidFill>
                  <a:schemeClr val="tx1"/>
                </a:solidFill>
                <a:latin typeface="华文中宋" panose="02010600040101010101" charset="-122"/>
                <a:ea typeface="华文中宋" panose="02010600040101010101" charset="-122"/>
                <a:cs typeface="华文中宋" panose="02010600040101010101" charset="-122"/>
              </a:rPr>
              <a:t>Object</a:t>
            </a:r>
            <a:r>
              <a:rPr lang="zh-CN" altLang="en-US">
                <a:solidFill>
                  <a:schemeClr val="tx1"/>
                </a:solidFill>
                <a:latin typeface="华文中宋" panose="02010600040101010101" charset="-122"/>
                <a:ea typeface="华文中宋" panose="02010600040101010101" charset="-122"/>
                <a:cs typeface="华文中宋" panose="02010600040101010101" charset="-122"/>
              </a:rPr>
              <a:t>）、生命线（</a:t>
            </a:r>
            <a:r>
              <a:rPr lang="en-US" altLang="zh-CN">
                <a:solidFill>
                  <a:schemeClr val="tx1"/>
                </a:solidFill>
                <a:latin typeface="华文中宋" panose="02010600040101010101" charset="-122"/>
                <a:ea typeface="华文中宋" panose="02010600040101010101" charset="-122"/>
                <a:cs typeface="华文中宋" panose="02010600040101010101" charset="-122"/>
              </a:rPr>
              <a:t>Lifeline</a:t>
            </a:r>
            <a:r>
              <a:rPr lang="zh-CN" altLang="en-US">
                <a:solidFill>
                  <a:schemeClr val="tx1"/>
                </a:solidFill>
                <a:latin typeface="华文中宋" panose="02010600040101010101" charset="-122"/>
                <a:ea typeface="华文中宋" panose="02010600040101010101" charset="-122"/>
                <a:cs typeface="华文中宋" panose="02010600040101010101" charset="-122"/>
              </a:rPr>
              <a:t>）、激活（</a:t>
            </a:r>
            <a:r>
              <a:rPr lang="en-US" altLang="zh-CN">
                <a:solidFill>
                  <a:schemeClr val="tx1"/>
                </a:solidFill>
                <a:latin typeface="华文中宋" panose="02010600040101010101" charset="-122"/>
                <a:ea typeface="华文中宋" panose="02010600040101010101" charset="-122"/>
                <a:cs typeface="华文中宋" panose="02010600040101010101" charset="-122"/>
              </a:rPr>
              <a:t>Activation</a:t>
            </a:r>
            <a:r>
              <a:rPr lang="zh-CN" altLang="en-US">
                <a:solidFill>
                  <a:schemeClr val="tx1"/>
                </a:solidFill>
                <a:latin typeface="华文中宋" panose="02010600040101010101" charset="-122"/>
                <a:ea typeface="华文中宋" panose="02010600040101010101" charset="-122"/>
                <a:cs typeface="华文中宋" panose="02010600040101010101" charset="-122"/>
              </a:rPr>
              <a:t>）、消息（</a:t>
            </a:r>
            <a:r>
              <a:rPr lang="en-US" altLang="zh-CN">
                <a:solidFill>
                  <a:schemeClr val="tx1"/>
                </a:solidFill>
                <a:latin typeface="华文中宋" panose="02010600040101010101" charset="-122"/>
                <a:ea typeface="华文中宋" panose="02010600040101010101" charset="-122"/>
                <a:cs typeface="华文中宋" panose="02010600040101010101" charset="-122"/>
              </a:rPr>
              <a:t>Message</a:t>
            </a:r>
            <a:r>
              <a:rPr lang="zh-CN" altLang="en-US">
                <a:solidFill>
                  <a:schemeClr val="tx1"/>
                </a:solidFill>
                <a:latin typeface="华文中宋" panose="02010600040101010101" charset="-122"/>
                <a:ea typeface="华文中宋" panose="02010600040101010101" charset="-122"/>
                <a:cs typeface="华文中宋" panose="02010600040101010101" charset="-122"/>
              </a:rPr>
              <a:t>）等。</a:t>
            </a:r>
            <a:endParaRPr lang="zh-CN" altLang="en-US">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16" name="文本框 15"/>
          <p:cNvSpPr txBox="1"/>
          <p:nvPr/>
        </p:nvSpPr>
        <p:spPr>
          <a:xfrm>
            <a:off x="6831965" y="639635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rPr>
              <a:t>图   </a:t>
            </a:r>
            <a:r>
              <a:rPr lang="en-US" altLang="zh-CN" sz="1400">
                <a:latin typeface="华文中宋" panose="02010600040101010101" charset="-122"/>
                <a:ea typeface="华文中宋" panose="02010600040101010101" charset="-122"/>
                <a:cs typeface="华文中宋" panose="02010600040101010101" charset="-122"/>
              </a:rPr>
              <a:t>“</a:t>
            </a:r>
            <a:r>
              <a:rPr lang="zh-CN" altLang="en-US" sz="1400">
                <a:latin typeface="华文中宋" panose="02010600040101010101" charset="-122"/>
                <a:ea typeface="华文中宋" panose="02010600040101010101" charset="-122"/>
                <a:cs typeface="华文中宋" panose="02010600040101010101" charset="-122"/>
              </a:rPr>
              <a:t>享学</a:t>
            </a:r>
            <a:r>
              <a:rPr lang="en-US" altLang="zh-CN" sz="1400">
                <a:latin typeface="华文中宋" panose="02010600040101010101" charset="-122"/>
                <a:ea typeface="华文中宋" panose="02010600040101010101" charset="-122"/>
                <a:cs typeface="华文中宋" panose="02010600040101010101" charset="-122"/>
              </a:rPr>
              <a:t>”</a:t>
            </a:r>
            <a:r>
              <a:rPr lang="zh-CN" altLang="en-US" sz="1400">
                <a:latin typeface="华文中宋" panose="02010600040101010101" charset="-122"/>
                <a:ea typeface="华文中宋" panose="02010600040101010101" charset="-122"/>
                <a:cs typeface="华文中宋" panose="02010600040101010101" charset="-122"/>
              </a:rPr>
              <a:t>项目教师课程资料上传顺序图</a:t>
            </a:r>
            <a:endParaRPr lang="zh-CN" altLang="en-US" sz="1400">
              <a:latin typeface="华文中宋" panose="02010600040101010101" charset="-122"/>
              <a:ea typeface="华文中宋" panose="02010600040101010101" charset="-122"/>
              <a:cs typeface="华文中宋" panose="02010600040101010101" charset="-122"/>
            </a:endParaRPr>
          </a:p>
        </p:txBody>
      </p:sp>
      <p:sp>
        <p:nvSpPr>
          <p:cNvPr id="17" name="文本框 16"/>
          <p:cNvSpPr txBox="1"/>
          <p:nvPr/>
        </p:nvSpPr>
        <p:spPr>
          <a:xfrm>
            <a:off x="349885" y="3134360"/>
            <a:ext cx="3715385" cy="2183765"/>
          </a:xfrm>
          <a:prstGeom prst="rect">
            <a:avLst/>
          </a:prstGeom>
          <a:noFill/>
        </p:spPr>
        <p:txBody>
          <a:bodyPr wrap="square" rtlCol="0">
            <a:spAutoFit/>
          </a:bodyPr>
          <a:p>
            <a:pPr>
              <a:lnSpc>
                <a:spcPct val="150000"/>
              </a:lnSpc>
            </a:pPr>
            <a:r>
              <a:rPr lang="en-US" altLang="zh-CN" sz="2400" b="1">
                <a:solidFill>
                  <a:srgbClr val="C00000"/>
                </a:solidFill>
                <a:latin typeface="华文中宋" panose="02010600040101010101" charset="-122"/>
                <a:ea typeface="华文中宋" panose="02010600040101010101" charset="-122"/>
                <a:cs typeface="华文中宋" panose="02010600040101010101" charset="-122"/>
              </a:rPr>
              <a:t>1.</a:t>
            </a:r>
            <a:r>
              <a:rPr lang="zh-CN" altLang="en-US" sz="2400" b="1">
                <a:solidFill>
                  <a:srgbClr val="C00000"/>
                </a:solidFill>
                <a:latin typeface="华文中宋" panose="02010600040101010101" charset="-122"/>
                <a:ea typeface="华文中宋" panose="02010600040101010101" charset="-122"/>
                <a:cs typeface="华文中宋" panose="02010600040101010101" charset="-122"/>
              </a:rPr>
              <a:t>角色</a:t>
            </a:r>
            <a:endParaRPr lang="zh-CN" altLang="en-US" sz="2000">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    </a:t>
            </a:r>
            <a:r>
              <a:rPr lang="zh-CN" altLang="en-US" sz="1600">
                <a:latin typeface="华文中宋" panose="02010600040101010101" charset="-122"/>
                <a:ea typeface="华文中宋" panose="02010600040101010101" charset="-122"/>
                <a:cs typeface="华文中宋" panose="02010600040101010101" charset="-122"/>
              </a:rPr>
              <a:t>系统角色（</a:t>
            </a:r>
            <a:r>
              <a:rPr lang="en-US" altLang="zh-CN" sz="1600">
                <a:latin typeface="华文中宋" panose="02010600040101010101" charset="-122"/>
                <a:ea typeface="华文中宋" panose="02010600040101010101" charset="-122"/>
                <a:cs typeface="华文中宋" panose="02010600040101010101" charset="-122"/>
              </a:rPr>
              <a:t>Actor</a:t>
            </a:r>
            <a:r>
              <a:rPr lang="zh-CN" altLang="en-US" sz="1600">
                <a:latin typeface="华文中宋" panose="02010600040101010101" charset="-122"/>
                <a:ea typeface="华文中宋" panose="02010600040101010101" charset="-122"/>
                <a:cs typeface="华文中宋" panose="02010600040101010101" charset="-122"/>
              </a:rPr>
              <a:t>）可以是人或其他的系统或者子系统。一般代表某人。图中教师就是该系统中的</a:t>
            </a:r>
            <a:r>
              <a:rPr lang="en-US" altLang="zh-CN" sz="1600">
                <a:latin typeface="华文中宋" panose="02010600040101010101" charset="-122"/>
                <a:ea typeface="华文中宋" panose="02010600040101010101" charset="-122"/>
                <a:cs typeface="华文中宋" panose="02010600040101010101" charset="-122"/>
              </a:rPr>
              <a:t>“</a:t>
            </a:r>
            <a:r>
              <a:rPr lang="zh-CN" altLang="en-US" sz="1600">
                <a:latin typeface="华文中宋" panose="02010600040101010101" charset="-122"/>
                <a:ea typeface="华文中宋" panose="02010600040101010101" charset="-122"/>
                <a:cs typeface="华文中宋" panose="02010600040101010101" charset="-122"/>
              </a:rPr>
              <a:t>人</a:t>
            </a:r>
            <a:r>
              <a:rPr lang="en-US" altLang="zh-CN" sz="1600">
                <a:latin typeface="华文中宋" panose="02010600040101010101" charset="-122"/>
                <a:ea typeface="华文中宋" panose="02010600040101010101" charset="-122"/>
                <a:cs typeface="华文中宋" panose="02010600040101010101" charset="-122"/>
              </a:rPr>
              <a:t>”</a:t>
            </a:r>
            <a:r>
              <a:rPr lang="zh-CN" altLang="en-US" sz="1600">
                <a:latin typeface="华文中宋" panose="02010600040101010101" charset="-122"/>
                <a:ea typeface="华文中宋" panose="02010600040101010101" charset="-122"/>
                <a:cs typeface="华文中宋" panose="02010600040101010101" charset="-122"/>
              </a:rPr>
              <a:t>型</a:t>
            </a:r>
            <a:r>
              <a:rPr lang="zh-CN" altLang="en-US" sz="1600">
                <a:latin typeface="华文中宋" panose="02010600040101010101" charset="-122"/>
                <a:ea typeface="华文中宋" panose="02010600040101010101" charset="-122"/>
                <a:cs typeface="华文中宋" panose="02010600040101010101" charset="-122"/>
              </a:rPr>
              <a:t>角色。</a:t>
            </a:r>
            <a:endParaRPr lang="zh-CN" altLang="en-US" sz="1600">
              <a:latin typeface="华文中宋" panose="02010600040101010101" charset="-122"/>
              <a:ea typeface="华文中宋" panose="02010600040101010101" charset="-122"/>
              <a:cs typeface="华文中宋" panose="02010600040101010101" charset="-122"/>
            </a:endParaRPr>
          </a:p>
        </p:txBody>
      </p:sp>
      <p:pic>
        <p:nvPicPr>
          <p:cNvPr id="19" name="图片 18" descr="课程资料上传"/>
          <p:cNvPicPr>
            <a:picLocks noChangeAspect="1"/>
          </p:cNvPicPr>
          <p:nvPr/>
        </p:nvPicPr>
        <p:blipFill>
          <a:blip r:embed="rId3"/>
          <a:srcRect r="2622" b="6293"/>
          <a:stretch>
            <a:fillRect/>
          </a:stretch>
        </p:blipFill>
        <p:spPr>
          <a:xfrm>
            <a:off x="4361180" y="2388870"/>
            <a:ext cx="7740650" cy="39001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6365" y="4215765"/>
            <a:ext cx="1619885"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7" name="文本框 16"/>
          <p:cNvSpPr txBox="1"/>
          <p:nvPr/>
        </p:nvSpPr>
        <p:spPr>
          <a:xfrm>
            <a:off x="358140" y="358775"/>
            <a:ext cx="11475720" cy="199961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rPr>
              <a:t>2.</a:t>
            </a: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对象</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    </a:t>
            </a:r>
            <a:r>
              <a:rPr sz="1600">
                <a:latin typeface="华文中宋" panose="02010600040101010101" charset="-122"/>
                <a:ea typeface="华文中宋" panose="02010600040101010101" charset="-122"/>
                <a:cs typeface="华文中宋" panose="02010600040101010101" charset="-122"/>
              </a:rPr>
              <a:t>顺序图中的对象(0bject)在概念上和它在类图中的定义是一致的,它们之间可以进行交互，交互的顺序按时间的顺序。在顺序图中对象用矩形框表示,对象名带有下划线。</a:t>
            </a:r>
            <a:endParaRPr sz="1600">
              <a:latin typeface="华文中宋" panose="02010600040101010101" charset="-122"/>
              <a:ea typeface="华文中宋" panose="02010600040101010101" charset="-122"/>
              <a:cs typeface="华文中宋" panose="02010600040101010101" charset="-122"/>
            </a:endParaRPr>
          </a:p>
        </p:txBody>
      </p:sp>
      <p:pic>
        <p:nvPicPr>
          <p:cNvPr id="2" name="图片 1" descr="e32293e9ab90568ea5eccd2d55eb36b"/>
          <p:cNvPicPr>
            <a:picLocks noChangeAspect="1"/>
          </p:cNvPicPr>
          <p:nvPr/>
        </p:nvPicPr>
        <p:blipFill>
          <a:blip r:embed="rId3"/>
          <a:stretch>
            <a:fillRect/>
          </a:stretch>
        </p:blipFill>
        <p:spPr>
          <a:xfrm>
            <a:off x="4714875" y="2651760"/>
            <a:ext cx="7333615" cy="3974465"/>
          </a:xfrm>
          <a:prstGeom prst="rect">
            <a:avLst/>
          </a:prstGeom>
        </p:spPr>
      </p:pic>
      <p:sp>
        <p:nvSpPr>
          <p:cNvPr id="5" name="文本框 4"/>
          <p:cNvSpPr txBox="1"/>
          <p:nvPr/>
        </p:nvSpPr>
        <p:spPr>
          <a:xfrm>
            <a:off x="185420" y="2358390"/>
            <a:ext cx="4529455" cy="3661410"/>
          </a:xfrm>
          <a:prstGeom prst="rect">
            <a:avLst/>
          </a:prstGeom>
          <a:noFill/>
        </p:spPr>
        <p:txBody>
          <a:bodyPr wrap="square" rtlCol="0" anchor="t">
            <a:spAutoFit/>
          </a:bodyPr>
          <a:p>
            <a:pPr>
              <a:lnSpc>
                <a:spcPct val="200000"/>
              </a:lnSpc>
            </a:pPr>
            <a:r>
              <a:rPr lang="zh-CN" altLang="en-US" sz="2000" b="1">
                <a:solidFill>
                  <a:srgbClr val="C00000"/>
                </a:solidFill>
                <a:latin typeface="华文中宋" panose="02010600040101010101" charset="-122"/>
                <a:ea typeface="华文中宋" panose="02010600040101010101" charset="-122"/>
                <a:cs typeface="华文中宋" panose="02010600040101010101" charset="-122"/>
              </a:rPr>
              <a:t>对象包括三种命名方式</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sz="1600">
                <a:latin typeface="华文中宋" panose="02010600040101010101" charset="-122"/>
                <a:ea typeface="华文中宋" panose="02010600040101010101" charset="-122"/>
                <a:cs typeface="华文中宋" panose="02010600040101010101" charset="-122"/>
              </a:rPr>
              <a:t>     第一种方式包括对象名和它所属的类名，中间用冒号隔开；</a:t>
            </a:r>
            <a:endParaRPr lang="zh-CN" altLang="en-US" sz="1600">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sz="1600">
                <a:latin typeface="华文中宋" panose="02010600040101010101" charset="-122"/>
                <a:ea typeface="华文中宋" panose="02010600040101010101" charset="-122"/>
                <a:cs typeface="华文中宋" panose="02010600040101010101" charset="-122"/>
              </a:rPr>
              <a:t>      第二种方式只显示对象名不显示类名；</a:t>
            </a:r>
            <a:endParaRPr lang="zh-CN" altLang="en-US" sz="1600">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sz="1600">
                <a:latin typeface="华文中宋" panose="02010600040101010101" charset="-122"/>
                <a:ea typeface="华文中宋" panose="02010600040101010101" charset="-122"/>
                <a:cs typeface="华文中宋" panose="02010600040101010101" charset="-122"/>
              </a:rPr>
              <a:t>      第三种方式只显示类名不显示对象名，即表示它是一个匿名对象,这样参与交互的并不限于特定的对象,而是适应于该类的任何对象。</a:t>
            </a:r>
            <a:endParaRPr lang="zh-CN" altLang="en-US" sz="16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6365" y="4215765"/>
            <a:ext cx="1619885"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7" name="文本框 16"/>
          <p:cNvSpPr txBox="1"/>
          <p:nvPr/>
        </p:nvSpPr>
        <p:spPr>
          <a:xfrm>
            <a:off x="461010" y="1282700"/>
            <a:ext cx="11475720" cy="1568450"/>
          </a:xfrm>
          <a:prstGeom prst="rect">
            <a:avLst/>
          </a:prstGeom>
          <a:noFill/>
        </p:spPr>
        <p:txBody>
          <a:bodyPr wrap="square" rtlCol="0">
            <a:spAutoFit/>
          </a:bodyPr>
          <a:p>
            <a:pPr>
              <a:lnSpc>
                <a:spcPct val="150000"/>
              </a:lnSpc>
            </a:pPr>
            <a:r>
              <a:rPr lang="en-US" sz="1600">
                <a:solidFill>
                  <a:schemeClr val="tx1"/>
                </a:solidFill>
                <a:latin typeface="华文中宋" panose="02010600040101010101" charset="-122"/>
                <a:ea typeface="华文中宋" panose="02010600040101010101" charset="-122"/>
                <a:cs typeface="华文中宋" panose="02010600040101010101" charset="-122"/>
              </a:rPr>
              <a:t>       </a:t>
            </a:r>
            <a:r>
              <a:rPr sz="1600">
                <a:solidFill>
                  <a:schemeClr val="tx1"/>
                </a:solidFill>
                <a:latin typeface="华文中宋" panose="02010600040101010101" charset="-122"/>
                <a:ea typeface="华文中宋" panose="02010600040101010101" charset="-122"/>
                <a:cs typeface="华文中宋" panose="02010600040101010101" charset="-122"/>
              </a:rPr>
              <a:t>其中,图6.2中最外层是框架元素,对于顺序图，图的标签由文字“</a:t>
            </a:r>
            <a:r>
              <a:rPr sz="1600" b="1">
                <a:solidFill>
                  <a:srgbClr val="C00000"/>
                </a:solidFill>
                <a:latin typeface="华文中宋" panose="02010600040101010101" charset="-122"/>
                <a:ea typeface="华文中宋" panose="02010600040101010101" charset="-122"/>
                <a:cs typeface="华文中宋" panose="02010600040101010101" charset="-122"/>
              </a:rPr>
              <a:t>sd</a:t>
            </a:r>
            <a:r>
              <a:rPr sz="1600">
                <a:solidFill>
                  <a:schemeClr val="tx1"/>
                </a:solidFill>
                <a:latin typeface="华文中宋" panose="02010600040101010101" charset="-122"/>
                <a:ea typeface="华文中宋" panose="02010600040101010101" charset="-122"/>
                <a:cs typeface="华文中宋" panose="02010600040101010101" charset="-122"/>
              </a:rPr>
              <a:t>”开始。当使用一个框架元件封闭一个图时，图的标签需要按照以下的格式：图类型图名称。</a:t>
            </a:r>
            <a:endParaRPr sz="160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r>
              <a:rPr sz="1600">
                <a:solidFill>
                  <a:schemeClr val="tx1"/>
                </a:solidFill>
                <a:latin typeface="华文中宋" panose="02010600040101010101" charset="-122"/>
                <a:ea typeface="华文中宋" panose="02010600040101010101" charset="-122"/>
                <a:cs typeface="华文中宋" panose="02010600040101010101" charset="-122"/>
              </a:rPr>
              <a:t>       若对象置于顺序图的顶部,在交互初对象就己经存在，若对象的位置不在顶端,则表示对象是在交互的过程中被创建的。如图6.3 所示的对象 Obijectl 和 Obiject2 的位置不同。</a:t>
            </a:r>
            <a:endParaRPr sz="16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2" name="图片 1" descr="e32293e9ab90568ea5eccd2d55eb36b"/>
          <p:cNvPicPr>
            <a:picLocks noChangeAspect="1"/>
          </p:cNvPicPr>
          <p:nvPr/>
        </p:nvPicPr>
        <p:blipFill>
          <a:blip r:embed="rId3"/>
          <a:stretch>
            <a:fillRect/>
          </a:stretch>
        </p:blipFill>
        <p:spPr>
          <a:xfrm>
            <a:off x="461010" y="3190875"/>
            <a:ext cx="6214110" cy="3368040"/>
          </a:xfrm>
          <a:prstGeom prst="rect">
            <a:avLst/>
          </a:prstGeom>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323850" y="3162300"/>
              <a:ext cx="1333500" cy="374650"/>
            </p14:xfrm>
          </p:contentPart>
        </mc:Choice>
        <mc:Fallback xmlns="">
          <p:pic>
            <p:nvPicPr>
              <p:cNvPr id="3" name="墨迹 2"/>
            </p:nvPicPr>
            <p:blipFill>
              <a:blip r:embed="rId5"/>
            </p:blipFill>
            <p:spPr>
              <a:xfrm>
                <a:off x="323850" y="3162300"/>
                <a:ext cx="1333500" cy="374650"/>
              </a:xfrm>
              <a:prstGeom prst="rect"/>
            </p:spPr>
          </p:pic>
        </mc:Fallback>
      </mc:AlternateContent>
      <p:pic>
        <p:nvPicPr>
          <p:cNvPr id="6" name="图片 5" descr="6d30eba6a0dca95cdfab88b106c4392"/>
          <p:cNvPicPr>
            <a:picLocks noChangeAspect="1"/>
          </p:cNvPicPr>
          <p:nvPr/>
        </p:nvPicPr>
        <p:blipFill>
          <a:blip r:embed="rId6"/>
          <a:stretch>
            <a:fillRect/>
          </a:stretch>
        </p:blipFill>
        <p:spPr>
          <a:xfrm>
            <a:off x="6958330" y="3190875"/>
            <a:ext cx="4978400" cy="3469005"/>
          </a:xfrm>
          <a:prstGeom prst="rect">
            <a:avLst/>
          </a:prstGeom>
        </p:spPr>
      </p:pic>
      <p:sp>
        <p:nvSpPr>
          <p:cNvPr id="10" name="文本框 9"/>
          <p:cNvSpPr txBox="1"/>
          <p:nvPr/>
        </p:nvSpPr>
        <p:spPr>
          <a:xfrm>
            <a:off x="396875" y="329565"/>
            <a:ext cx="1230630" cy="953135"/>
          </a:xfrm>
          <a:prstGeom prst="rect">
            <a:avLst/>
          </a:prstGeom>
          <a:noFill/>
        </p:spPr>
        <p:txBody>
          <a:bodyPr wrap="none" rtlCol="0" anchor="t">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2.</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对象</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6" name="TOP-PPT-5"/>
          <p:cNvGrpSpPr/>
          <p:nvPr/>
        </p:nvGrpSpPr>
        <p:grpSpPr>
          <a:xfrm>
            <a:off x="3596063" y="2651574"/>
            <a:ext cx="2300440" cy="1996012"/>
            <a:chOff x="3665645" y="2912113"/>
            <a:chExt cx="2300440" cy="1996012"/>
          </a:xfrm>
        </p:grpSpPr>
        <p:sp>
          <p:nvSpPr>
            <p:cNvPr id="7" name="TOP-PPT-5-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6" name="文本框 15"/>
          <p:cNvSpPr txBox="1"/>
          <p:nvPr/>
        </p:nvSpPr>
        <p:spPr>
          <a:xfrm>
            <a:off x="2205355" y="557847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项目教师课程资料上传顺序图</a:t>
            </a:r>
            <a:endParaRPr lang="zh-CN" altLang="en-US" sz="14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7653655" y="880745"/>
            <a:ext cx="4272280" cy="5631180"/>
          </a:xfrm>
          <a:prstGeom prst="rect">
            <a:avLst/>
          </a:prstGeom>
          <a:noFill/>
        </p:spPr>
        <p:txBody>
          <a:bodyPr wrap="square" rtlCol="0" anchor="t">
            <a:spAutoFit/>
          </a:bodyPr>
          <a:p>
            <a:pPr>
              <a:lnSpc>
                <a:spcPct val="200000"/>
              </a:lnSpc>
            </a:pPr>
            <a:r>
              <a:rPr lang="zh-CN" altLang="en-US">
                <a:latin typeface="华文中宋" panose="02010600040101010101" charset="-122"/>
                <a:ea typeface="华文中宋" panose="02010600040101010101" charset="-122"/>
                <a:cs typeface="华文中宋" panose="02010600040101010101" charset="-122"/>
              </a:rPr>
              <a:t>     在左图所示的</a:t>
            </a:r>
            <a:r>
              <a:rPr lang="zh-CN" altLang="en-US">
                <a:latin typeface="华文中宋" panose="02010600040101010101" charset="-122"/>
                <a:ea typeface="华文中宋" panose="02010600040101010101" charset="-122"/>
                <a:cs typeface="华文中宋" panose="02010600040101010101" charset="-122"/>
                <a:sym typeface="+mn-ea"/>
              </a:rPr>
              <a:t>教师课程资料上传顺序图</a:t>
            </a:r>
            <a:r>
              <a:rPr lang="zh-CN" altLang="en-US">
                <a:latin typeface="华文中宋" panose="02010600040101010101" charset="-122"/>
                <a:ea typeface="华文中宋" panose="02010600040101010101" charset="-122"/>
                <a:cs typeface="华文中宋" panose="02010600040101010101" charset="-122"/>
              </a:rPr>
              <a:t>中，对象均采用第三种命名方式，表示匿名对象，适用于该类的任何对象。并且对象都在初创时就存在，固均位于顶部。</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pPr>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对象的左右顺序并不重要。为了图的清晰整洁,通常应遵循以下原则：</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solidFill>
                  <a:srgbClr val="C00000"/>
                </a:solidFill>
                <a:latin typeface="华文中宋" panose="02010600040101010101" charset="-122"/>
                <a:ea typeface="华文中宋" panose="02010600040101010101" charset="-122"/>
                <a:cs typeface="华文中宋" panose="02010600040101010101" charset="-122"/>
              </a:rPr>
              <a:t>(1）把交互频繁的对象尽可能地草拢。</a:t>
            </a: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solidFill>
                  <a:srgbClr val="C00000"/>
                </a:solidFill>
                <a:latin typeface="华文中宋" panose="02010600040101010101" charset="-122"/>
                <a:ea typeface="华文中宋" panose="02010600040101010101" charset="-122"/>
                <a:cs typeface="华文中宋" panose="02010600040101010101" charset="-122"/>
              </a:rPr>
              <a:t>(2）把初始化整个交互活动的对象(有时是一个参与者)放置在最左边。</a:t>
            </a: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p:txBody>
      </p:sp>
      <p:pic>
        <p:nvPicPr>
          <p:cNvPr id="19" name="图片 18" descr="课程资料上传"/>
          <p:cNvPicPr>
            <a:picLocks noChangeAspect="1"/>
          </p:cNvPicPr>
          <p:nvPr/>
        </p:nvPicPr>
        <p:blipFill>
          <a:blip r:embed="rId3"/>
          <a:srcRect r="2622" b="6293"/>
          <a:stretch>
            <a:fillRect/>
          </a:stretch>
        </p:blipFill>
        <p:spPr>
          <a:xfrm>
            <a:off x="145415" y="1744345"/>
            <a:ext cx="7347585" cy="3702685"/>
          </a:xfrm>
          <a:prstGeom prst="rect">
            <a:avLst/>
          </a:prstGeom>
        </p:spPr>
      </p:pic>
      <p:sp>
        <p:nvSpPr>
          <p:cNvPr id="2" name="文本框 1"/>
          <p:cNvSpPr txBox="1"/>
          <p:nvPr/>
        </p:nvSpPr>
        <p:spPr>
          <a:xfrm>
            <a:off x="396875" y="329565"/>
            <a:ext cx="1230630" cy="953135"/>
          </a:xfrm>
          <a:prstGeom prst="rect">
            <a:avLst/>
          </a:prstGeom>
          <a:noFill/>
        </p:spPr>
        <p:txBody>
          <a:bodyPr wrap="none" rtlCol="0" anchor="t">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2.</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对象</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6" name="TOP-PPT-5"/>
          <p:cNvGrpSpPr/>
          <p:nvPr/>
        </p:nvGrpSpPr>
        <p:grpSpPr>
          <a:xfrm>
            <a:off x="3596063" y="2651574"/>
            <a:ext cx="2300440" cy="1996012"/>
            <a:chOff x="3665645" y="2912113"/>
            <a:chExt cx="2300440" cy="1996012"/>
          </a:xfrm>
        </p:grpSpPr>
        <p:sp>
          <p:nvSpPr>
            <p:cNvPr id="7" name="TOP-PPT-5-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7" name="文本框 16"/>
          <p:cNvSpPr txBox="1"/>
          <p:nvPr/>
        </p:nvSpPr>
        <p:spPr>
          <a:xfrm>
            <a:off x="264795" y="862965"/>
            <a:ext cx="4658995" cy="4954270"/>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3.</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生命线</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   </a:t>
            </a:r>
            <a:r>
              <a:rPr lang="zh-CN" altLang="en-US">
                <a:solidFill>
                  <a:srgbClr val="C00000"/>
                </a:solidFill>
                <a:latin typeface="华文中宋" panose="02010600040101010101" charset="-122"/>
                <a:ea typeface="华文中宋" panose="02010600040101010101" charset="-122"/>
                <a:cs typeface="华文中宋" panose="02010600040101010101" charset="-122"/>
              </a:rPr>
              <a:t> </a:t>
            </a:r>
            <a:r>
              <a:rPr sz="1600">
                <a:solidFill>
                  <a:srgbClr val="C00000"/>
                </a:solidFill>
                <a:latin typeface="华文中宋" panose="02010600040101010101" charset="-122"/>
                <a:ea typeface="华文中宋" panose="02010600040101010101" charset="-122"/>
                <a:cs typeface="华文中宋" panose="02010600040101010101" charset="-122"/>
              </a:rPr>
              <a:t>生命线(LifeLine)</a:t>
            </a:r>
            <a:r>
              <a:rPr sz="1600">
                <a:latin typeface="华文中宋" panose="02010600040101010101" charset="-122"/>
                <a:ea typeface="华文中宋" panose="02010600040101010101" charset="-122"/>
                <a:cs typeface="华文中宋" panose="02010600040101010101" charset="-122"/>
              </a:rPr>
              <a:t>代表顺序图中对象在一段时间内的存在。生命线在顺序图中表示为从对象图标底部中心位置向下延伸的一条虚线(但事实上 UML2 中定义的生命线可以用实线来表示）。</a:t>
            </a:r>
            <a:endParaRPr sz="1600">
              <a:latin typeface="华文中宋" panose="02010600040101010101" charset="-122"/>
              <a:ea typeface="华文中宋" panose="02010600040101010101" charset="-122"/>
              <a:cs typeface="华文中宋" panose="02010600040101010101" charset="-122"/>
            </a:endParaRPr>
          </a:p>
          <a:p>
            <a:pPr>
              <a:lnSpc>
                <a:spcPct val="200000"/>
              </a:lnSpc>
            </a:pPr>
            <a:r>
              <a:rPr sz="1600">
                <a:latin typeface="华文中宋" panose="02010600040101010101" charset="-122"/>
                <a:ea typeface="华文中宋" panose="02010600040101010101" charset="-122"/>
                <a:cs typeface="华文中宋" panose="02010600040101010101" charset="-122"/>
              </a:rPr>
              <a:t>     生命线是一个时间线，其所用的时间取决于交互持续的时间。每个对象的底部都带有生命线,对象与生命线结合在一起被称为对象的生命线</a:t>
            </a:r>
            <a:r>
              <a:rPr lang="zh-CN" sz="1600">
                <a:latin typeface="华文中宋" panose="02010600040101010101" charset="-122"/>
                <a:ea typeface="华文中宋" panose="02010600040101010101" charset="-122"/>
                <a:cs typeface="华文中宋" panose="02010600040101010101" charset="-122"/>
              </a:rPr>
              <a:t>。</a:t>
            </a:r>
            <a:endParaRPr sz="1600">
              <a:latin typeface="华文中宋" panose="02010600040101010101" charset="-122"/>
              <a:ea typeface="华文中宋" panose="02010600040101010101" charset="-122"/>
              <a:cs typeface="华文中宋" panose="02010600040101010101" charset="-122"/>
            </a:endParaRPr>
          </a:p>
          <a:p>
            <a:pPr>
              <a:lnSpc>
                <a:spcPct val="200000"/>
              </a:lnSpc>
            </a:pPr>
            <a:r>
              <a:rPr sz="1600">
                <a:latin typeface="华文中宋" panose="02010600040101010101" charset="-122"/>
                <a:ea typeface="华文中宋" panose="02010600040101010101" charset="-122"/>
                <a:cs typeface="华文中宋" panose="02010600040101010101" charset="-122"/>
              </a:rPr>
              <a:t>   </a:t>
            </a:r>
            <a:r>
              <a:rPr lang="zh-CN" sz="1600">
                <a:latin typeface="华文中宋" panose="02010600040101010101" charset="-122"/>
                <a:ea typeface="华文中宋" panose="02010600040101010101" charset="-122"/>
                <a:cs typeface="华文中宋" panose="02010600040101010101" charset="-122"/>
              </a:rPr>
              <a:t>右图中对象中心位置向下延伸的虚线就是生命线。</a:t>
            </a:r>
            <a:endParaRPr lang="zh-CN" sz="1600">
              <a:latin typeface="华文中宋" panose="02010600040101010101" charset="-122"/>
              <a:ea typeface="华文中宋" panose="02010600040101010101" charset="-122"/>
              <a:cs typeface="华文中宋" panose="02010600040101010101" charset="-122"/>
            </a:endParaRPr>
          </a:p>
        </p:txBody>
      </p:sp>
      <p:sp>
        <p:nvSpPr>
          <p:cNvPr id="16" name="文本框 15"/>
          <p:cNvSpPr txBox="1"/>
          <p:nvPr/>
        </p:nvSpPr>
        <p:spPr>
          <a:xfrm>
            <a:off x="7254240" y="557784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项目教师课程资料上传顺序图</a:t>
            </a:r>
            <a:endParaRPr lang="zh-CN" altLang="en-US" sz="1400">
              <a:latin typeface="华文中宋" panose="02010600040101010101" charset="-122"/>
              <a:ea typeface="华文中宋" panose="02010600040101010101" charset="-122"/>
              <a:cs typeface="华文中宋" panose="02010600040101010101" charset="-122"/>
            </a:endParaRPr>
          </a:p>
        </p:txBody>
      </p:sp>
      <p:pic>
        <p:nvPicPr>
          <p:cNvPr id="15" name="图片 14" descr="课程资料上传"/>
          <p:cNvPicPr>
            <a:picLocks noChangeAspect="1"/>
          </p:cNvPicPr>
          <p:nvPr/>
        </p:nvPicPr>
        <p:blipFill>
          <a:blip r:embed="rId3"/>
          <a:srcRect r="2622" b="6293"/>
          <a:stretch>
            <a:fillRect/>
          </a:stretch>
        </p:blipFill>
        <p:spPr>
          <a:xfrm>
            <a:off x="5268595" y="1972945"/>
            <a:ext cx="6839585" cy="3446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6" name="TOP-PPT-5"/>
          <p:cNvGrpSpPr/>
          <p:nvPr/>
        </p:nvGrpSpPr>
        <p:grpSpPr>
          <a:xfrm>
            <a:off x="3596063" y="2651574"/>
            <a:ext cx="2300440" cy="1996012"/>
            <a:chOff x="3665645" y="2912113"/>
            <a:chExt cx="2300440" cy="1996012"/>
          </a:xfrm>
        </p:grpSpPr>
        <p:sp>
          <p:nvSpPr>
            <p:cNvPr id="7" name="TOP-PPT-5-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7" name="文本框 16"/>
          <p:cNvSpPr txBox="1"/>
          <p:nvPr/>
        </p:nvSpPr>
        <p:spPr>
          <a:xfrm>
            <a:off x="302895" y="330200"/>
            <a:ext cx="11533505" cy="267652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4.</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激活期</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a:lnSpc>
                <a:spcPct val="200000"/>
              </a:lnSpc>
            </a:pPr>
            <a:r>
              <a:rPr lang="zh-CN" altLang="en-US" sz="2000">
                <a:latin typeface="华文中宋" panose="02010600040101010101" charset="-122"/>
                <a:ea typeface="华文中宋" panose="02010600040101010101" charset="-122"/>
                <a:cs typeface="华文中宋" panose="02010600040101010101" charset="-122"/>
              </a:rPr>
              <a:t>   </a:t>
            </a:r>
            <a:r>
              <a:rPr lang="zh-CN" altLang="en-US" sz="2000">
                <a:solidFill>
                  <a:srgbClr val="C00000"/>
                </a:solidFill>
                <a:latin typeface="华文中宋" panose="02010600040101010101" charset="-122"/>
                <a:ea typeface="华文中宋" panose="02010600040101010101" charset="-122"/>
                <a:cs typeface="华文中宋" panose="02010600040101010101" charset="-122"/>
              </a:rPr>
              <a:t> </a:t>
            </a:r>
            <a:r>
              <a:rPr>
                <a:solidFill>
                  <a:srgbClr val="C00000"/>
                </a:solidFill>
                <a:latin typeface="华文中宋" panose="02010600040101010101" charset="-122"/>
                <a:ea typeface="华文中宋" panose="02010600040101010101" charset="-122"/>
                <a:cs typeface="华文中宋" panose="02010600040101010101" charset="-122"/>
              </a:rPr>
              <a:t>激活期(Activation)</a:t>
            </a:r>
            <a:r>
              <a:rPr>
                <a:latin typeface="华文中宋" panose="02010600040101010101" charset="-122"/>
                <a:ea typeface="华文中宋" panose="02010600040101010101" charset="-122"/>
                <a:cs typeface="华文中宋" panose="02010600040101010101" charset="-122"/>
              </a:rPr>
              <a:t>也被称为控制焦点,代表顺序图中的对象执行一项操作的时期，是顺序图中表示时间段的符号，在这个时问段内对象将执行相应的操作。在UML 中,用小矩形表示,被称为激活条或控制期，对象就是在激活条的顶部被激活的，在完成自己的工作后被去激活</a:t>
            </a:r>
            <a:r>
              <a:rPr lang="zh-CN">
                <a:latin typeface="华文中宋" panose="02010600040101010101" charset="-122"/>
                <a:ea typeface="华文中宋" panose="02010600040101010101" charset="-122"/>
                <a:cs typeface="华文中宋" panose="02010600040101010101" charset="-122"/>
              </a:rPr>
              <a:t>。如图所示。</a:t>
            </a:r>
            <a:endParaRPr lang="zh-CN">
              <a:latin typeface="华文中宋" panose="02010600040101010101" charset="-122"/>
              <a:ea typeface="华文中宋" panose="02010600040101010101" charset="-122"/>
              <a:cs typeface="华文中宋" panose="02010600040101010101" charset="-122"/>
            </a:endParaRPr>
          </a:p>
        </p:txBody>
      </p:sp>
      <p:pic>
        <p:nvPicPr>
          <p:cNvPr id="2" name="图片 1" descr="56351d664f05d018c79fdb2928ea704"/>
          <p:cNvPicPr>
            <a:picLocks noChangeAspect="1"/>
          </p:cNvPicPr>
          <p:nvPr/>
        </p:nvPicPr>
        <p:blipFill>
          <a:blip r:embed="rId3"/>
          <a:stretch>
            <a:fillRect/>
          </a:stretch>
        </p:blipFill>
        <p:spPr>
          <a:xfrm>
            <a:off x="2196465" y="3116580"/>
            <a:ext cx="7181215" cy="3489325"/>
          </a:xfrm>
          <a:prstGeom prst="rect">
            <a:avLst/>
          </a:prstGeom>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7132955" y="4215765"/>
              <a:ext cx="1356995" cy="1341120"/>
            </p14:xfrm>
          </p:contentPart>
        </mc:Choice>
        <mc:Fallback xmlns="">
          <p:pic>
            <p:nvPicPr>
              <p:cNvPr id="3" name="墨迹 2"/>
            </p:nvPicPr>
            <p:blipFill>
              <a:blip r:embed="rId5"/>
            </p:blipFill>
            <p:spPr>
              <a:xfrm>
                <a:off x="7132955" y="4215765"/>
                <a:ext cx="1356995" cy="134112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6" name="TOP-PPT-5"/>
          <p:cNvGrpSpPr/>
          <p:nvPr/>
        </p:nvGrpSpPr>
        <p:grpSpPr>
          <a:xfrm>
            <a:off x="3596063" y="2651574"/>
            <a:ext cx="2300440" cy="1996012"/>
            <a:chOff x="3665645" y="2912113"/>
            <a:chExt cx="2300440" cy="1996012"/>
          </a:xfrm>
        </p:grpSpPr>
        <p:sp>
          <p:nvSpPr>
            <p:cNvPr id="7" name="TOP-PPT-5-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7" name="文本框 16"/>
          <p:cNvSpPr txBox="1"/>
          <p:nvPr/>
        </p:nvSpPr>
        <p:spPr>
          <a:xfrm>
            <a:off x="238760" y="899795"/>
            <a:ext cx="4332605" cy="5507990"/>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4.</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激活期</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a:lnSpc>
                <a:spcPct val="200000"/>
              </a:lnSpc>
            </a:pPr>
            <a:r>
              <a:rPr lang="zh-CN" altLang="en-US" sz="2000">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 </a:t>
            </a:r>
            <a:r>
              <a:rPr lang="zh-CN" altLang="en-US">
                <a:solidFill>
                  <a:schemeClr val="tx1"/>
                </a:solidFill>
                <a:latin typeface="华文中宋" panose="02010600040101010101" charset="-122"/>
                <a:ea typeface="华文中宋" panose="02010600040101010101" charset="-122"/>
                <a:cs typeface="华文中宋" panose="02010600040101010101" charset="-122"/>
              </a:rPr>
              <a:t>  </a:t>
            </a:r>
            <a:r>
              <a:rPr lang="zh-CN" sz="1600">
                <a:solidFill>
                  <a:schemeClr val="tx1"/>
                </a:solidFill>
                <a:latin typeface="华文中宋" panose="02010600040101010101" charset="-122"/>
                <a:ea typeface="华文中宋" panose="02010600040101010101" charset="-122"/>
                <a:cs typeface="华文中宋" panose="02010600040101010101" charset="-122"/>
              </a:rPr>
              <a:t>右图中登录页的活动被消息</a:t>
            </a:r>
            <a:r>
              <a:rPr lang="en-US" altLang="zh-CN" sz="1600">
                <a:solidFill>
                  <a:schemeClr val="tx1"/>
                </a:solidFill>
                <a:latin typeface="华文中宋" panose="02010600040101010101" charset="-122"/>
                <a:ea typeface="华文中宋" panose="02010600040101010101" charset="-122"/>
                <a:cs typeface="华文中宋" panose="02010600040101010101" charset="-122"/>
              </a:rPr>
              <a:t>1</a:t>
            </a:r>
            <a:r>
              <a:rPr lang="zh-CN" altLang="en-US" sz="1600">
                <a:solidFill>
                  <a:schemeClr val="tx1"/>
                </a:solidFill>
                <a:latin typeface="华文中宋" panose="02010600040101010101" charset="-122"/>
                <a:ea typeface="华文中宋" panose="02010600040101010101" charset="-122"/>
                <a:cs typeface="华文中宋" panose="02010600040101010101" charset="-122"/>
              </a:rPr>
              <a:t>：教师的登录验证请求激活，于是在矩形的激活时间内，它完成了检索教师信息验证教师身份的工作。</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sz="1600">
                <a:solidFill>
                  <a:schemeClr val="tx1"/>
                </a:solidFill>
                <a:latin typeface="华文中宋" panose="02010600040101010101" charset="-122"/>
                <a:ea typeface="华文中宋" panose="02010600040101010101" charset="-122"/>
                <a:cs typeface="华文中宋" panose="02010600040101010101" charset="-122"/>
              </a:rPr>
              <a:t>    矩形长度只是激活期长短的一个粗略表示而没有精确的要求。持续时间通常以一种大概的、普通的方式来表示。这意味着</a:t>
            </a:r>
            <a:r>
              <a:rPr lang="zh-CN" altLang="en-US" sz="1600">
                <a:solidFill>
                  <a:srgbClr val="C00000"/>
                </a:solidFill>
                <a:latin typeface="华文中宋" panose="02010600040101010101" charset="-122"/>
                <a:ea typeface="华文中宋" panose="02010600040101010101" charset="-122"/>
                <a:cs typeface="华文中宋" panose="02010600040101010101" charset="-122"/>
              </a:rPr>
              <a:t>生命线中的每一段虚线通常不会代表具体的时间单元,而是试图表示一般意义上的持续时间。</a:t>
            </a:r>
            <a:endParaRPr lang="zh-CN" altLang="en-US" sz="1600">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endParaRPr lang="zh-CN" altLang="en-US" sz="1600">
              <a:solidFill>
                <a:srgbClr val="C00000"/>
              </a:solidFill>
              <a:latin typeface="华文中宋" panose="02010600040101010101" charset="-122"/>
              <a:ea typeface="华文中宋" panose="02010600040101010101" charset="-122"/>
              <a:cs typeface="华文中宋" panose="02010600040101010101" charset="-122"/>
            </a:endParaRPr>
          </a:p>
        </p:txBody>
      </p:sp>
      <p:pic>
        <p:nvPicPr>
          <p:cNvPr id="15" name="图片 14" descr="课程资料上传"/>
          <p:cNvPicPr>
            <a:picLocks noChangeAspect="1"/>
          </p:cNvPicPr>
          <p:nvPr/>
        </p:nvPicPr>
        <p:blipFill>
          <a:blip r:embed="rId3"/>
          <a:srcRect r="2622" b="6293"/>
          <a:stretch>
            <a:fillRect/>
          </a:stretch>
        </p:blipFill>
        <p:spPr>
          <a:xfrm>
            <a:off x="4714875" y="1717675"/>
            <a:ext cx="7399655" cy="3729355"/>
          </a:xfrm>
          <a:prstGeom prst="rect">
            <a:avLst/>
          </a:prstGeom>
        </p:spPr>
      </p:pic>
      <p:sp>
        <p:nvSpPr>
          <p:cNvPr id="16" name="文本框 15"/>
          <p:cNvSpPr txBox="1"/>
          <p:nvPr/>
        </p:nvSpPr>
        <p:spPr>
          <a:xfrm>
            <a:off x="6831965" y="566674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项目教师课程资料上传顺序图</a:t>
            </a:r>
            <a:endParaRPr lang="zh-CN" altLang="en-US" sz="1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596005" y="2651760"/>
            <a:ext cx="2300605" cy="1156970"/>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7" name="文本框 16"/>
          <p:cNvSpPr txBox="1"/>
          <p:nvPr/>
        </p:nvSpPr>
        <p:spPr>
          <a:xfrm>
            <a:off x="172720" y="671195"/>
            <a:ext cx="6786245" cy="5507990"/>
          </a:xfrm>
          <a:prstGeom prst="rect">
            <a:avLst/>
          </a:prstGeom>
          <a:noFill/>
        </p:spPr>
        <p:txBody>
          <a:bodyPr wrap="square" rtlCol="0">
            <a:spAutoFit/>
          </a:bodyPr>
          <a:p>
            <a:pPr>
              <a:lnSpc>
                <a:spcPct val="200000"/>
              </a:lnSpc>
            </a:pPr>
            <a:r>
              <a:rPr lang="en-US" sz="3200" b="1">
                <a:solidFill>
                  <a:srgbClr val="C00000"/>
                </a:solidFill>
                <a:latin typeface="华文中宋" panose="02010600040101010101" charset="-122"/>
                <a:ea typeface="华文中宋" panose="02010600040101010101" charset="-122"/>
                <a:cs typeface="华文中宋" panose="02010600040101010101" charset="-122"/>
                <a:sym typeface="+mn-ea"/>
              </a:rPr>
              <a:t>5.</a:t>
            </a:r>
            <a:r>
              <a:rPr lang="zh-CN" altLang="en-US" sz="3200" b="1">
                <a:solidFill>
                  <a:srgbClr val="C00000"/>
                </a:solidFill>
                <a:latin typeface="华文中宋" panose="02010600040101010101" charset="-122"/>
                <a:ea typeface="华文中宋" panose="02010600040101010101" charset="-122"/>
                <a:cs typeface="华文中宋" panose="02010600040101010101" charset="-122"/>
                <a:sym typeface="+mn-ea"/>
              </a:rPr>
              <a:t>消息</a:t>
            </a:r>
            <a:endParaRPr lang="zh-CN" altLang="en-US" sz="32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marL="285750" indent="-285750">
              <a:lnSpc>
                <a:spcPct val="200000"/>
              </a:lnSpc>
              <a:buFont typeface="Arial" panose="020B0604020202020204" pitchFamily="34" charset="0"/>
              <a:buChar char="•"/>
            </a:pPr>
            <a:r>
              <a:rPr sz="1600">
                <a:solidFill>
                  <a:srgbClr val="C00000"/>
                </a:solidFill>
                <a:latin typeface="华文中宋" panose="02010600040101010101" charset="-122"/>
                <a:ea typeface="华文中宋" panose="02010600040101010101" charset="-122"/>
                <a:cs typeface="华文中宋" panose="02010600040101010101" charset="-122"/>
              </a:rPr>
              <a:t>消息(Message)</a:t>
            </a:r>
            <a:r>
              <a:rPr sz="1600">
                <a:latin typeface="华文中宋" panose="02010600040101010101" charset="-122"/>
                <a:ea typeface="华文中宋" panose="02010600040101010101" charset="-122"/>
                <a:cs typeface="华文中宋" panose="02010600040101010101" charset="-122"/>
              </a:rPr>
              <a:t>是对象之间某种形式的通信，在垂直生命线之间,用带有箭头的线并附以消息表达式方式表示。它可以激发某个操作、唤起信号或导致目标对象的创建或撤销。</a:t>
            </a:r>
            <a:endParaRPr sz="1600">
              <a:latin typeface="华文中宋" panose="02010600040101010101" charset="-122"/>
              <a:ea typeface="华文中宋" panose="02010600040101010101" charset="-122"/>
              <a:cs typeface="华文中宋" panose="02010600040101010101" charset="-122"/>
            </a:endParaRPr>
          </a:p>
          <a:p>
            <a:pPr marL="285750" indent="-285750">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rPr>
              <a:t>一个对象到另一个对象的消息用跨越对象生命线的消息线表示。</a:t>
            </a:r>
            <a:endParaRPr sz="1600">
              <a:latin typeface="华文中宋" panose="02010600040101010101" charset="-122"/>
              <a:ea typeface="华文中宋" panose="02010600040101010101" charset="-122"/>
              <a:cs typeface="华文中宋" panose="02010600040101010101" charset="-122"/>
            </a:endParaRPr>
          </a:p>
          <a:p>
            <a:pPr marL="285750" indent="-285750">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rPr>
              <a:t>对象可以发送消息给自己，消息线从自己的生命线出发又回到自己的生命线。</a:t>
            </a:r>
            <a:endParaRPr sz="1600">
              <a:latin typeface="华文中宋" panose="02010600040101010101" charset="-122"/>
              <a:ea typeface="华文中宋" panose="02010600040101010101" charset="-122"/>
              <a:cs typeface="华文中宋" panose="02010600040101010101" charset="-122"/>
            </a:endParaRPr>
          </a:p>
          <a:p>
            <a:pPr marL="285750" indent="-285750">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rPr>
              <a:t>UML 用从一条生命线开始到另一条生命线结束的箭头来表示一个消息。</a:t>
            </a:r>
            <a:endParaRPr sz="1600">
              <a:latin typeface="华文中宋" panose="02010600040101010101" charset="-122"/>
              <a:ea typeface="华文中宋" panose="02010600040101010101" charset="-122"/>
              <a:cs typeface="华文中宋" panose="02010600040101010101" charset="-122"/>
            </a:endParaRPr>
          </a:p>
          <a:p>
            <a:pPr marL="285750" indent="-285750">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rPr>
              <a:t>消息在图中生命线的上下位置决定了它的传递时间。</a:t>
            </a:r>
            <a:endParaRPr sz="1600">
              <a:latin typeface="华文中宋" panose="02010600040101010101" charset="-122"/>
              <a:ea typeface="华文中宋" panose="02010600040101010101" charset="-122"/>
              <a:cs typeface="华文中宋" panose="02010600040101010101" charset="-122"/>
            </a:endParaRPr>
          </a:p>
          <a:p>
            <a:pPr marL="285750" indent="-285750">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rPr>
              <a:t>消息可以用消息名及参数来标识,也可带有顺序号。</a:t>
            </a:r>
            <a:endParaRPr sz="1600">
              <a:latin typeface="华文中宋" panose="02010600040101010101" charset="-122"/>
              <a:ea typeface="华文中宋" panose="02010600040101010101" charset="-122"/>
              <a:cs typeface="华文中宋" panose="02010600040101010101" charset="-122"/>
            </a:endParaRPr>
          </a:p>
        </p:txBody>
      </p:sp>
      <p:pic>
        <p:nvPicPr>
          <p:cNvPr id="3" name="图片 2" descr="9f9fc4f15cd77711222bf91905cb6f2"/>
          <p:cNvPicPr>
            <a:picLocks noChangeAspect="1"/>
          </p:cNvPicPr>
          <p:nvPr/>
        </p:nvPicPr>
        <p:blipFill>
          <a:blip r:embed="rId3"/>
          <a:stretch>
            <a:fillRect/>
          </a:stretch>
        </p:blipFill>
        <p:spPr>
          <a:xfrm>
            <a:off x="7178040" y="2227580"/>
            <a:ext cx="4782820" cy="3472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sym typeface="Arial" panose="020B0604020202020204" pitchFamily="34" charset="0"/>
            </a:endParaRPr>
          </a:p>
        </p:txBody>
      </p:sp>
      <p:sp>
        <p:nvSpPr>
          <p:cNvPr id="10" name="TOP-PPT-5-2"/>
          <p:cNvSpPr txBox="1"/>
          <p:nvPr/>
        </p:nvSpPr>
        <p:spPr>
          <a:xfrm>
            <a:off x="3596005" y="2651760"/>
            <a:ext cx="2300605" cy="1156970"/>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7" name="文本框 16"/>
          <p:cNvSpPr txBox="1"/>
          <p:nvPr/>
        </p:nvSpPr>
        <p:spPr>
          <a:xfrm>
            <a:off x="204470" y="246380"/>
            <a:ext cx="11370945" cy="150685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5.</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消息</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marL="285750" indent="-285750">
              <a:lnSpc>
                <a:spcPct val="200000"/>
              </a:lnSpc>
              <a:buFont typeface="Arial" panose="020B0604020202020204" pitchFamily="34" charset="0"/>
              <a:buChar char="•"/>
            </a:pPr>
            <a:r>
              <a:rPr>
                <a:solidFill>
                  <a:schemeClr val="tx1"/>
                </a:solidFill>
                <a:latin typeface="华文中宋" panose="02010600040101010101" charset="-122"/>
                <a:ea typeface="华文中宋" panose="02010600040101010101" charset="-122"/>
                <a:cs typeface="华文中宋" panose="02010600040101010101" charset="-122"/>
              </a:rPr>
              <a:t>消息(Message)</a:t>
            </a:r>
            <a:r>
              <a:rPr lang="zh-CN">
                <a:latin typeface="华文中宋" panose="02010600040101010101" charset="-122"/>
                <a:ea typeface="华文中宋" panose="02010600040101010101" charset="-122"/>
                <a:cs typeface="华文中宋" panose="02010600040101010101" charset="-122"/>
              </a:rPr>
              <a:t>的三种类型</a:t>
            </a:r>
            <a:endParaRPr lang="zh-CN">
              <a:latin typeface="华文中宋" panose="02010600040101010101" charset="-122"/>
              <a:ea typeface="华文中宋" panose="02010600040101010101" charset="-122"/>
              <a:cs typeface="华文中宋" panose="02010600040101010101" charset="-122"/>
            </a:endParaRPr>
          </a:p>
        </p:txBody>
      </p:sp>
      <p:sp>
        <p:nvSpPr>
          <p:cNvPr id="28" name="矩形 27"/>
          <p:cNvSpPr/>
          <p:nvPr>
            <p:custDataLst>
              <p:tags r:id="rId3"/>
            </p:custDataLst>
          </p:nvPr>
        </p:nvSpPr>
        <p:spPr>
          <a:xfrm rot="885390">
            <a:off x="514275" y="2341509"/>
            <a:ext cx="695499" cy="827975"/>
          </a:xfrm>
          <a:prstGeom prst="rect">
            <a:avLst/>
          </a:prstGeom>
          <a:noFill/>
          <a:ln w="19050">
            <a:solidFill>
              <a:srgbClr val="283149">
                <a:lumMod val="20000"/>
                <a:lumOff val="80000"/>
              </a:srgbClr>
            </a:solidFill>
          </a:ln>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华文中宋" panose="02010600040101010101" charset="-122"/>
              <a:ea typeface="华文中宋" panose="02010600040101010101" charset="-122"/>
            </a:endParaRPr>
          </a:p>
        </p:txBody>
      </p:sp>
      <p:sp>
        <p:nvSpPr>
          <p:cNvPr id="29" name="矩形 28"/>
          <p:cNvSpPr/>
          <p:nvPr>
            <p:custDataLst>
              <p:tags r:id="rId4"/>
            </p:custDataLst>
          </p:nvPr>
        </p:nvSpPr>
        <p:spPr>
          <a:xfrm>
            <a:off x="511184" y="2342978"/>
            <a:ext cx="695499" cy="827975"/>
          </a:xfrm>
          <a:prstGeom prst="rect">
            <a:avLst/>
          </a:prstGeom>
          <a:solidFill>
            <a:srgbClr val="283149">
              <a:lumMod val="60000"/>
              <a:lumOff val="40000"/>
            </a:srgbClr>
          </a:solidFill>
        </p:spPr>
        <p:txBody>
          <a:bodyPr rot="0" spcFirstLastPara="0" vertOverflow="overflow" horzOverflow="overflow" vert="horz" wrap="square" lIns="0" tIns="0" rIns="0" bIns="0" numCol="1" spcCol="0" rtlCol="0" fromWordArt="0" anchor="ctr" anchorCtr="0" forceAA="0" compatLnSpc="1">
            <a:noAutofit/>
          </a:bodyPr>
          <a:p>
            <a:pPr algn="ctr">
              <a:lnSpc>
                <a:spcPct val="130000"/>
              </a:lnSpc>
            </a:pPr>
            <a:endParaRPr lang="en-US" altLang="zh-CN" dirty="0">
              <a:solidFill>
                <a:srgbClr val="FFFFFF"/>
              </a:solidFill>
              <a:latin typeface="华文中宋" panose="02010600040101010101" charset="-122"/>
              <a:ea typeface="华文中宋" panose="02010600040101010101" charset="-122"/>
              <a:cs typeface="+mn-ea"/>
            </a:endParaRPr>
          </a:p>
        </p:txBody>
      </p:sp>
      <p:sp>
        <p:nvSpPr>
          <p:cNvPr id="26" name="文本框 25"/>
          <p:cNvSpPr txBox="1"/>
          <p:nvPr>
            <p:custDataLst>
              <p:tags r:id="rId5"/>
            </p:custDataLst>
          </p:nvPr>
        </p:nvSpPr>
        <p:spPr>
          <a:xfrm>
            <a:off x="597384" y="2521089"/>
            <a:ext cx="526190" cy="470286"/>
          </a:xfrm>
          <a:prstGeom prst="rect">
            <a:avLst/>
          </a:prstGeom>
          <a:noFill/>
        </p:spPr>
        <p:txBody>
          <a:bodyPr wrap="none" rtlCol="0">
            <a:normAutofit fontScale="90000" lnSpcReduction="10000"/>
          </a:bodyPr>
          <a:p>
            <a:r>
              <a:rPr lang="en-US" altLang="zh-CN" sz="2800" b="1" dirty="0">
                <a:solidFill>
                  <a:srgbClr val="FFFFFF"/>
                </a:solidFill>
                <a:latin typeface="华文中宋" panose="02010600040101010101" charset="-122"/>
                <a:ea typeface="华文中宋" panose="02010600040101010101" charset="-122"/>
              </a:rPr>
              <a:t>01</a:t>
            </a:r>
            <a:endParaRPr lang="en-US" altLang="zh-CN" sz="2800" b="1" dirty="0">
              <a:solidFill>
                <a:srgbClr val="FFFFFF"/>
              </a:solidFill>
              <a:latin typeface="华文中宋" panose="02010600040101010101" charset="-122"/>
              <a:ea typeface="华文中宋" panose="02010600040101010101" charset="-122"/>
            </a:endParaRPr>
          </a:p>
        </p:txBody>
      </p:sp>
      <p:sp>
        <p:nvSpPr>
          <p:cNvPr id="27" name="矩形 1"/>
          <p:cNvSpPr>
            <a:spLocks noChangeArrowheads="1"/>
          </p:cNvSpPr>
          <p:nvPr>
            <p:custDataLst>
              <p:tags r:id="rId6"/>
            </p:custDataLst>
          </p:nvPr>
        </p:nvSpPr>
        <p:spPr bwMode="auto">
          <a:xfrm>
            <a:off x="1324610" y="2300605"/>
            <a:ext cx="7131685" cy="91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p>
            <a:pPr>
              <a:lnSpc>
                <a:spcPct val="150000"/>
              </a:lnSpc>
            </a:pPr>
            <a:r>
              <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同步消息</a:t>
            </a:r>
            <a:r>
              <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(Synchronous Message）</a:t>
            </a:r>
            <a:endParaRPr lang="zh-CN" altLang="en-US" sz="1400" b="1" spc="150">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a:lnSpc>
                <a:spcPct val="150000"/>
              </a:lnSpc>
            </a:pPr>
            <a:r>
              <a:rPr lang="zh-CN" altLang="en-US" sz="1400" spc="150">
                <a:solidFill>
                  <a:schemeClr val="tx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仅当发送者要发送一个消息而且接收者已经做好接收这个消息的准备时才能传送的消息称为同步消息，即发送者和接收者同步。</a:t>
            </a:r>
            <a:endParaRPr lang="zh-CN" altLang="en-US" sz="1400" spc="150">
              <a:solidFill>
                <a:schemeClr val="tx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4" name="矩形 33"/>
          <p:cNvSpPr/>
          <p:nvPr>
            <p:custDataLst>
              <p:tags r:id="rId7"/>
            </p:custDataLst>
          </p:nvPr>
        </p:nvSpPr>
        <p:spPr>
          <a:xfrm rot="885390">
            <a:off x="514275" y="3817136"/>
            <a:ext cx="695499" cy="827975"/>
          </a:xfrm>
          <a:prstGeom prst="rect">
            <a:avLst/>
          </a:prstGeom>
          <a:noFill/>
          <a:ln w="19050">
            <a:solidFill>
              <a:srgbClr val="283149">
                <a:lumMod val="20000"/>
                <a:lumOff val="80000"/>
              </a:srgbClr>
            </a:solidFill>
          </a:ln>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华文中宋" panose="02010600040101010101" charset="-122"/>
              <a:ea typeface="华文中宋" panose="02010600040101010101" charset="-122"/>
            </a:endParaRPr>
          </a:p>
        </p:txBody>
      </p:sp>
      <p:sp>
        <p:nvSpPr>
          <p:cNvPr id="35" name="矩形 34"/>
          <p:cNvSpPr/>
          <p:nvPr>
            <p:custDataLst>
              <p:tags r:id="rId8"/>
            </p:custDataLst>
          </p:nvPr>
        </p:nvSpPr>
        <p:spPr>
          <a:xfrm>
            <a:off x="511184" y="3818605"/>
            <a:ext cx="695499" cy="827975"/>
          </a:xfrm>
          <a:prstGeom prst="rect">
            <a:avLst/>
          </a:prstGeom>
          <a:solidFill>
            <a:srgbClr val="404B69">
              <a:lumMod val="60000"/>
              <a:lumOff val="40000"/>
            </a:srgbClr>
          </a:solidFill>
        </p:spPr>
        <p:txBody>
          <a:bodyPr rot="0" spcFirstLastPara="0" vertOverflow="overflow" horzOverflow="overflow" vert="horz" wrap="square" lIns="0" tIns="0" rIns="0" bIns="0" numCol="1" spcCol="0" rtlCol="0" fromWordArt="0" anchor="ctr" anchorCtr="0" forceAA="0" compatLnSpc="1">
            <a:noAutofit/>
          </a:bodyPr>
          <a:p>
            <a:pPr algn="ctr">
              <a:lnSpc>
                <a:spcPct val="130000"/>
              </a:lnSpc>
            </a:pPr>
            <a:endParaRPr lang="en-US" altLang="zh-CN" dirty="0">
              <a:solidFill>
                <a:srgbClr val="FFFFFF"/>
              </a:solidFill>
              <a:latin typeface="华文中宋" panose="02010600040101010101" charset="-122"/>
              <a:ea typeface="华文中宋" panose="02010600040101010101" charset="-122"/>
              <a:cs typeface="+mn-ea"/>
            </a:endParaRPr>
          </a:p>
        </p:txBody>
      </p:sp>
      <p:sp>
        <p:nvSpPr>
          <p:cNvPr id="32" name="文本框 31"/>
          <p:cNvSpPr txBox="1"/>
          <p:nvPr>
            <p:custDataLst>
              <p:tags r:id="rId9"/>
            </p:custDataLst>
          </p:nvPr>
        </p:nvSpPr>
        <p:spPr>
          <a:xfrm>
            <a:off x="597384" y="3996716"/>
            <a:ext cx="526190" cy="470286"/>
          </a:xfrm>
          <a:prstGeom prst="rect">
            <a:avLst/>
          </a:prstGeom>
          <a:noFill/>
        </p:spPr>
        <p:txBody>
          <a:bodyPr wrap="none" rtlCol="0">
            <a:normAutofit fontScale="90000" lnSpcReduction="10000"/>
          </a:bodyPr>
          <a:p>
            <a:r>
              <a:rPr lang="en-US" altLang="zh-CN" sz="2800" b="1" dirty="0">
                <a:solidFill>
                  <a:srgbClr val="FFFFFF"/>
                </a:solidFill>
                <a:latin typeface="华文中宋" panose="02010600040101010101" charset="-122"/>
                <a:ea typeface="华文中宋" panose="02010600040101010101" charset="-122"/>
              </a:rPr>
              <a:t>02</a:t>
            </a:r>
            <a:endParaRPr lang="en-US" altLang="zh-CN" sz="2800" b="1" dirty="0">
              <a:solidFill>
                <a:srgbClr val="FFFFFF"/>
              </a:solidFill>
              <a:latin typeface="华文中宋" panose="02010600040101010101" charset="-122"/>
              <a:ea typeface="华文中宋" panose="02010600040101010101" charset="-122"/>
            </a:endParaRPr>
          </a:p>
        </p:txBody>
      </p:sp>
      <p:sp>
        <p:nvSpPr>
          <p:cNvPr id="33" name="矩形 1"/>
          <p:cNvSpPr>
            <a:spLocks noChangeArrowheads="1"/>
          </p:cNvSpPr>
          <p:nvPr>
            <p:custDataLst>
              <p:tags r:id="rId10"/>
            </p:custDataLst>
          </p:nvPr>
        </p:nvSpPr>
        <p:spPr bwMode="auto">
          <a:xfrm>
            <a:off x="1324610" y="3632835"/>
            <a:ext cx="6936105" cy="120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p>
            <a:pPr>
              <a:lnSpc>
                <a:spcPct val="150000"/>
              </a:lnSpc>
            </a:pPr>
            <a:r>
              <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异步消息</a:t>
            </a:r>
            <a:r>
              <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(AsynchronousMessagse)</a:t>
            </a:r>
            <a:endPar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a:lnSpc>
                <a:spcPct val="150000"/>
              </a:lnSpc>
            </a:pPr>
            <a:r>
              <a:rPr lang="zh-CN" altLang="en-US" sz="1400" spc="150">
                <a:solidFill>
                  <a:schemeClr val="tx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消息发送者通过消息把信号传递给消息的接收者,然后继续自己的活动，不等待接收者返回消息或者控制。异步消息的接收者和发送者是并发工作的。</a:t>
            </a:r>
            <a:endParaRPr lang="zh-CN" altLang="en-US" sz="1400" spc="150">
              <a:solidFill>
                <a:schemeClr val="tx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0" name="矩形 39"/>
          <p:cNvSpPr/>
          <p:nvPr>
            <p:custDataLst>
              <p:tags r:id="rId11"/>
            </p:custDataLst>
          </p:nvPr>
        </p:nvSpPr>
        <p:spPr>
          <a:xfrm rot="885390">
            <a:off x="514275" y="5292763"/>
            <a:ext cx="695499" cy="827975"/>
          </a:xfrm>
          <a:prstGeom prst="rect">
            <a:avLst/>
          </a:prstGeom>
          <a:noFill/>
          <a:ln w="19050">
            <a:solidFill>
              <a:srgbClr val="283149">
                <a:lumMod val="20000"/>
                <a:lumOff val="80000"/>
              </a:srgbClr>
            </a:solidFill>
          </a:ln>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华文中宋" panose="02010600040101010101" charset="-122"/>
              <a:ea typeface="华文中宋" panose="02010600040101010101" charset="-122"/>
            </a:endParaRPr>
          </a:p>
        </p:txBody>
      </p:sp>
      <p:sp>
        <p:nvSpPr>
          <p:cNvPr id="41" name="矩形 40"/>
          <p:cNvSpPr/>
          <p:nvPr>
            <p:custDataLst>
              <p:tags r:id="rId12"/>
            </p:custDataLst>
          </p:nvPr>
        </p:nvSpPr>
        <p:spPr>
          <a:xfrm>
            <a:off x="511184" y="5294232"/>
            <a:ext cx="695499" cy="827975"/>
          </a:xfrm>
          <a:prstGeom prst="rect">
            <a:avLst/>
          </a:prstGeom>
          <a:solidFill>
            <a:srgbClr val="005B8A">
              <a:lumMod val="60000"/>
              <a:lumOff val="40000"/>
            </a:srgbClr>
          </a:solidFill>
        </p:spPr>
        <p:txBody>
          <a:bodyPr rot="0" spcFirstLastPara="0" vertOverflow="overflow" horzOverflow="overflow" vert="horz" wrap="square" lIns="0" tIns="0" rIns="0" bIns="0" numCol="1" spcCol="0" rtlCol="0" fromWordArt="0" anchor="ctr" anchorCtr="0" forceAA="0" compatLnSpc="1">
            <a:noAutofit/>
          </a:bodyPr>
          <a:p>
            <a:pPr algn="ctr">
              <a:lnSpc>
                <a:spcPct val="130000"/>
              </a:lnSpc>
            </a:pPr>
            <a:endParaRPr lang="en-US" altLang="zh-CN" dirty="0">
              <a:solidFill>
                <a:srgbClr val="FFFFFF"/>
              </a:solidFill>
              <a:latin typeface="华文中宋" panose="02010600040101010101" charset="-122"/>
              <a:ea typeface="华文中宋" panose="02010600040101010101" charset="-122"/>
              <a:cs typeface="+mn-ea"/>
            </a:endParaRPr>
          </a:p>
        </p:txBody>
      </p:sp>
      <p:sp>
        <p:nvSpPr>
          <p:cNvPr id="38" name="文本框 37"/>
          <p:cNvSpPr txBox="1"/>
          <p:nvPr>
            <p:custDataLst>
              <p:tags r:id="rId13"/>
            </p:custDataLst>
          </p:nvPr>
        </p:nvSpPr>
        <p:spPr>
          <a:xfrm>
            <a:off x="597384" y="5472343"/>
            <a:ext cx="526190" cy="470286"/>
          </a:xfrm>
          <a:prstGeom prst="rect">
            <a:avLst/>
          </a:prstGeom>
          <a:noFill/>
        </p:spPr>
        <p:txBody>
          <a:bodyPr wrap="none" rtlCol="0">
            <a:normAutofit fontScale="90000" lnSpcReduction="10000"/>
          </a:bodyPr>
          <a:p>
            <a:r>
              <a:rPr lang="en-US" altLang="zh-CN" sz="2800" b="1" dirty="0">
                <a:solidFill>
                  <a:srgbClr val="FFFFFF"/>
                </a:solidFill>
                <a:latin typeface="华文中宋" panose="02010600040101010101" charset="-122"/>
                <a:ea typeface="华文中宋" panose="02010600040101010101" charset="-122"/>
              </a:rPr>
              <a:t>03</a:t>
            </a:r>
            <a:endParaRPr lang="en-US" altLang="zh-CN" sz="2800" b="1" dirty="0">
              <a:solidFill>
                <a:srgbClr val="FFFFFF"/>
              </a:solidFill>
              <a:latin typeface="华文中宋" panose="02010600040101010101" charset="-122"/>
              <a:ea typeface="华文中宋" panose="02010600040101010101" charset="-122"/>
            </a:endParaRPr>
          </a:p>
        </p:txBody>
      </p:sp>
      <p:sp>
        <p:nvSpPr>
          <p:cNvPr id="39" name="矩形 1"/>
          <p:cNvSpPr>
            <a:spLocks noChangeArrowheads="1"/>
          </p:cNvSpPr>
          <p:nvPr>
            <p:custDataLst>
              <p:tags r:id="rId14"/>
            </p:custDataLst>
          </p:nvPr>
        </p:nvSpPr>
        <p:spPr bwMode="auto">
          <a:xfrm>
            <a:off x="1324610" y="5251450"/>
            <a:ext cx="6936105" cy="91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p>
            <a:pPr>
              <a:lnSpc>
                <a:spcPct val="150000"/>
              </a:lnSpc>
            </a:pPr>
            <a:r>
              <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返回消息</a:t>
            </a:r>
            <a:r>
              <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(Return Message)</a:t>
            </a:r>
            <a:endParaRPr lang="zh-CN" altLang="en-US" b="1" spc="150">
              <a:solidFill>
                <a:srgbClr val="C00000"/>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a:lnSpc>
                <a:spcPct val="150000"/>
              </a:lnSpc>
            </a:pPr>
            <a:r>
              <a:rPr lang="zh-CN" altLang="en-US" sz="1400" spc="150">
                <a:solidFill>
                  <a:schemeClr val="tx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返回消息表示从过程调用返回。返回消息是可选择的，它依赖建模的具体/抽象程度，一般为了顺序图阅读方便，每个消息都有返回消息。箭头指向来源的生命线，在这条虚线上面,可以放置操作的返回值。</a:t>
            </a:r>
            <a:endParaRPr lang="zh-CN" altLang="en-US" sz="1400" spc="150">
              <a:solidFill>
                <a:schemeClr val="tx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pic>
        <p:nvPicPr>
          <p:cNvPr id="3" name="图片 2" descr="b950eadcba3530752bc3f5e797724a1"/>
          <p:cNvPicPr>
            <a:picLocks noChangeAspect="1"/>
          </p:cNvPicPr>
          <p:nvPr/>
        </p:nvPicPr>
        <p:blipFill>
          <a:blip r:embed="rId15"/>
          <a:stretch>
            <a:fillRect/>
          </a:stretch>
        </p:blipFill>
        <p:spPr>
          <a:xfrm>
            <a:off x="8575040" y="1864995"/>
            <a:ext cx="3227705" cy="1492885"/>
          </a:xfrm>
          <a:prstGeom prst="rect">
            <a:avLst/>
          </a:prstGeom>
        </p:spPr>
      </p:pic>
      <p:pic>
        <p:nvPicPr>
          <p:cNvPr id="5" name="图片 4" descr="d8f7a6c8dab408809e39430752dfdee"/>
          <p:cNvPicPr>
            <a:picLocks noChangeAspect="1"/>
          </p:cNvPicPr>
          <p:nvPr/>
        </p:nvPicPr>
        <p:blipFill>
          <a:blip r:embed="rId16"/>
          <a:stretch>
            <a:fillRect/>
          </a:stretch>
        </p:blipFill>
        <p:spPr>
          <a:xfrm>
            <a:off x="8636000" y="3590925"/>
            <a:ext cx="3227705" cy="1284605"/>
          </a:xfrm>
          <a:prstGeom prst="rect">
            <a:avLst/>
          </a:prstGeom>
        </p:spPr>
      </p:pic>
      <p:pic>
        <p:nvPicPr>
          <p:cNvPr id="6" name="图片 5" descr="3691796cadc3b16cfd300bc789f0083"/>
          <p:cNvPicPr>
            <a:picLocks noChangeAspect="1"/>
          </p:cNvPicPr>
          <p:nvPr/>
        </p:nvPicPr>
        <p:blipFill>
          <a:blip r:embed="rId17"/>
          <a:stretch>
            <a:fillRect/>
          </a:stretch>
        </p:blipFill>
        <p:spPr>
          <a:xfrm>
            <a:off x="8575040" y="5217795"/>
            <a:ext cx="3349625" cy="1252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pic>
        <p:nvPicPr>
          <p:cNvPr id="32" name="TOP-PPT-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8536982" y="3038163"/>
            <a:ext cx="6528362" cy="781674"/>
          </a:xfrm>
          <a:prstGeom prst="rect">
            <a:avLst/>
          </a:prstGeom>
        </p:spPr>
      </p:pic>
      <p:sp>
        <p:nvSpPr>
          <p:cNvPr id="33" name="TOP-PPT-3"/>
          <p:cNvSpPr txBox="1"/>
          <p:nvPr/>
        </p:nvSpPr>
        <p:spPr>
          <a:xfrm>
            <a:off x="2289933" y="3627684"/>
            <a:ext cx="7643462" cy="460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Use cases and use case diagrams</a:t>
            </a:r>
            <a:endPar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4" name="TOP-PPT-4"/>
          <p:cNvSpPr txBox="1"/>
          <p:nvPr>
            <p:custDataLst>
              <p:tags r:id="rId2"/>
            </p:custDataLst>
          </p:nvPr>
        </p:nvSpPr>
        <p:spPr>
          <a:xfrm>
            <a:off x="2258604" y="2318307"/>
            <a:ext cx="7674790"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660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用例和用例图</a:t>
            </a:r>
            <a:endParaRPr lang="zh-CN" altLang="en-US" sz="6600" b="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5" name="TOP-PPT-5"/>
          <p:cNvSpPr/>
          <p:nvPr/>
        </p:nvSpPr>
        <p:spPr>
          <a:xfrm>
            <a:off x="5011655" y="4417197"/>
            <a:ext cx="2168792"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74C81"/>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6" name="TOP-PPT-6"/>
          <p:cNvSpPr/>
          <p:nvPr/>
        </p:nvSpPr>
        <p:spPr>
          <a:xfrm>
            <a:off x="5458369" y="4459501"/>
            <a:ext cx="128109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PART.01</a:t>
            </a:r>
            <a:endParaRPr kumimoji="0" lang="zh-CN" alt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sym typeface="Arial" panose="020B0604020202020204" pitchFamily="34" charset="0"/>
            </a:endParaRPr>
          </a:p>
        </p:txBody>
      </p:sp>
      <p:sp>
        <p:nvSpPr>
          <p:cNvPr id="10" name="TOP-PPT-5-2"/>
          <p:cNvSpPr txBox="1"/>
          <p:nvPr/>
        </p:nvSpPr>
        <p:spPr>
          <a:xfrm>
            <a:off x="3596005" y="2651760"/>
            <a:ext cx="2300605" cy="1156970"/>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7" name="文本框 16"/>
          <p:cNvSpPr txBox="1"/>
          <p:nvPr/>
        </p:nvSpPr>
        <p:spPr>
          <a:xfrm>
            <a:off x="257810" y="642620"/>
            <a:ext cx="5184775" cy="636968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5.</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消息</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indent="0">
              <a:lnSpc>
                <a:spcPct val="200000"/>
              </a:lnSpc>
              <a:buFont typeface="Arial" panose="020B0604020202020204" pitchFamily="34" charset="0"/>
              <a:buNone/>
            </a:pPr>
            <a:r>
              <a:rPr lang="en-US" altLang="zh-CN" sz="1600">
                <a:latin typeface="华文中宋" panose="02010600040101010101" charset="-122"/>
                <a:ea typeface="华文中宋" panose="02010600040101010101" charset="-122"/>
                <a:cs typeface="华文中宋" panose="02010600040101010101" charset="-122"/>
              </a:rPr>
              <a:t>     </a:t>
            </a:r>
            <a:r>
              <a:rPr lang="zh-CN" altLang="en-US" sz="1600">
                <a:latin typeface="华文中宋" panose="02010600040101010101" charset="-122"/>
                <a:ea typeface="华文中宋" panose="02010600040101010101" charset="-122"/>
                <a:cs typeface="华文中宋" panose="02010600040101010101" charset="-122"/>
              </a:rPr>
              <a:t>右图示例的顺序图中，主要集中使用同步消息和返回消息。UML 用一个带有实心箭头的实线来表示这种类型的消息，如图中消息</a:t>
            </a:r>
            <a:r>
              <a:rPr lang="en-US" altLang="zh-CN" sz="1600">
                <a:latin typeface="华文中宋" panose="02010600040101010101" charset="-122"/>
                <a:ea typeface="华文中宋" panose="02010600040101010101" charset="-122"/>
                <a:cs typeface="华文中宋" panose="02010600040101010101" charset="-122"/>
              </a:rPr>
              <a:t>5</a:t>
            </a:r>
            <a:r>
              <a:rPr lang="zh-CN" altLang="en-US" sz="1600">
                <a:latin typeface="华文中宋" panose="02010600040101010101" charset="-122"/>
                <a:ea typeface="华文中宋" panose="02010600040101010101" charset="-122"/>
                <a:cs typeface="华文中宋" panose="02010600040101010101" charset="-122"/>
              </a:rPr>
              <a:t>资料入库。</a:t>
            </a:r>
            <a:endParaRPr lang="zh-CN" altLang="en-US" sz="1600">
              <a:latin typeface="华文中宋" panose="02010600040101010101" charset="-122"/>
              <a:ea typeface="华文中宋" panose="02010600040101010101" charset="-122"/>
              <a:cs typeface="华文中宋" panose="02010600040101010101" charset="-122"/>
            </a:endParaRPr>
          </a:p>
          <a:p>
            <a:pPr indent="0">
              <a:lnSpc>
                <a:spcPct val="200000"/>
              </a:lnSpc>
              <a:buFont typeface="Arial" panose="020B0604020202020204" pitchFamily="34" charset="0"/>
              <a:buNone/>
            </a:pPr>
            <a:r>
              <a:rPr lang="zh-CN" altLang="en-US" sz="1600">
                <a:latin typeface="华文中宋" panose="02010600040101010101" charset="-122"/>
                <a:ea typeface="华文中宋" panose="02010600040101010101" charset="-122"/>
                <a:cs typeface="华文中宋" panose="02010600040101010101" charset="-122"/>
              </a:rPr>
              <a:t>  </a:t>
            </a:r>
            <a:r>
              <a:rPr lang="zh-CN" altLang="en-US" sz="1600">
                <a:solidFill>
                  <a:srgbClr val="C00000"/>
                </a:solidFill>
                <a:latin typeface="华文中宋" panose="02010600040101010101" charset="-122"/>
                <a:ea typeface="华文中宋" panose="02010600040101010101" charset="-122"/>
                <a:cs typeface="华文中宋" panose="02010600040101010101" charset="-122"/>
              </a:rPr>
              <a:t>   同步消息最常见的情况是调用，即消息发送者对象在它的一个操作执行时调用接收者对象的一个操作，此时消息名称就是被调用的操作名称。</a:t>
            </a:r>
            <a:endParaRPr lang="zh-CN" altLang="en-US" sz="1600">
              <a:solidFill>
                <a:srgbClr val="C00000"/>
              </a:solidFill>
              <a:latin typeface="华文中宋" panose="02010600040101010101" charset="-122"/>
              <a:ea typeface="华文中宋" panose="02010600040101010101" charset="-122"/>
              <a:cs typeface="华文中宋" panose="02010600040101010101" charset="-122"/>
            </a:endParaRPr>
          </a:p>
          <a:p>
            <a:pPr indent="0">
              <a:lnSpc>
                <a:spcPct val="200000"/>
              </a:lnSpc>
              <a:buFont typeface="Arial" panose="020B0604020202020204" pitchFamily="34" charset="0"/>
              <a:buNone/>
            </a:pPr>
            <a:r>
              <a:rPr lang="zh-CN" altLang="en-US" sz="1600">
                <a:latin typeface="华文中宋" panose="02010600040101010101" charset="-122"/>
                <a:ea typeface="华文中宋" panose="02010600040101010101" charset="-122"/>
                <a:cs typeface="华文中宋" panose="02010600040101010101" charset="-122"/>
              </a:rPr>
              <a:t>     通常,同步消息这种情况包含来自接收者的一个返回消息，如消息</a:t>
            </a:r>
            <a:r>
              <a:rPr lang="en-US" altLang="zh-CN" sz="1600">
                <a:latin typeface="华文中宋" panose="02010600040101010101" charset="-122"/>
                <a:ea typeface="华文中宋" panose="02010600040101010101" charset="-122"/>
                <a:cs typeface="华文中宋" panose="02010600040101010101" charset="-122"/>
              </a:rPr>
              <a:t>6</a:t>
            </a:r>
            <a:r>
              <a:rPr lang="zh-CN" altLang="en-US" sz="1600">
                <a:latin typeface="华文中宋" panose="02010600040101010101" charset="-122"/>
                <a:ea typeface="华文中宋" panose="02010600040101010101" charset="-122"/>
                <a:cs typeface="华文中宋" panose="02010600040101010101" charset="-122"/>
              </a:rPr>
              <a:t>入库成功。UML 用一个带开放節头的虚线来表示这种消息。</a:t>
            </a:r>
            <a:endParaRPr lang="zh-CN" altLang="en-US" sz="1600">
              <a:latin typeface="华文中宋" panose="02010600040101010101" charset="-122"/>
              <a:ea typeface="华文中宋" panose="02010600040101010101" charset="-122"/>
              <a:cs typeface="华文中宋" panose="02010600040101010101" charset="-122"/>
            </a:endParaRPr>
          </a:p>
          <a:p>
            <a:pPr indent="0">
              <a:lnSpc>
                <a:spcPct val="200000"/>
              </a:lnSpc>
              <a:buFont typeface="Arial" panose="020B0604020202020204" pitchFamily="34" charset="0"/>
              <a:buNone/>
            </a:pPr>
            <a:endParaRPr lang="zh-CN" altLang="en-US" sz="1600">
              <a:latin typeface="华文中宋" panose="02010600040101010101" charset="-122"/>
              <a:ea typeface="华文中宋" panose="02010600040101010101" charset="-122"/>
              <a:cs typeface="华文中宋" panose="02010600040101010101" charset="-122"/>
            </a:endParaRPr>
          </a:p>
          <a:p>
            <a:pPr indent="0">
              <a:lnSpc>
                <a:spcPct val="200000"/>
              </a:lnSpc>
              <a:buFont typeface="Arial" panose="020B0604020202020204" pitchFamily="34" charset="0"/>
              <a:buNone/>
            </a:pPr>
            <a:endParaRPr lang="en-US" altLang="zh-CN" sz="1600">
              <a:latin typeface="华文中宋" panose="02010600040101010101" charset="-122"/>
              <a:ea typeface="华文中宋" panose="02010600040101010101" charset="-122"/>
              <a:cs typeface="华文中宋" panose="02010600040101010101" charset="-122"/>
            </a:endParaRPr>
          </a:p>
        </p:txBody>
      </p:sp>
      <p:pic>
        <p:nvPicPr>
          <p:cNvPr id="15" name="图片 14" descr="课程资料上传"/>
          <p:cNvPicPr>
            <a:picLocks noChangeAspect="1"/>
          </p:cNvPicPr>
          <p:nvPr/>
        </p:nvPicPr>
        <p:blipFill>
          <a:blip r:embed="rId3"/>
          <a:srcRect r="2622" b="6293"/>
          <a:stretch>
            <a:fillRect/>
          </a:stretch>
        </p:blipFill>
        <p:spPr>
          <a:xfrm>
            <a:off x="5570855" y="1946275"/>
            <a:ext cx="6405245" cy="3228340"/>
          </a:xfrm>
          <a:prstGeom prst="rect">
            <a:avLst/>
          </a:prstGeom>
        </p:spPr>
      </p:pic>
      <p:sp>
        <p:nvSpPr>
          <p:cNvPr id="16" name="文本框 15"/>
          <p:cNvSpPr txBox="1"/>
          <p:nvPr/>
        </p:nvSpPr>
        <p:spPr>
          <a:xfrm>
            <a:off x="7002780" y="544703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项目教师课程资料上传顺序图</a:t>
            </a:r>
            <a:endParaRPr lang="zh-CN" altLang="en-US" sz="1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058" y="193493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sym typeface="Arial" panose="020B0604020202020204" pitchFamily="34" charset="0"/>
            </a:endParaRPr>
          </a:p>
        </p:txBody>
      </p:sp>
      <p:sp>
        <p:nvSpPr>
          <p:cNvPr id="10" name="TOP-PPT-5-2"/>
          <p:cNvSpPr txBox="1"/>
          <p:nvPr/>
        </p:nvSpPr>
        <p:spPr>
          <a:xfrm>
            <a:off x="3596005" y="2651760"/>
            <a:ext cx="2300605" cy="1156970"/>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7" name="文本框 16"/>
          <p:cNvSpPr txBox="1"/>
          <p:nvPr/>
        </p:nvSpPr>
        <p:spPr>
          <a:xfrm>
            <a:off x="304165" y="366395"/>
            <a:ext cx="11156950" cy="1938020"/>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sym typeface="+mn-ea"/>
              </a:rPr>
              <a:t>5.</a:t>
            </a: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消息</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indent="0">
              <a:lnSpc>
                <a:spcPct val="200000"/>
              </a:lnSpc>
              <a:buFont typeface="Arial" panose="020B0604020202020204" pitchFamily="34" charset="0"/>
              <a:buNone/>
            </a:pPr>
            <a:r>
              <a:rPr lang="en-US" altLang="zh-CN" sz="1600">
                <a:latin typeface="华文中宋" panose="02010600040101010101" charset="-122"/>
                <a:ea typeface="华文中宋" panose="02010600040101010101" charset="-122"/>
                <a:cs typeface="华文中宋" panose="02010600040101010101" charset="-122"/>
              </a:rPr>
              <a:t>  </a:t>
            </a:r>
            <a:r>
              <a:rPr sz="1600">
                <a:latin typeface="华文中宋" panose="02010600040101010101" charset="-122"/>
                <a:ea typeface="华文中宋" panose="02010600040101010101" charset="-122"/>
                <a:cs typeface="华文中宋" panose="02010600040101010101" charset="-122"/>
              </a:rPr>
              <a:t>另外,在消息的创建过程中还存在一些其他的内容，比如说创建对象、撤销对象、自关联消息等</a:t>
            </a:r>
            <a:r>
              <a:rPr lang="zh-CN" sz="1600">
                <a:latin typeface="华文中宋" panose="02010600040101010101" charset="-122"/>
                <a:ea typeface="华文中宋" panose="02010600040101010101" charset="-122"/>
                <a:cs typeface="华文中宋" panose="02010600040101010101" charset="-122"/>
              </a:rPr>
              <a:t>。</a:t>
            </a:r>
            <a:endParaRPr sz="1600">
              <a:latin typeface="华文中宋" panose="02010600040101010101" charset="-122"/>
              <a:ea typeface="华文中宋" panose="02010600040101010101" charset="-122"/>
              <a:cs typeface="华文中宋" panose="02010600040101010101" charset="-122"/>
            </a:endParaRPr>
          </a:p>
          <a:p>
            <a:pPr indent="0">
              <a:lnSpc>
                <a:spcPct val="200000"/>
              </a:lnSpc>
              <a:buFont typeface="Arial" panose="020B0604020202020204" pitchFamily="34" charset="0"/>
              <a:buNone/>
            </a:pPr>
            <a:endParaRPr lang="en-US" altLang="zh-CN" sz="1600">
              <a:latin typeface="华文中宋" panose="02010600040101010101" charset="-122"/>
              <a:ea typeface="华文中宋" panose="02010600040101010101" charset="-122"/>
              <a:cs typeface="华文中宋" panose="02010600040101010101" charset="-122"/>
            </a:endParaRPr>
          </a:p>
        </p:txBody>
      </p:sp>
      <p:sp>
        <p:nvSpPr>
          <p:cNvPr id="2" name="平行四边形 1"/>
          <p:cNvSpPr/>
          <p:nvPr>
            <p:custDataLst>
              <p:tags r:id="rId3"/>
            </p:custDataLst>
          </p:nvPr>
        </p:nvSpPr>
        <p:spPr>
          <a:xfrm rot="20326741" flipH="1">
            <a:off x="4813487" y="4379919"/>
            <a:ext cx="2460858" cy="877138"/>
          </a:xfrm>
          <a:prstGeom prst="parallelogram">
            <a:avLst>
              <a:gd name="adj" fmla="val 94127"/>
            </a:avLst>
          </a:prstGeom>
          <a:solidFill>
            <a:srgbClr val="5454D4"/>
          </a:solidFill>
          <a:ln>
            <a:noFill/>
          </a:ln>
        </p:spPr>
        <p:style>
          <a:lnRef idx="2">
            <a:srgbClr val="549E39">
              <a:shade val="50000"/>
            </a:srgbClr>
          </a:lnRef>
          <a:fillRef idx="1">
            <a:srgbClr val="549E39"/>
          </a:fillRef>
          <a:effectRef idx="0">
            <a:srgbClr val="549E39"/>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5" name="平行四边形 4"/>
          <p:cNvSpPr/>
          <p:nvPr>
            <p:custDataLst>
              <p:tags r:id="rId4"/>
            </p:custDataLst>
          </p:nvPr>
        </p:nvSpPr>
        <p:spPr>
          <a:xfrm rot="20326741" flipH="1">
            <a:off x="4813486" y="3939050"/>
            <a:ext cx="2460858" cy="877138"/>
          </a:xfrm>
          <a:prstGeom prst="parallelogram">
            <a:avLst>
              <a:gd name="adj" fmla="val 94127"/>
            </a:avLst>
          </a:prstGeom>
          <a:solidFill>
            <a:srgbClr val="A84FAE"/>
          </a:solidFill>
          <a:ln>
            <a:noFill/>
          </a:ln>
        </p:spPr>
        <p:style>
          <a:lnRef idx="2">
            <a:srgbClr val="549E39">
              <a:shade val="50000"/>
            </a:srgbClr>
          </a:lnRef>
          <a:fillRef idx="1">
            <a:srgbClr val="549E39"/>
          </a:fillRef>
          <a:effectRef idx="0">
            <a:srgbClr val="549E39"/>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6" name="平行四边形 5"/>
          <p:cNvSpPr/>
          <p:nvPr>
            <p:custDataLst>
              <p:tags r:id="rId5"/>
            </p:custDataLst>
          </p:nvPr>
        </p:nvSpPr>
        <p:spPr>
          <a:xfrm rot="20326741" flipH="1">
            <a:off x="4831901" y="3530213"/>
            <a:ext cx="2460858" cy="877138"/>
          </a:xfrm>
          <a:prstGeom prst="parallelogram">
            <a:avLst>
              <a:gd name="adj" fmla="val 94127"/>
            </a:avLst>
          </a:prstGeom>
          <a:solidFill>
            <a:srgbClr val="E34D4D"/>
          </a:solidFill>
          <a:ln>
            <a:noFill/>
          </a:ln>
        </p:spPr>
        <p:style>
          <a:lnRef idx="2">
            <a:srgbClr val="549E39">
              <a:shade val="50000"/>
            </a:srgbClr>
          </a:lnRef>
          <a:fillRef idx="1">
            <a:srgbClr val="549E39"/>
          </a:fillRef>
          <a:effectRef idx="0">
            <a:srgbClr val="549E39"/>
          </a:effectRef>
          <a:fontRef idx="minor">
            <a:sysClr val="window" lastClr="FFFFFF"/>
          </a:fontRef>
        </p:style>
        <p:txBody>
          <a:bodyPr rtlCol="0" anchor="ctr">
            <a:normAutofit/>
          </a:bodyPr>
          <a:p>
            <a:pPr algn="ctr"/>
            <a:endParaRPr lang="zh-CN" altLang="en-US">
              <a:sym typeface="Arial" panose="020B0604020202020204" pitchFamily="34" charset="0"/>
            </a:endParaRPr>
          </a:p>
        </p:txBody>
      </p:sp>
      <p:sp>
        <p:nvSpPr>
          <p:cNvPr id="7" name="文本框 6"/>
          <p:cNvSpPr txBox="1"/>
          <p:nvPr>
            <p:custDataLst>
              <p:tags r:id="rId6"/>
            </p:custDataLst>
          </p:nvPr>
        </p:nvSpPr>
        <p:spPr>
          <a:xfrm>
            <a:off x="492760" y="2739390"/>
            <a:ext cx="4264025" cy="695960"/>
          </a:xfrm>
          <a:prstGeom prst="rect">
            <a:avLst/>
          </a:prstGeom>
          <a:noFill/>
        </p:spPr>
        <p:txBody>
          <a:bodyPr wrap="square" rtlCol="0"/>
          <a:p>
            <a:pPr>
              <a:lnSpc>
                <a:spcPct val="150000"/>
              </a:lnSpc>
            </a:pPr>
            <a:r>
              <a:rPr lang="en-US" altLang="zh-CN" sz="1600" smtClean="0">
                <a:latin typeface="华文中宋" panose="02010600040101010101" charset="-122"/>
                <a:ea typeface="华文中宋" panose="02010600040101010101" charset="-122"/>
                <a:cs typeface="华文中宋" panose="02010600040101010101" charset="-122"/>
                <a:sym typeface="Arial" panose="020B0604020202020204" pitchFamily="34" charset="0"/>
              </a:rPr>
              <a:t>一个对象可以通过发送消息来创建另一个对象，即创建对象在创建消息发生后才能存在,对象的生命线也是在创建消息后才存在。</a:t>
            </a:r>
            <a:endParaRPr lang="en-US" altLang="zh-CN" sz="1600" smtClean="0">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 name="文本框 2"/>
          <p:cNvSpPr txBox="1"/>
          <p:nvPr>
            <p:custDataLst>
              <p:tags r:id="rId7"/>
            </p:custDataLst>
          </p:nvPr>
        </p:nvSpPr>
        <p:spPr>
          <a:xfrm>
            <a:off x="609034" y="2244137"/>
            <a:ext cx="3139574" cy="407581"/>
          </a:xfrm>
          <a:prstGeom prst="rect">
            <a:avLst/>
          </a:prstGeom>
          <a:noFill/>
        </p:spPr>
        <p:txBody>
          <a:bodyPr wrap="square" rtlCol="0">
            <a:normAutofit/>
          </a:bodyPr>
          <a:p>
            <a:pPr lvl="0"/>
            <a:r>
              <a:rPr lang="en-US" altLang="zh-CN" sz="2000" b="1" smtClean="0">
                <a:solidFill>
                  <a:srgbClr val="E34D4D"/>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1）创建对象</a:t>
            </a:r>
            <a:endParaRPr lang="en-US" altLang="zh-CN" sz="2000" b="1" smtClean="0">
              <a:solidFill>
                <a:srgbClr val="E34D4D"/>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1" name="文本框 10"/>
          <p:cNvSpPr txBox="1"/>
          <p:nvPr>
            <p:custDataLst>
              <p:tags r:id="rId8"/>
            </p:custDataLst>
          </p:nvPr>
        </p:nvSpPr>
        <p:spPr>
          <a:xfrm>
            <a:off x="608965" y="5084445"/>
            <a:ext cx="3665220" cy="685800"/>
          </a:xfrm>
          <a:prstGeom prst="rect">
            <a:avLst/>
          </a:prstGeom>
          <a:noFill/>
        </p:spPr>
        <p:txBody>
          <a:bodyPr wrap="square" rtlCol="0"/>
          <a:p>
            <a:pPr algn="l">
              <a:lnSpc>
                <a:spcPct val="150000"/>
              </a:lnSpc>
              <a:buClrTx/>
              <a:buSzTx/>
              <a:buFontTx/>
            </a:pPr>
            <a:r>
              <a:rPr lang="en-US" altLang="zh-CN" sz="1600" smtClean="0">
                <a:latin typeface="华文中宋" panose="02010600040101010101" charset="-122"/>
                <a:ea typeface="华文中宋" panose="02010600040101010101" charset="-122"/>
                <a:cs typeface="华文中宋" panose="02010600040101010101" charset="-122"/>
                <a:sym typeface="Arial" panose="020B0604020202020204" pitchFamily="34" charset="0"/>
              </a:rPr>
              <a:t>自关联消息(Self-Message)表示方法的自身调用及一个对象内的一个方法调用另外一个方法</a:t>
            </a:r>
            <a:endParaRPr lang="en-US" altLang="zh-CN" sz="1600" smtClean="0">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2" name="文本框 11"/>
          <p:cNvSpPr txBox="1"/>
          <p:nvPr>
            <p:custDataLst>
              <p:tags r:id="rId9"/>
            </p:custDataLst>
          </p:nvPr>
        </p:nvSpPr>
        <p:spPr>
          <a:xfrm>
            <a:off x="609034" y="4704534"/>
            <a:ext cx="3139574" cy="407581"/>
          </a:xfrm>
          <a:prstGeom prst="rect">
            <a:avLst/>
          </a:prstGeom>
          <a:noFill/>
        </p:spPr>
        <p:txBody>
          <a:bodyPr wrap="square" rtlCol="0">
            <a:normAutofit/>
          </a:bodyPr>
          <a:p>
            <a:pPr lvl="0"/>
            <a:r>
              <a:rPr lang="en-US" altLang="zh-CN" sz="2000" smtClean="0">
                <a:solidFill>
                  <a:srgbClr val="5454D4"/>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3）自关联消息</a:t>
            </a:r>
            <a:endParaRPr lang="en-US" altLang="zh-CN" sz="2000" smtClean="0">
              <a:solidFill>
                <a:srgbClr val="5454D4"/>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3" name="文本框 12"/>
          <p:cNvSpPr txBox="1"/>
          <p:nvPr>
            <p:custDataLst>
              <p:tags r:id="rId10"/>
            </p:custDataLst>
          </p:nvPr>
        </p:nvSpPr>
        <p:spPr>
          <a:xfrm>
            <a:off x="8027035" y="4364355"/>
            <a:ext cx="3830320" cy="629285"/>
          </a:xfrm>
          <a:prstGeom prst="rect">
            <a:avLst/>
          </a:prstGeom>
          <a:noFill/>
        </p:spPr>
        <p:txBody>
          <a:bodyPr wrap="square" rtlCol="0"/>
          <a:p>
            <a:pPr>
              <a:lnSpc>
                <a:spcPct val="150000"/>
              </a:lnSpc>
            </a:pPr>
            <a:r>
              <a:rPr lang="en-US" altLang="zh-CN" sz="1600" smtClean="0">
                <a:latin typeface="华文中宋" panose="02010600040101010101" charset="-122"/>
                <a:ea typeface="华文中宋" panose="02010600040101010101" charset="-122"/>
                <a:cs typeface="华文中宋" panose="02010600040101010101" charset="-122"/>
                <a:sym typeface="Arial" panose="020B0604020202020204" pitchFamily="34" charset="0"/>
              </a:rPr>
              <a:t>当一个对象被删除或自我删除时，该对象用“×”标记，即撤销(destroy)对象</a:t>
            </a:r>
            <a:endParaRPr lang="en-US" altLang="zh-CN" sz="1600" smtClean="0">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4" name="文本框 13"/>
          <p:cNvSpPr txBox="1"/>
          <p:nvPr>
            <p:custDataLst>
              <p:tags r:id="rId11"/>
            </p:custDataLst>
          </p:nvPr>
        </p:nvSpPr>
        <p:spPr>
          <a:xfrm>
            <a:off x="7944311" y="3938793"/>
            <a:ext cx="3139574" cy="407581"/>
          </a:xfrm>
          <a:prstGeom prst="rect">
            <a:avLst/>
          </a:prstGeom>
          <a:noFill/>
        </p:spPr>
        <p:txBody>
          <a:bodyPr wrap="square" rtlCol="0">
            <a:normAutofit/>
          </a:bodyPr>
          <a:p>
            <a:pPr lvl="0"/>
            <a:r>
              <a:rPr lang="en-US" altLang="zh-CN" sz="2000" smtClean="0">
                <a:solidFill>
                  <a:srgbClr val="A84FAE"/>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2）撤销对象</a:t>
            </a:r>
            <a:endParaRPr lang="en-US" altLang="zh-CN" sz="2000" smtClean="0">
              <a:solidFill>
                <a:srgbClr val="A84FAE"/>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cxnSp>
        <p:nvCxnSpPr>
          <p:cNvPr id="23" name="肘形连接符 22"/>
          <p:cNvCxnSpPr/>
          <p:nvPr>
            <p:custDataLst>
              <p:tags r:id="rId12"/>
            </p:custDataLst>
          </p:nvPr>
        </p:nvCxnSpPr>
        <p:spPr>
          <a:xfrm flipV="1">
            <a:off x="1294448" y="3938599"/>
            <a:ext cx="3571583" cy="425756"/>
          </a:xfrm>
          <a:prstGeom prst="bentConnector3">
            <a:avLst>
              <a:gd name="adj1" fmla="val 86803"/>
            </a:avLst>
          </a:prstGeom>
          <a:ln w="25400">
            <a:solidFill>
              <a:srgbClr val="E34D4D"/>
            </a:solidFill>
          </a:ln>
        </p:spPr>
        <p:style>
          <a:lnRef idx="1">
            <a:srgbClr val="549E39"/>
          </a:lnRef>
          <a:fillRef idx="0">
            <a:srgbClr val="549E39"/>
          </a:fillRef>
          <a:effectRef idx="0">
            <a:srgbClr val="549E39"/>
          </a:effectRef>
          <a:fontRef idx="minor">
            <a:srgbClr val="5F5F5F"/>
          </a:fontRef>
        </p:style>
      </p:cxnSp>
      <p:cxnSp>
        <p:nvCxnSpPr>
          <p:cNvPr id="24" name="肘形连接符 23"/>
          <p:cNvCxnSpPr/>
          <p:nvPr>
            <p:custDataLst>
              <p:tags r:id="rId13"/>
            </p:custDataLst>
          </p:nvPr>
        </p:nvCxnSpPr>
        <p:spPr>
          <a:xfrm flipV="1">
            <a:off x="1194433" y="5084371"/>
            <a:ext cx="3771902" cy="1318319"/>
          </a:xfrm>
          <a:prstGeom prst="bentConnector3">
            <a:avLst>
              <a:gd name="adj1" fmla="val 86742"/>
            </a:avLst>
          </a:prstGeom>
          <a:ln w="25400">
            <a:solidFill>
              <a:srgbClr val="5454D4"/>
            </a:solidFill>
          </a:ln>
        </p:spPr>
        <p:style>
          <a:lnRef idx="1">
            <a:srgbClr val="549E39"/>
          </a:lnRef>
          <a:fillRef idx="0">
            <a:srgbClr val="549E39"/>
          </a:fillRef>
          <a:effectRef idx="0">
            <a:srgbClr val="549E39"/>
          </a:effectRef>
          <a:fontRef idx="minor">
            <a:srgbClr val="5F5F5F"/>
          </a:fontRef>
        </p:style>
      </p:cxnSp>
      <p:cxnSp>
        <p:nvCxnSpPr>
          <p:cNvPr id="31" name="肘形连接符 30"/>
          <p:cNvCxnSpPr/>
          <p:nvPr>
            <p:custDataLst>
              <p:tags r:id="rId14"/>
            </p:custDataLst>
          </p:nvPr>
        </p:nvCxnSpPr>
        <p:spPr>
          <a:xfrm>
            <a:off x="7075480" y="4364606"/>
            <a:ext cx="3781882" cy="1087651"/>
          </a:xfrm>
          <a:prstGeom prst="bentConnector3">
            <a:avLst>
              <a:gd name="adj1" fmla="val 20910"/>
            </a:avLst>
          </a:prstGeom>
          <a:ln w="25400">
            <a:solidFill>
              <a:srgbClr val="A84FAE"/>
            </a:solidFill>
          </a:ln>
        </p:spPr>
        <p:style>
          <a:lnRef idx="1">
            <a:srgbClr val="549E39"/>
          </a:lnRef>
          <a:fillRef idx="0">
            <a:srgbClr val="549E39"/>
          </a:fillRef>
          <a:effectRef idx="0">
            <a:srgbClr val="549E39"/>
          </a:effectRef>
          <a:fontRef idx="minor">
            <a:srgbClr val="5F5F5F"/>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TOP-PPT-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flipV="1">
            <a:off x="2895600" y="0"/>
            <a:ext cx="640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OP-PPT-2"/>
          <p:cNvSpPr txBox="1"/>
          <p:nvPr>
            <p:custDataLst>
              <p:tags r:id="rId2"/>
            </p:custDataLst>
          </p:nvPr>
        </p:nvSpPr>
        <p:spPr>
          <a:xfrm>
            <a:off x="4714752" y="34724"/>
            <a:ext cx="2762494" cy="565411"/>
          </a:xfrm>
          <a:prstGeom prst="rect">
            <a:avLst/>
          </a:prstGeom>
        </p:spPr>
        <p:txBody>
          <a:bodyPr>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defRPr/>
            </a:pPr>
            <a:r>
              <a:rPr lang="en-US" altLang="zh-CN" sz="2800" dirty="0" smtClean="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Test Time</a:t>
            </a:r>
            <a:endParaRPr lang="zh-CN" altLang="en-US" sz="28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71684" name="TOP-PPT-5"/>
          <p:cNvGrpSpPr/>
          <p:nvPr/>
        </p:nvGrpSpPr>
        <p:grpSpPr bwMode="auto">
          <a:xfrm>
            <a:off x="3595688" y="2651125"/>
            <a:ext cx="2300287" cy="1997075"/>
            <a:chOff x="3665645" y="2912113"/>
            <a:chExt cx="2300440" cy="1996012"/>
          </a:xfrm>
        </p:grpSpPr>
        <p:sp>
          <p:nvSpPr>
            <p:cNvPr id="7" name="TOP-PPT-5-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71687" name="TOP-PPT-7"/>
          <p:cNvGrpSpPr/>
          <p:nvPr/>
        </p:nvGrpSpPr>
        <p:grpSpPr bwMode="auto">
          <a:xfrm>
            <a:off x="9037638" y="2651125"/>
            <a:ext cx="2300287" cy="1997075"/>
            <a:chOff x="3665645" y="2912113"/>
            <a:chExt cx="2300440" cy="1996012"/>
          </a:xfrm>
        </p:grpSpPr>
        <p:sp>
          <p:nvSpPr>
            <p:cNvPr id="13"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1" name="TextBox 6"/>
          <p:cNvSpPr txBox="1"/>
          <p:nvPr/>
        </p:nvSpPr>
        <p:spPr>
          <a:xfrm>
            <a:off x="662426" y="832671"/>
            <a:ext cx="10675499" cy="646331"/>
          </a:xfrm>
          <a:prstGeom prst="rect">
            <a:avLst/>
          </a:prstGeom>
          <a:noFill/>
          <a:ln w="9525">
            <a:noFill/>
          </a:ln>
        </p:spPr>
        <p:txBody>
          <a:bodyPr wrap="square">
            <a:spAutoFit/>
          </a:bodyPr>
          <a:lstStyle/>
          <a:p>
            <a:pPr>
              <a:lnSpc>
                <a:spcPct val="200000"/>
              </a:lnSpc>
            </a:pPr>
            <a:r>
              <a:rPr lang="zh-CN" altLang="en-US" dirty="0" smtClean="0">
                <a:effectLst>
                  <a:outerShdw blurRad="38100" dist="38100" dir="2700000" algn="tl">
                    <a:srgbClr val="000000">
                      <a:alpha val="43137"/>
                    </a:srgbClr>
                  </a:outerShdw>
                </a:effectLst>
                <a:latin typeface="华文中宋" panose="02010600040101010101" charset="-122"/>
                <a:ea typeface="华文中宋" panose="02010600040101010101" charset="-122"/>
              </a:rPr>
              <a:t>简答题</a:t>
            </a:r>
            <a:r>
              <a:rPr lang="zh-CN" altLang="en-US" dirty="0" smtClean="0">
                <a:latin typeface="华文中宋" panose="02010600040101010101" charset="-122"/>
                <a:ea typeface="华文中宋" panose="02010600040101010101" charset="-122"/>
              </a:rPr>
              <a:t>（</a:t>
            </a:r>
            <a:r>
              <a:rPr lang="en-US" altLang="zh-CN" dirty="0">
                <a:latin typeface="华文中宋" panose="02010600040101010101" charset="-122"/>
                <a:ea typeface="华文中宋" panose="02010600040101010101" charset="-122"/>
              </a:rPr>
              <a:t>1</a:t>
            </a:r>
            <a:r>
              <a:rPr lang="zh-CN" altLang="en-US" dirty="0" smtClean="0">
                <a:latin typeface="华文中宋" panose="02010600040101010101" charset="-122"/>
                <a:ea typeface="华文中宋" panose="02010600040101010101" charset="-122"/>
              </a:rPr>
              <a:t>）请分别从业务人员、需求分析人员、技术人员这三个角度简述</a:t>
            </a:r>
            <a:r>
              <a:rPr lang="zh-CN" altLang="en-US" smtClean="0">
                <a:latin typeface="华文中宋" panose="02010600040101010101" charset="-122"/>
                <a:ea typeface="华文中宋" panose="02010600040101010101" charset="-122"/>
              </a:rPr>
              <a:t>顺序图的作用</a:t>
            </a:r>
            <a:r>
              <a:rPr lang="zh-CN" altLang="en-US" dirty="0" smtClean="0">
                <a:latin typeface="华文中宋" panose="02010600040101010101" charset="-122"/>
                <a:ea typeface="华文中宋" panose="02010600040101010101" charset="-122"/>
              </a:rPr>
              <a:t>。</a:t>
            </a:r>
            <a:endParaRPr lang="zh-CN" altLang="en-US" dirty="0">
              <a:latin typeface="华文中宋" panose="02010600040101010101" charset="-122"/>
              <a:ea typeface="华文中宋" panose="02010600040101010101" charset="-122"/>
            </a:endParaRPr>
          </a:p>
        </p:txBody>
      </p:sp>
      <p:grpSp>
        <p:nvGrpSpPr>
          <p:cNvPr id="2" name="组合 1"/>
          <p:cNvGrpSpPr/>
          <p:nvPr/>
        </p:nvGrpSpPr>
        <p:grpSpPr>
          <a:xfrm>
            <a:off x="1156408" y="2025559"/>
            <a:ext cx="9818687" cy="3035300"/>
            <a:chOff x="1396120" y="1723061"/>
            <a:chExt cx="9818687" cy="3035300"/>
          </a:xfrm>
        </p:grpSpPr>
        <p:sp>
          <p:nvSpPr>
            <p:cNvPr id="15" name="TOP-PPT-5-1"/>
            <p:cNvSpPr/>
            <p:nvPr/>
          </p:nvSpPr>
          <p:spPr>
            <a:xfrm>
              <a:off x="3718632" y="3288336"/>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6" name="TOP-PPT-7"/>
            <p:cNvGrpSpPr/>
            <p:nvPr/>
          </p:nvGrpSpPr>
          <p:grpSpPr bwMode="auto">
            <a:xfrm>
              <a:off x="8819270" y="1723061"/>
              <a:ext cx="2300287" cy="1997075"/>
              <a:chOff x="3665645" y="2912113"/>
              <a:chExt cx="2300440" cy="1996012"/>
            </a:xfrm>
          </p:grpSpPr>
          <p:sp>
            <p:nvSpPr>
              <p:cNvPr id="17"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8" name="TOP-PPT-7-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9" name="任意多边形 18"/>
            <p:cNvSpPr/>
            <p:nvPr>
              <p:custDataLst>
                <p:tags r:id="rId3"/>
              </p:custDataLst>
            </p:nvPr>
          </p:nvSpPr>
          <p:spPr>
            <a:xfrm>
              <a:off x="1396120" y="3121649"/>
              <a:ext cx="349250" cy="388937"/>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FF4200"/>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fontScale="92500" lnSpcReduction="20000"/>
            </a:bodyPr>
            <a:lstStyle/>
            <a:p>
              <a:pPr algn="ctr" fontAlgn="auto">
                <a:lnSpc>
                  <a:spcPct val="120000"/>
                </a:lnSpc>
              </a:pPr>
              <a:r>
                <a:rPr lang="en-US" altLang="zh-CN" sz="2000" spc="300" noProof="1">
                  <a:latin typeface="Arial" panose="020B0604020202020204" pitchFamily="34" charset="0"/>
                  <a:sym typeface="Arial" panose="020B0604020202020204" pitchFamily="34" charset="0"/>
                </a:rPr>
                <a:t>B</a:t>
              </a:r>
              <a:endParaRPr lang="zh-CN" altLang="en-US" sz="2000" spc="300" noProof="1">
                <a:latin typeface="Arial" panose="020B0604020202020204" pitchFamily="34" charset="0"/>
                <a:sym typeface="Arial" panose="020B0604020202020204" pitchFamily="34" charset="0"/>
              </a:endParaRPr>
            </a:p>
          </p:txBody>
        </p:sp>
        <p:sp>
          <p:nvSpPr>
            <p:cNvPr id="20" name="文本框 74"/>
            <p:cNvSpPr txBox="1"/>
            <p:nvPr>
              <p:custDataLst>
                <p:tags r:id="rId4"/>
              </p:custDataLst>
            </p:nvPr>
          </p:nvSpPr>
          <p:spPr>
            <a:xfrm>
              <a:off x="1821570" y="3226424"/>
              <a:ext cx="9393237" cy="403225"/>
            </a:xfrm>
            <a:prstGeom prst="rect">
              <a:avLst/>
            </a:prstGeom>
            <a:noFill/>
          </p:spPr>
          <p:txBody>
            <a:bodyPr anchor="ctr"/>
            <a:lstStyle/>
            <a:p>
              <a:pPr fontAlgn="auto">
                <a:lnSpc>
                  <a:spcPct val="150000"/>
                </a:lnSpc>
              </a:pPr>
              <a:r>
                <a:rPr lang="zh-CN" altLang="en-US" sz="1600" spc="150" noProof="1">
                  <a:latin typeface="华文中宋" panose="02010600040101010101" charset="-122"/>
                  <a:ea typeface="华文中宋" panose="02010600040101010101" charset="-122"/>
                  <a:sym typeface="Arial" panose="020B0604020202020204" pitchFamily="34" charset="0"/>
                </a:rPr>
                <a:t>对于</a:t>
              </a:r>
              <a:r>
                <a:rPr lang="zh-CN" altLang="en-US" sz="1600" spc="150" noProof="1">
                  <a:solidFill>
                    <a:srgbClr val="C00000"/>
                  </a:solidFill>
                  <a:latin typeface="华文中宋" panose="02010600040101010101" charset="-122"/>
                  <a:ea typeface="华文中宋" panose="02010600040101010101" charset="-122"/>
                  <a:sym typeface="Arial" panose="020B0604020202020204" pitchFamily="34" charset="0"/>
                </a:rPr>
                <a:t>需求分析人员</a:t>
              </a:r>
              <a:r>
                <a:rPr lang="zh-CN" altLang="en-US" sz="1600" spc="150" noProof="1">
                  <a:latin typeface="华文中宋" panose="02010600040101010101" charset="-122"/>
                  <a:ea typeface="华文中宋" panose="02010600040101010101" charset="-122"/>
                  <a:sym typeface="Arial" panose="020B0604020202020204" pitchFamily="34" charset="0"/>
                </a:rPr>
                <a:t>，顺序图能通过提供一个深层次的表达，把用例带入下一层次。通常用例被细化为一个或者更多的顺序图。顺序图的主要用途之一，是把用例表达的需求，转化为进一步、更深层次的精细表达。</a:t>
              </a:r>
              <a:endParaRPr lang="zh-CN" altLang="en-US" sz="1600" spc="150" noProof="1">
                <a:latin typeface="华文中宋" panose="02010600040101010101" charset="-122"/>
                <a:ea typeface="华文中宋" panose="02010600040101010101" charset="-122"/>
                <a:sym typeface="Arial" panose="020B0604020202020204" pitchFamily="34" charset="0"/>
              </a:endParaRPr>
            </a:p>
          </p:txBody>
        </p:sp>
        <p:sp>
          <p:nvSpPr>
            <p:cNvPr id="21" name="任意多边形 20"/>
            <p:cNvSpPr/>
            <p:nvPr>
              <p:custDataLst>
                <p:tags r:id="rId5"/>
              </p:custDataLst>
            </p:nvPr>
          </p:nvSpPr>
          <p:spPr>
            <a:xfrm>
              <a:off x="1396120" y="4353549"/>
              <a:ext cx="349250" cy="365125"/>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FF6000"/>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fontScale="85000" lnSpcReduction="20000"/>
            </a:bodyPr>
            <a:lstStyle/>
            <a:p>
              <a:pPr algn="ctr" fontAlgn="auto">
                <a:lnSpc>
                  <a:spcPct val="120000"/>
                </a:lnSpc>
              </a:pPr>
              <a:r>
                <a:rPr lang="en-US" altLang="zh-CN" sz="2000" spc="300" noProof="1">
                  <a:latin typeface="Arial" panose="020B0604020202020204" pitchFamily="34" charset="0"/>
                  <a:sym typeface="Arial" panose="020B0604020202020204" pitchFamily="34" charset="0"/>
                </a:rPr>
                <a:t>C</a:t>
              </a:r>
              <a:endParaRPr lang="zh-CN" altLang="en-US" sz="2000" spc="300" noProof="1">
                <a:latin typeface="Arial" panose="020B0604020202020204" pitchFamily="34" charset="0"/>
                <a:sym typeface="Arial" panose="020B0604020202020204" pitchFamily="34" charset="0"/>
              </a:endParaRPr>
            </a:p>
          </p:txBody>
        </p:sp>
        <p:sp>
          <p:nvSpPr>
            <p:cNvPr id="22" name="文本框 75"/>
            <p:cNvSpPr txBox="1"/>
            <p:nvPr>
              <p:custDataLst>
                <p:tags r:id="rId6"/>
              </p:custDataLst>
            </p:nvPr>
          </p:nvSpPr>
          <p:spPr>
            <a:xfrm>
              <a:off x="1821570" y="4353549"/>
              <a:ext cx="9153525" cy="404812"/>
            </a:xfrm>
            <a:prstGeom prst="rect">
              <a:avLst/>
            </a:prstGeom>
            <a:noFill/>
          </p:spPr>
          <p:txBody>
            <a:bodyPr anchor="ctr"/>
            <a:lstStyle/>
            <a:p>
              <a:pPr fontAlgn="auto">
                <a:lnSpc>
                  <a:spcPct val="150000"/>
                </a:lnSpc>
              </a:pPr>
              <a:r>
                <a:rPr lang="zh-CN" altLang="en-US" sz="1600" spc="150" noProof="1">
                  <a:latin typeface="华文中宋" panose="02010600040101010101" charset="-122"/>
                  <a:ea typeface="华文中宋" panose="02010600040101010101" charset="-122"/>
                  <a:sym typeface="Arial" panose="020B0604020202020204" pitchFamily="34" charset="0"/>
                </a:rPr>
                <a:t>对于</a:t>
              </a:r>
              <a:r>
                <a:rPr lang="zh-CN" altLang="en-US" sz="1600" spc="150" noProof="1">
                  <a:solidFill>
                    <a:srgbClr val="C00000"/>
                  </a:solidFill>
                  <a:latin typeface="华文中宋" panose="02010600040101010101" charset="-122"/>
                  <a:ea typeface="华文中宋" panose="02010600040101010101" charset="-122"/>
                  <a:sym typeface="Arial" panose="020B0604020202020204" pitchFamily="34" charset="0"/>
                </a:rPr>
                <a:t>技术人员</a:t>
              </a:r>
              <a:r>
                <a:rPr lang="zh-CN" altLang="en-US" sz="1600" spc="150" noProof="1">
                  <a:latin typeface="华文中宋" panose="02010600040101010101" charset="-122"/>
                  <a:ea typeface="华文中宋" panose="02010600040101010101" charset="-122"/>
                  <a:sym typeface="Arial" panose="020B0604020202020204" pitchFamily="34" charset="0"/>
                </a:rPr>
                <a:t>，顺序图在记录一个未来系统的行为应该如何表现时非常有用。在设计阶段，架构师和开发者能使用顺序图挖掘出系统对象间的交互，进一步完善整个系统的设计。</a:t>
              </a:r>
              <a:endParaRPr lang="zh-CN" altLang="en-US" sz="1600" spc="150" noProof="1">
                <a:latin typeface="华文中宋" panose="02010600040101010101" charset="-122"/>
                <a:ea typeface="华文中宋" panose="02010600040101010101" charset="-122"/>
                <a:sym typeface="Arial" panose="020B0604020202020204" pitchFamily="34" charset="0"/>
              </a:endParaRPr>
            </a:p>
          </p:txBody>
        </p:sp>
        <p:sp>
          <p:nvSpPr>
            <p:cNvPr id="23" name="任意多边形 22"/>
            <p:cNvSpPr/>
            <p:nvPr>
              <p:custDataLst>
                <p:tags r:id="rId7"/>
              </p:custDataLst>
            </p:nvPr>
          </p:nvSpPr>
          <p:spPr>
            <a:xfrm>
              <a:off x="1396120" y="1915149"/>
              <a:ext cx="349250" cy="366712"/>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FF170C"/>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normAutofit fontScale="85000" lnSpcReduction="20000"/>
            </a:bodyPr>
            <a:lstStyle/>
            <a:p>
              <a:pPr algn="ctr" fontAlgn="auto">
                <a:lnSpc>
                  <a:spcPct val="120000"/>
                </a:lnSpc>
              </a:pPr>
              <a:r>
                <a:rPr lang="en-US" altLang="zh-CN" sz="2000" spc="300" noProof="1">
                  <a:latin typeface="Arial" panose="020B0604020202020204" pitchFamily="34" charset="0"/>
                  <a:sym typeface="Arial" panose="020B0604020202020204" pitchFamily="34" charset="0"/>
                </a:rPr>
                <a:t>A</a:t>
              </a:r>
              <a:endParaRPr lang="zh-CN" altLang="en-US" sz="2000" spc="300" noProof="1">
                <a:latin typeface="Arial" panose="020B0604020202020204" pitchFamily="34" charset="0"/>
                <a:sym typeface="Arial" panose="020B0604020202020204" pitchFamily="34" charset="0"/>
              </a:endParaRPr>
            </a:p>
          </p:txBody>
        </p:sp>
        <p:sp>
          <p:nvSpPr>
            <p:cNvPr id="24" name="文本框 19"/>
            <p:cNvSpPr txBox="1"/>
            <p:nvPr>
              <p:custDataLst>
                <p:tags r:id="rId8"/>
              </p:custDataLst>
            </p:nvPr>
          </p:nvSpPr>
          <p:spPr>
            <a:xfrm>
              <a:off x="1791407" y="1877049"/>
              <a:ext cx="9153525" cy="404812"/>
            </a:xfrm>
            <a:prstGeom prst="rect">
              <a:avLst/>
            </a:prstGeom>
            <a:noFill/>
          </p:spPr>
          <p:txBody>
            <a:bodyPr anchor="ctr"/>
            <a:lstStyle/>
            <a:p>
              <a:pPr fontAlgn="auto">
                <a:lnSpc>
                  <a:spcPct val="150000"/>
                </a:lnSpc>
              </a:pPr>
              <a:r>
                <a:rPr lang="zh-CN" altLang="en-US" sz="1600" spc="150" noProof="1">
                  <a:latin typeface="华文中宋" panose="02010600040101010101" charset="-122"/>
                  <a:ea typeface="华文中宋" panose="02010600040101010101" charset="-122"/>
                  <a:sym typeface="Arial" panose="020B0604020202020204" pitchFamily="34" charset="0"/>
                </a:rPr>
                <a:t>对于</a:t>
              </a:r>
              <a:r>
                <a:rPr lang="zh-CN" altLang="en-US" sz="1600" spc="150" noProof="1">
                  <a:solidFill>
                    <a:srgbClr val="C00000"/>
                  </a:solidFill>
                  <a:latin typeface="华文中宋" panose="02010600040101010101" charset="-122"/>
                  <a:ea typeface="华文中宋" panose="02010600040101010101" charset="-122"/>
                  <a:sym typeface="Arial" panose="020B0604020202020204" pitchFamily="34" charset="0"/>
                </a:rPr>
                <a:t>业务人员</a:t>
              </a:r>
              <a:r>
                <a:rPr lang="zh-CN" altLang="en-US" sz="1600" spc="150" noProof="1">
                  <a:latin typeface="华文中宋" panose="02010600040101010101" charset="-122"/>
                  <a:ea typeface="华文中宋" panose="02010600040101010101" charset="-122"/>
                  <a:sym typeface="Arial" panose="020B0604020202020204" pitchFamily="34" charset="0"/>
                </a:rPr>
                <a:t>，顺序图可显示不同的业务对象如何交互，对于交流当前业务如何进行很有用。除记录组织的当前事件外，一个业务级的顺序图能被当作一个需求文件使用，为实现一个未来系统传递需求</a:t>
              </a:r>
              <a:r>
                <a:rPr lang="zh-CN" altLang="en-US" spc="150" noProof="1">
                  <a:latin typeface="华文中宋" panose="02010600040101010101" charset="-122"/>
                  <a:ea typeface="华文中宋" panose="02010600040101010101" charset="-122"/>
                  <a:sym typeface="Arial" panose="020B0604020202020204" pitchFamily="34" charset="0"/>
                </a:rPr>
                <a:t>。</a:t>
              </a:r>
              <a:endParaRPr lang="zh-CN" altLang="en-US" spc="150" noProof="1">
                <a:latin typeface="华文中宋" panose="02010600040101010101" charset="-122"/>
                <a:ea typeface="华文中宋" panose="02010600040101010101"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TOP-PPT-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flipV="1">
            <a:off x="2895600" y="0"/>
            <a:ext cx="640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OP-PPT-2"/>
          <p:cNvSpPr txBox="1"/>
          <p:nvPr>
            <p:custDataLst>
              <p:tags r:id="rId2"/>
            </p:custDataLst>
          </p:nvPr>
        </p:nvSpPr>
        <p:spPr>
          <a:xfrm>
            <a:off x="4714752" y="34724"/>
            <a:ext cx="2762494" cy="565411"/>
          </a:xfrm>
          <a:prstGeom prst="rect">
            <a:avLst/>
          </a:prstGeom>
        </p:spPr>
        <p:txBody>
          <a:bodyPr>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gn="ctr">
              <a:defRPr/>
            </a:pPr>
            <a:r>
              <a:rPr lang="en-US" altLang="zh-CN" sz="2800" dirty="0" smtClean="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Test Time</a:t>
            </a:r>
            <a:endParaRPr lang="zh-CN" altLang="en-US" sz="280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71684" name="TOP-PPT-5"/>
          <p:cNvGrpSpPr/>
          <p:nvPr/>
        </p:nvGrpSpPr>
        <p:grpSpPr bwMode="auto">
          <a:xfrm>
            <a:off x="3595688" y="2651125"/>
            <a:ext cx="2300287" cy="1997075"/>
            <a:chOff x="3665645" y="2912113"/>
            <a:chExt cx="2300440" cy="1996012"/>
          </a:xfrm>
        </p:grpSpPr>
        <p:sp>
          <p:nvSpPr>
            <p:cNvPr id="7" name="TOP-PPT-5-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71687" name="TOP-PPT-7"/>
          <p:cNvGrpSpPr/>
          <p:nvPr/>
        </p:nvGrpSpPr>
        <p:grpSpPr bwMode="auto">
          <a:xfrm>
            <a:off x="9037638" y="2651125"/>
            <a:ext cx="2300287" cy="1997075"/>
            <a:chOff x="3665645" y="2912113"/>
            <a:chExt cx="2300440" cy="1996012"/>
          </a:xfrm>
        </p:grpSpPr>
        <p:sp>
          <p:nvSpPr>
            <p:cNvPr id="13"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1" name="TextBox 6"/>
          <p:cNvSpPr txBox="1"/>
          <p:nvPr/>
        </p:nvSpPr>
        <p:spPr>
          <a:xfrm>
            <a:off x="662426" y="832671"/>
            <a:ext cx="10675499" cy="3831818"/>
          </a:xfrm>
          <a:prstGeom prst="rect">
            <a:avLst/>
          </a:prstGeom>
          <a:noFill/>
          <a:ln w="9525">
            <a:noFill/>
          </a:ln>
        </p:spPr>
        <p:txBody>
          <a:bodyPr wrap="square">
            <a:spAutoFit/>
          </a:bodyPr>
          <a:lstStyle/>
          <a:p>
            <a:pPr>
              <a:lnSpc>
                <a:spcPct val="200000"/>
              </a:lnSpc>
            </a:pPr>
            <a:r>
              <a:rPr lang="zh-CN" altLang="en-US" dirty="0" smtClean="0">
                <a:effectLst>
                  <a:outerShdw blurRad="38100" dist="38100" dir="2700000" algn="tl">
                    <a:srgbClr val="000000">
                      <a:alpha val="43137"/>
                    </a:srgbClr>
                  </a:outerShdw>
                </a:effectLst>
                <a:latin typeface="华文中宋" panose="02010600040101010101" charset="-122"/>
                <a:ea typeface="华文中宋" panose="02010600040101010101" charset="-122"/>
              </a:rPr>
              <a:t>单选题</a:t>
            </a:r>
            <a:r>
              <a:rPr lang="zh-CN" altLang="en-US" dirty="0" smtClean="0">
                <a:latin typeface="华文中宋" panose="02010600040101010101" charset="-122"/>
                <a:ea typeface="华文中宋" panose="02010600040101010101" charset="-122"/>
              </a:rPr>
              <a:t>（</a:t>
            </a:r>
            <a:r>
              <a:rPr lang="en-US" altLang="zh-CN" dirty="0">
                <a:latin typeface="华文中宋" panose="02010600040101010101" charset="-122"/>
                <a:ea typeface="华文中宋" panose="02010600040101010101" charset="-122"/>
              </a:rPr>
              <a:t>2</a:t>
            </a:r>
            <a:r>
              <a:rPr lang="zh-CN" altLang="en-US" dirty="0" smtClean="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顺序图中</a:t>
            </a:r>
            <a:r>
              <a:rPr lang="en-US" altLang="zh-CN" dirty="0">
                <a:latin typeface="华文中宋" panose="02010600040101010101" charset="-122"/>
                <a:ea typeface="华文中宋" panose="02010600040101010101" charset="-122"/>
              </a:rPr>
              <a:t>,</a:t>
            </a:r>
            <a:r>
              <a:rPr lang="zh-CN" altLang="en-US" dirty="0">
                <a:latin typeface="华文中宋" panose="02010600040101010101" charset="-122"/>
                <a:ea typeface="华文中宋" panose="02010600040101010101" charset="-122"/>
              </a:rPr>
              <a:t>下列关于生命线的</a:t>
            </a:r>
            <a:r>
              <a:rPr lang="zh-CN" altLang="en-US" dirty="0" smtClean="0">
                <a:latin typeface="华文中宋" panose="02010600040101010101" charset="-122"/>
                <a:ea typeface="华文中宋" panose="02010600040101010101" charset="-122"/>
              </a:rPr>
              <a:t>说法错误的</a:t>
            </a:r>
            <a:r>
              <a:rPr lang="zh-CN" altLang="en-US" dirty="0">
                <a:latin typeface="华文中宋" panose="02010600040101010101" charset="-122"/>
                <a:ea typeface="华文中宋" panose="02010600040101010101" charset="-122"/>
              </a:rPr>
              <a:t>是</a:t>
            </a:r>
            <a:r>
              <a:rPr lang="zh-CN" altLang="en-US" dirty="0" smtClean="0">
                <a:latin typeface="华文中宋" panose="02010600040101010101" charset="-122"/>
                <a:ea typeface="华文中宋" panose="02010600040101010101" charset="-122"/>
              </a:rPr>
              <a:t>（）。</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A</a:t>
            </a:r>
            <a:r>
              <a:rPr lang="zh-CN" altLang="en-US" dirty="0" smtClean="0">
                <a:latin typeface="华文中宋" panose="02010600040101010101" charset="-122"/>
                <a:ea typeface="华文中宋" panose="02010600040101010101" charset="-122"/>
              </a:rPr>
              <a:t>、</a:t>
            </a:r>
            <a:r>
              <a:rPr lang="zh-CN" altLang="zh-CN" dirty="0">
                <a:latin typeface="华文中宋" panose="02010600040101010101" charset="-122"/>
                <a:ea typeface="华文中宋" panose="02010600040101010101" charset="-122"/>
              </a:rPr>
              <a:t>生命线(LifeLine)代表顺序图中对象在一段时间内的存在。 </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B</a:t>
            </a:r>
            <a:r>
              <a:rPr lang="zh-CN" altLang="en-US" dirty="0" smtClean="0">
                <a:latin typeface="华文中宋" panose="02010600040101010101" charset="-122"/>
                <a:ea typeface="华文中宋" panose="02010600040101010101" charset="-122"/>
              </a:rPr>
              <a:t>、</a:t>
            </a:r>
            <a:r>
              <a:rPr lang="zh-CN" altLang="zh-CN" dirty="0">
                <a:latin typeface="华文中宋" panose="02010600040101010101" charset="-122"/>
                <a:ea typeface="华文中宋" panose="02010600040101010101" charset="-122"/>
              </a:rPr>
              <a:t>生命线在顺序图中表示为从对象图标底部中心位置向下延伸的一条虚线(但</a:t>
            </a:r>
            <a:r>
              <a:rPr lang="zh-CN" altLang="zh-CN" dirty="0" smtClean="0">
                <a:latin typeface="华文中宋" panose="02010600040101010101" charset="-122"/>
                <a:ea typeface="华文中宋" panose="02010600040101010101" charset="-122"/>
              </a:rPr>
              <a:t>事实上UML2中</a:t>
            </a:r>
            <a:r>
              <a:rPr lang="en-US" altLang="zh-CN" dirty="0" smtClean="0">
                <a:latin typeface="华文中宋" panose="02010600040101010101" charset="-122"/>
                <a:ea typeface="华文中宋" panose="02010600040101010101" charset="-122"/>
              </a:rPr>
              <a:t>	</a:t>
            </a:r>
            <a:r>
              <a:rPr lang="zh-CN" altLang="zh-CN" dirty="0" smtClean="0">
                <a:latin typeface="华文中宋" panose="02010600040101010101" charset="-122"/>
                <a:ea typeface="华文中宋" panose="02010600040101010101" charset="-122"/>
              </a:rPr>
              <a:t>定义</a:t>
            </a:r>
            <a:r>
              <a:rPr lang="zh-CN" altLang="zh-CN" dirty="0">
                <a:latin typeface="华文中宋" panose="02010600040101010101" charset="-122"/>
                <a:ea typeface="华文中宋" panose="02010600040101010101" charset="-122"/>
              </a:rPr>
              <a:t>的生命线可以用实线来表示） </a:t>
            </a:r>
            <a:endParaRPr lang="en-US" altLang="zh-CN" dirty="0" smtClean="0">
              <a:latin typeface="华文中宋" panose="02010600040101010101" charset="-122"/>
              <a:ea typeface="华文中宋" panose="02010600040101010101" charset="-122"/>
            </a:endParaRPr>
          </a:p>
          <a:p>
            <a:pPr>
              <a:lnSpc>
                <a:spcPct val="200000"/>
              </a:lnSpc>
            </a:pPr>
            <a:r>
              <a:rPr lang="en-US" altLang="zh-CN" dirty="0" smtClean="0">
                <a:latin typeface="华文中宋" panose="02010600040101010101" charset="-122"/>
                <a:ea typeface="华文中宋" panose="02010600040101010101" charset="-122"/>
              </a:rPr>
              <a:t>	C</a:t>
            </a:r>
            <a:r>
              <a:rPr lang="zh-CN" altLang="en-US" dirty="0" smtClean="0">
                <a:latin typeface="华文中宋" panose="02010600040101010101" charset="-122"/>
                <a:ea typeface="华文中宋" panose="02010600040101010101" charset="-122"/>
              </a:rPr>
              <a:t>、</a:t>
            </a:r>
            <a:r>
              <a:rPr lang="zh-CN" altLang="zh-CN" dirty="0">
                <a:latin typeface="华文中宋" panose="02010600040101010101" charset="-122"/>
                <a:ea typeface="华文中宋" panose="02010600040101010101" charset="-122"/>
              </a:rPr>
              <a:t>每个对象的底部都带有生命线,对象与生命线结合在一起被称为对象的生命线。</a:t>
            </a:r>
            <a:endParaRPr lang="zh-CN" altLang="zh-CN" dirty="0">
              <a:latin typeface="华文中宋" panose="02010600040101010101" charset="-122"/>
              <a:ea typeface="华文中宋" panose="02010600040101010101" charset="-122"/>
            </a:endParaRPr>
          </a:p>
          <a:p>
            <a:pPr>
              <a:lnSpc>
                <a:spcPct val="150000"/>
              </a:lnSpc>
            </a:pPr>
            <a:r>
              <a:rPr lang="en-US" altLang="zh-CN" dirty="0" smtClean="0">
                <a:latin typeface="华文中宋" panose="02010600040101010101" charset="-122"/>
                <a:ea typeface="华文中宋" panose="02010600040101010101" charset="-122"/>
              </a:rPr>
              <a:t>	D</a:t>
            </a:r>
            <a:r>
              <a:rPr lang="zh-CN" altLang="en-US" dirty="0" smtClean="0">
                <a:latin typeface="华文中宋" panose="02010600040101010101" charset="-122"/>
                <a:ea typeface="华文中宋" panose="02010600040101010101" charset="-122"/>
              </a:rPr>
              <a:t>、</a:t>
            </a:r>
            <a:r>
              <a:rPr lang="en-US" altLang="zh-CN" noProof="1">
                <a:latin typeface="华文中宋" panose="02010600040101010101" charset="-122"/>
                <a:ea typeface="华文中宋" panose="02010600040101010101" charset="-122"/>
                <a:cs typeface="华文中宋" panose="02010600040101010101" charset="-122"/>
              </a:rPr>
              <a:t>UML </a:t>
            </a:r>
            <a:r>
              <a:rPr lang="zh-CN" altLang="en-US" noProof="1">
                <a:latin typeface="华文中宋" panose="02010600040101010101" charset="-122"/>
                <a:ea typeface="华文中宋" panose="02010600040101010101" charset="-122"/>
                <a:cs typeface="华文中宋" panose="02010600040101010101" charset="-122"/>
              </a:rPr>
              <a:t>用从一条生命线开始到另一条生命线结束的箭头来表示一个</a:t>
            </a:r>
            <a:r>
              <a:rPr lang="zh-CN" altLang="en-US" noProof="1">
                <a:latin typeface="华文中宋" panose="02010600040101010101" charset="-122"/>
                <a:ea typeface="华文中宋" panose="02010600040101010101" charset="-122"/>
                <a:cs typeface="华文中宋" panose="02010600040101010101" charset="-122"/>
              </a:rPr>
              <a:t>消息</a:t>
            </a:r>
            <a:r>
              <a:rPr lang="zh-CN" altLang="en-US" noProof="1" smtClean="0">
                <a:latin typeface="华文中宋" panose="02010600040101010101" charset="-122"/>
                <a:ea typeface="华文中宋" panose="02010600040101010101" charset="-122"/>
                <a:cs typeface="华文中宋" panose="02010600040101010101" charset="-122"/>
              </a:rPr>
              <a:t>。但</a:t>
            </a:r>
            <a:r>
              <a:rPr lang="zh-CN" altLang="en-US" dirty="0" smtClean="0">
                <a:latin typeface="华文中宋" panose="02010600040101010101" charset="-122"/>
                <a:ea typeface="华文中宋" panose="02010600040101010101" charset="-122"/>
              </a:rPr>
              <a:t>消息线不能从</a:t>
            </a:r>
            <a:r>
              <a:rPr lang="en-US" altLang="zh-CN" dirty="0" smtClean="0">
                <a:latin typeface="华文中宋" panose="02010600040101010101" charset="-122"/>
                <a:ea typeface="华文中宋" panose="02010600040101010101" charset="-122"/>
              </a:rPr>
              <a:t>	</a:t>
            </a:r>
            <a:r>
              <a:rPr lang="zh-CN" altLang="en-US" dirty="0" smtClean="0">
                <a:latin typeface="华文中宋" panose="02010600040101010101" charset="-122"/>
                <a:ea typeface="华文中宋" panose="02010600040101010101" charset="-122"/>
              </a:rPr>
              <a:t>自己的</a:t>
            </a:r>
            <a:r>
              <a:rPr lang="zh-CN" altLang="en-US" dirty="0">
                <a:latin typeface="华文中宋" panose="02010600040101010101" charset="-122"/>
                <a:ea typeface="华文中宋" panose="02010600040101010101" charset="-122"/>
              </a:rPr>
              <a:t>生命线出发又回到自己的生命线。</a:t>
            </a:r>
            <a:endParaRPr lang="zh-CN" altLang="en-US" dirty="0">
              <a:latin typeface="华文中宋" panose="02010600040101010101" charset="-122"/>
              <a:ea typeface="华文中宋" panose="02010600040101010101" charset="-122"/>
            </a:endParaRPr>
          </a:p>
        </p:txBody>
      </p:sp>
      <p:sp>
        <p:nvSpPr>
          <p:cNvPr id="12" name="TextBox 11"/>
          <p:cNvSpPr txBox="1"/>
          <p:nvPr/>
        </p:nvSpPr>
        <p:spPr>
          <a:xfrm>
            <a:off x="906798" y="4727353"/>
            <a:ext cx="9970679" cy="922020"/>
          </a:xfrm>
          <a:prstGeom prst="rect">
            <a:avLst/>
          </a:prstGeom>
          <a:noFill/>
        </p:spPr>
        <p:txBody>
          <a:bodyPr wrap="square" rtlCol="0">
            <a:spAutoFit/>
          </a:bodyPr>
          <a:lstStyle/>
          <a:p>
            <a:pPr>
              <a:lnSpc>
                <a:spcPct val="150000"/>
              </a:lnSpc>
              <a:defRPr/>
            </a:pPr>
            <a:r>
              <a:rPr lang="en-US" altLang="zh-CN" sz="3600" b="1" dirty="0" smtClean="0">
                <a:solidFill>
                  <a:srgbClr val="C00000"/>
                </a:solidFill>
                <a:effectLst>
                  <a:outerShdw blurRad="38100" dist="38100" dir="2700000" algn="tl">
                    <a:srgbClr val="000000">
                      <a:alpha val="43137"/>
                    </a:srgbClr>
                  </a:outerShdw>
                </a:effectLst>
                <a:latin typeface="华文中宋" panose="02010600040101010101" charset="-122"/>
                <a:ea typeface="华文中宋" panose="02010600040101010101" charset="-122"/>
              </a:rPr>
              <a:t>D</a:t>
            </a:r>
            <a:r>
              <a:rPr lang="zh-CN" altLang="en-US" sz="1600" noProof="1" smtClean="0">
                <a:latin typeface="华文仿宋" panose="02010600040101010101" charset="-122"/>
                <a:ea typeface="华文仿宋" panose="02010600040101010101" charset="-122"/>
                <a:cs typeface="华文中宋" panose="02010600040101010101" charset="-122"/>
              </a:rPr>
              <a:t>对象</a:t>
            </a:r>
            <a:r>
              <a:rPr lang="zh-CN" altLang="en-US" sz="1600" noProof="1">
                <a:latin typeface="华文仿宋" panose="02010600040101010101" charset="-122"/>
                <a:ea typeface="华文仿宋" panose="02010600040101010101" charset="-122"/>
                <a:cs typeface="华文中宋" panose="02010600040101010101" charset="-122"/>
              </a:rPr>
              <a:t>可以发送消息给自己</a:t>
            </a:r>
            <a:r>
              <a:rPr lang="zh-CN" altLang="en-US" sz="1600" noProof="1" smtClean="0">
                <a:latin typeface="华文仿宋" panose="02010600040101010101" charset="-122"/>
                <a:ea typeface="华文仿宋" panose="02010600040101010101" charset="-122"/>
                <a:cs typeface="华文中宋" panose="02010600040101010101" charset="-122"/>
              </a:rPr>
              <a:t>，此时消息</a:t>
            </a:r>
            <a:r>
              <a:rPr lang="zh-CN" altLang="en-US" sz="1600" noProof="1">
                <a:latin typeface="华文仿宋" panose="02010600040101010101" charset="-122"/>
                <a:ea typeface="华文仿宋" panose="02010600040101010101" charset="-122"/>
                <a:cs typeface="华文中宋" panose="02010600040101010101" charset="-122"/>
              </a:rPr>
              <a:t>线从自己的生命线出发又回到自己的生命线。</a:t>
            </a:r>
            <a:endParaRPr lang="zh-CN" altLang="en-US" sz="1600" noProof="1">
              <a:latin typeface="华文仿宋" panose="02010600040101010101" charset="-122"/>
              <a:ea typeface="华文仿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0" name="TOP-PPT-5-2"/>
          <p:cNvSpPr txBox="1"/>
          <p:nvPr/>
        </p:nvSpPr>
        <p:spPr>
          <a:xfrm>
            <a:off x="3596005" y="2651760"/>
            <a:ext cx="2300605" cy="1156970"/>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7" name="文本框 16"/>
          <p:cNvSpPr txBox="1"/>
          <p:nvPr/>
        </p:nvSpPr>
        <p:spPr>
          <a:xfrm>
            <a:off x="336550" y="483235"/>
            <a:ext cx="11156950" cy="2614930"/>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约束</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marL="285750" indent="-285750">
              <a:lnSpc>
                <a:spcPct val="200000"/>
              </a:lnSpc>
              <a:buFont typeface="Arial" panose="020B0604020202020204" pitchFamily="34" charset="0"/>
              <a:buNone/>
            </a:pPr>
            <a:r>
              <a:rPr lang="en-US" altLang="zh-CN">
                <a:latin typeface="华文中宋" panose="02010600040101010101" charset="-122"/>
                <a:ea typeface="华文中宋" panose="02010600040101010101" charset="-122"/>
                <a:cs typeface="华文中宋" panose="02010600040101010101" charset="-122"/>
              </a:rPr>
              <a:t>  	</a:t>
            </a:r>
            <a:r>
              <a:rPr>
                <a:latin typeface="华文中宋" panose="02010600040101010101" charset="-122"/>
                <a:ea typeface="华文中宋" panose="02010600040101010101" charset="-122"/>
                <a:cs typeface="华文中宋" panose="02010600040101010101" charset="-122"/>
              </a:rPr>
              <a:t>当为对象的交互建模时，有时需要在某种条件满足时消息才会传递给对象。约束在UML 图中用作控制流。一个约束只能被分配到一个单一消息。UML1.x 中,为了实现约束条件,需要在消息名前加</a:t>
            </a:r>
            <a:r>
              <a:rPr lang="zh-CN">
                <a:latin typeface="华文中宋" panose="02010600040101010101" charset="-122"/>
                <a:ea typeface="华文中宋" panose="02010600040101010101" charset="-122"/>
                <a:cs typeface="华文中宋" panose="02010600040101010101" charset="-122"/>
              </a:rPr>
              <a:t>入</a:t>
            </a:r>
            <a:r>
              <a:rPr>
                <a:latin typeface="华文中宋" panose="02010600040101010101" charset="-122"/>
                <a:ea typeface="华文中宋" panose="02010600040101010101" charset="-122"/>
                <a:cs typeface="华文中宋" panose="02010600040101010101" charset="-122"/>
              </a:rPr>
              <a:t>约束条件，并放于“</a:t>
            </a:r>
            <a:r>
              <a:rPr lang="en-US">
                <a:latin typeface="华文中宋" panose="02010600040101010101" charset="-122"/>
                <a:ea typeface="华文中宋" panose="02010600040101010101" charset="-122"/>
                <a:cs typeface="华文中宋" panose="02010600040101010101" charset="-122"/>
              </a:rPr>
              <a:t>[]</a:t>
            </a:r>
            <a:r>
              <a:rPr>
                <a:latin typeface="华文中宋" panose="02010600040101010101" charset="-122"/>
                <a:ea typeface="华文中宋" panose="02010600040101010101" charset="-122"/>
                <a:cs typeface="华文中宋" panose="02010600040101010101" charset="-122"/>
              </a:rPr>
              <a:t>”中。约束条件用于描述代码中</a:t>
            </a:r>
            <a:r>
              <a:rPr lang="en-US">
                <a:latin typeface="华文中宋" panose="02010600040101010101" charset="-122"/>
                <a:ea typeface="华文中宋" panose="02010600040101010101" charset="-122"/>
                <a:cs typeface="华文中宋" panose="02010600040101010101" charset="-122"/>
              </a:rPr>
              <a:t>if</a:t>
            </a:r>
            <a:r>
              <a:rPr>
                <a:latin typeface="华文中宋" panose="02010600040101010101" charset="-122"/>
                <a:ea typeface="华文中宋" panose="02010600040101010101" charset="-122"/>
                <a:cs typeface="华文中宋" panose="02010600040101010101" charset="-122"/>
              </a:rPr>
              <a:t>语句结构.</a:t>
            </a:r>
            <a:endParaRPr>
              <a:latin typeface="华文中宋" panose="02010600040101010101" charset="-122"/>
              <a:ea typeface="华文中宋" panose="02010600040101010101" charset="-122"/>
              <a:cs typeface="华文中宋" panose="02010600040101010101" charset="-122"/>
            </a:endParaRPr>
          </a:p>
        </p:txBody>
      </p:sp>
      <p:pic>
        <p:nvPicPr>
          <p:cNvPr id="15" name="图片 14" descr="725204782289a40f5f46bcb4a73f2dc"/>
          <p:cNvPicPr>
            <a:picLocks noChangeAspect="1"/>
          </p:cNvPicPr>
          <p:nvPr/>
        </p:nvPicPr>
        <p:blipFill>
          <a:blip r:embed="rId3"/>
          <a:stretch>
            <a:fillRect/>
          </a:stretch>
        </p:blipFill>
        <p:spPr>
          <a:xfrm>
            <a:off x="694690" y="3456305"/>
            <a:ext cx="6209030" cy="2902585"/>
          </a:xfrm>
          <a:prstGeom prst="rect">
            <a:avLst/>
          </a:prstGeom>
        </p:spPr>
      </p:pic>
      <p:sp>
        <p:nvSpPr>
          <p:cNvPr id="16" name="文本框 15"/>
          <p:cNvSpPr txBox="1"/>
          <p:nvPr/>
        </p:nvSpPr>
        <p:spPr>
          <a:xfrm>
            <a:off x="7540625" y="3938905"/>
            <a:ext cx="4199890" cy="1938020"/>
          </a:xfrm>
          <a:prstGeom prst="rect">
            <a:avLst/>
          </a:prstGeom>
          <a:solidFill>
            <a:schemeClr val="bg2"/>
          </a:solidFill>
        </p:spPr>
        <p:txBody>
          <a:bodyPr wrap="square" rtlCol="0" anchor="t">
            <a:spAutoFit/>
          </a:bodyPr>
          <a:p>
            <a:pPr>
              <a:lnSpc>
                <a:spcPct val="150000"/>
              </a:lnSpc>
            </a:pPr>
            <a:r>
              <a:rPr lang="zh-CN" altLang="en-US" sz="2000">
                <a:latin typeface="华文仿宋" panose="02010600040101010101" charset="-122"/>
                <a:ea typeface="华文仿宋" panose="02010600040101010101" charset="-122"/>
                <a:cs typeface="华文仿宋" panose="02010600040101010101" charset="-122"/>
              </a:rPr>
              <a:t>例如，若b=1调用类 0bject2的messagel 方法；若b=2则调用类 0bject3 的message2 方法，如图6.13所示。</a:t>
            </a:r>
            <a:endParaRPr lang="zh-CN" altLang="en-US" sz="2000">
              <a:latin typeface="华文仿宋" panose="02010600040101010101" charset="-122"/>
              <a:ea typeface="华文仿宋" panose="02010600040101010101" charset="-122"/>
              <a:cs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04800" y="642620"/>
            <a:ext cx="11156950" cy="2061210"/>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循环约束</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marL="285750" indent="-285750">
              <a:lnSpc>
                <a:spcPct val="200000"/>
              </a:lnSpc>
              <a:buFont typeface="Arial" panose="020B0604020202020204" pitchFamily="34" charset="0"/>
              <a:buNone/>
            </a:pPr>
            <a:r>
              <a:rPr lang="en-US" altLang="zh-CN">
                <a:latin typeface="华文中宋" panose="02010600040101010101" charset="-122"/>
                <a:ea typeface="华文中宋" panose="02010600040101010101" charset="-122"/>
                <a:cs typeface="华文中宋" panose="02010600040101010101" charset="-122"/>
              </a:rPr>
              <a:t>  	</a:t>
            </a:r>
            <a:r>
              <a:rPr>
                <a:latin typeface="华文中宋" panose="02010600040101010101" charset="-122"/>
                <a:ea typeface="华文中宋" panose="02010600040101010101" charset="-122"/>
                <a:cs typeface="华文中宋" panose="02010600040101010101" charset="-122"/>
              </a:rPr>
              <a:t>循环约束是描述代码中的 for、while 之类的语句块。缩环约束需要在方法名前加“*[]”，其中”*"代表循环，“[</a:t>
            </a:r>
            <a:r>
              <a:rPr lang="en-US">
                <a:latin typeface="华文中宋" panose="02010600040101010101" charset="-122"/>
                <a:ea typeface="华文中宋" panose="02010600040101010101" charset="-122"/>
                <a:cs typeface="华文中宋" panose="02010600040101010101" charset="-122"/>
              </a:rPr>
              <a:t>]</a:t>
            </a:r>
            <a:r>
              <a:rPr>
                <a:latin typeface="华文中宋" panose="02010600040101010101" charset="-122"/>
                <a:ea typeface="华文中宋" panose="02010600040101010101" charset="-122"/>
                <a:cs typeface="华文中宋" panose="02010600040101010101" charset="-122"/>
              </a:rPr>
              <a:t>”代表循环条件。例如，i从</a:t>
            </a:r>
            <a:r>
              <a:rPr lang="en-US">
                <a:latin typeface="华文中宋" panose="02010600040101010101" charset="-122"/>
                <a:ea typeface="华文中宋" panose="02010600040101010101" charset="-122"/>
                <a:cs typeface="华文中宋" panose="02010600040101010101" charset="-122"/>
              </a:rPr>
              <a:t>0</a:t>
            </a:r>
            <a:r>
              <a:rPr>
                <a:latin typeface="华文中宋" panose="02010600040101010101" charset="-122"/>
                <a:ea typeface="华文中宋" panose="02010600040101010101" charset="-122"/>
                <a:cs typeface="华文中宋" panose="02010600040101010101" charset="-122"/>
              </a:rPr>
              <a:t>到</a:t>
            </a:r>
            <a:r>
              <a:rPr lang="en-US">
                <a:latin typeface="华文中宋" panose="02010600040101010101" charset="-122"/>
                <a:ea typeface="华文中宋" panose="02010600040101010101" charset="-122"/>
                <a:cs typeface="华文中宋" panose="02010600040101010101" charset="-122"/>
              </a:rPr>
              <a:t>n</a:t>
            </a:r>
            <a:r>
              <a:rPr>
                <a:latin typeface="华文中宋" panose="02010600040101010101" charset="-122"/>
                <a:ea typeface="华文中宋" panose="02010600040101010101" charset="-122"/>
                <a:cs typeface="华文中宋" panose="02010600040101010101" charset="-122"/>
              </a:rPr>
              <a:t>循环执行类 Object2 的message3 方法，如图6.14 所示。</a:t>
            </a:r>
            <a:endParaRPr>
              <a:latin typeface="华文中宋" panose="02010600040101010101" charset="-122"/>
              <a:ea typeface="华文中宋" panose="02010600040101010101" charset="-122"/>
              <a:cs typeface="华文中宋" panose="02010600040101010101" charset="-122"/>
            </a:endParaRPr>
          </a:p>
        </p:txBody>
      </p:sp>
      <p:pic>
        <p:nvPicPr>
          <p:cNvPr id="2" name="图片 1" descr="0b51f3796743f265d3e8fe1b4c2a3e9"/>
          <p:cNvPicPr>
            <a:picLocks noChangeAspect="1"/>
          </p:cNvPicPr>
          <p:nvPr/>
        </p:nvPicPr>
        <p:blipFill>
          <a:blip r:embed="rId3"/>
          <a:stretch>
            <a:fillRect/>
          </a:stretch>
        </p:blipFill>
        <p:spPr>
          <a:xfrm>
            <a:off x="3363595" y="3328035"/>
            <a:ext cx="5072380" cy="3181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15595" y="461645"/>
            <a:ext cx="11156950" cy="243014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循环片段</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marL="285750" indent="-285750">
              <a:lnSpc>
                <a:spcPct val="200000"/>
              </a:lnSpc>
              <a:buFont typeface="Arial" panose="020B0604020202020204" pitchFamily="34" charset="0"/>
              <a:buNone/>
            </a:pPr>
            <a:r>
              <a:rPr lang="en-US" sz="1600">
                <a:latin typeface="华文中宋" panose="02010600040101010101" charset="-122"/>
                <a:ea typeface="华文中宋" panose="02010600040101010101" charset="-122"/>
                <a:cs typeface="华文中宋" panose="02010600040101010101" charset="-122"/>
              </a:rPr>
              <a:t>	</a:t>
            </a:r>
            <a:r>
              <a:rPr sz="1600">
                <a:latin typeface="华文中宋" panose="02010600040101010101" charset="-122"/>
                <a:ea typeface="华文中宋" panose="02010600040101010101" charset="-122"/>
                <a:cs typeface="华文中宋" panose="02010600040101010101" charset="-122"/>
              </a:rPr>
              <a:t>在 UML2.0 中，这种约束被称为组合片段(Combined Fragment)，这种片段有12种类型,具体描述如表 6.1 所示。使用组合片段机制可以为顺序图增加一定程度的处理逻辑。一个组合片段是一个或者</a:t>
            </a:r>
            <a:r>
              <a:rPr lang="zh-CN" sz="1600">
                <a:latin typeface="华文中宋" panose="02010600040101010101" charset="-122"/>
                <a:ea typeface="华文中宋" panose="02010600040101010101" charset="-122"/>
                <a:cs typeface="华文中宋" panose="02010600040101010101" charset="-122"/>
              </a:rPr>
              <a:t>多</a:t>
            </a:r>
            <a:r>
              <a:rPr sz="1600">
                <a:latin typeface="华文中宋" panose="02010600040101010101" charset="-122"/>
                <a:ea typeface="华文中宋" panose="02010600040101010101" charset="-122"/>
                <a:cs typeface="华文中宋" panose="02010600040101010101" charset="-122"/>
              </a:rPr>
              <a:t>个封装在一个框架中并且在一定的命名环境中执行的顺序。</a:t>
            </a:r>
            <a:endParaRPr sz="1600">
              <a:latin typeface="华文中宋" panose="02010600040101010101" charset="-122"/>
              <a:ea typeface="华文中宋" panose="02010600040101010101" charset="-122"/>
              <a:cs typeface="华文中宋" panose="02010600040101010101" charset="-122"/>
            </a:endParaRPr>
          </a:p>
        </p:txBody>
      </p:sp>
      <p:pic>
        <p:nvPicPr>
          <p:cNvPr id="3" name="图片 2" descr="52ac48c78fd5a4a8fc9ef808101e0e8"/>
          <p:cNvPicPr>
            <a:picLocks noChangeAspect="1"/>
          </p:cNvPicPr>
          <p:nvPr/>
        </p:nvPicPr>
        <p:blipFill>
          <a:blip r:embed="rId3"/>
          <a:stretch>
            <a:fillRect/>
          </a:stretch>
        </p:blipFill>
        <p:spPr>
          <a:xfrm>
            <a:off x="102235" y="3251200"/>
            <a:ext cx="5641340" cy="3171190"/>
          </a:xfrm>
          <a:prstGeom prst="rect">
            <a:avLst/>
          </a:prstGeom>
        </p:spPr>
      </p:pic>
      <p:pic>
        <p:nvPicPr>
          <p:cNvPr id="4" name="图片 3" descr="abb9b095e310a90232286d18da8524f"/>
          <p:cNvPicPr>
            <a:picLocks noChangeAspect="1"/>
          </p:cNvPicPr>
          <p:nvPr/>
        </p:nvPicPr>
        <p:blipFill>
          <a:blip r:embed="rId4"/>
          <a:stretch>
            <a:fillRect/>
          </a:stretch>
        </p:blipFill>
        <p:spPr>
          <a:xfrm>
            <a:off x="5995035" y="3251200"/>
            <a:ext cx="5928360" cy="2783840"/>
          </a:xfrm>
          <a:prstGeom prst="rect">
            <a:avLst/>
          </a:prstGeom>
        </p:spPr>
      </p:pic>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2374900" y="4425950"/>
              <a:ext cx="1149350" cy="323850"/>
            </p14:xfrm>
          </p:contentPart>
        </mc:Choice>
        <mc:Fallback xmlns="">
          <p:pic>
            <p:nvPicPr>
              <p:cNvPr id="5" name="墨迹 4"/>
            </p:nvPicPr>
            <p:blipFill>
              <a:blip r:embed="rId6"/>
            </p:blipFill>
            <p:spPr>
              <a:xfrm>
                <a:off x="2374900" y="4425950"/>
                <a:ext cx="1149350" cy="3238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6870700" y="4851400"/>
              <a:ext cx="3200400" cy="196850"/>
            </p14:xfrm>
          </p:contentPart>
        </mc:Choice>
        <mc:Fallback xmlns="">
          <p:pic>
            <p:nvPicPr>
              <p:cNvPr id="6" name="墨迹 5"/>
            </p:nvPicPr>
            <p:blipFill>
              <a:blip r:embed="rId8"/>
            </p:blipFill>
            <p:spPr>
              <a:xfrm>
                <a:off x="6870700" y="4851400"/>
                <a:ext cx="3200400" cy="1968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47345" y="642620"/>
            <a:ext cx="11156950" cy="1445260"/>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顺序图建模策略</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marL="285750" indent="-285750">
              <a:lnSpc>
                <a:spcPct val="200000"/>
              </a:lnSpc>
              <a:buFont typeface="Arial" panose="020B0604020202020204" pitchFamily="34" charset="0"/>
              <a:buNone/>
            </a:pPr>
            <a:r>
              <a:rPr lang="en-US" sz="1600">
                <a:latin typeface="华文中宋" panose="02010600040101010101" charset="-122"/>
                <a:ea typeface="华文中宋" panose="02010600040101010101" charset="-122"/>
                <a:cs typeface="华文中宋" panose="02010600040101010101" charset="-122"/>
              </a:rPr>
              <a:t>	</a:t>
            </a:r>
            <a:endParaRPr sz="1600">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880745" y="1917700"/>
            <a:ext cx="10430510" cy="3969385"/>
          </a:xfrm>
          <a:prstGeom prst="rect">
            <a:avLst/>
          </a:prstGeom>
          <a:solidFill>
            <a:schemeClr val="bg2"/>
          </a:solidFill>
        </p:spPr>
        <p:txBody>
          <a:bodyPr wrap="square" rtlCol="0">
            <a:spAutoFit/>
          </a:bodyPr>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设置交互语境,可以是系统、子系统、操作、类、用例和协作的</a:t>
            </a:r>
            <a:r>
              <a:rPr lang="zh-CN" altLang="en-US">
                <a:solidFill>
                  <a:srgbClr val="C00000"/>
                </a:solidFill>
                <a:latin typeface="华文中宋" panose="02010600040101010101" charset="-122"/>
                <a:ea typeface="华文中宋" panose="02010600040101010101" charset="-122"/>
                <a:cs typeface="华文中宋" panose="02010600040101010101" charset="-122"/>
              </a:rPr>
              <a:t>脚本</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识别对象在交互中扮演的</a:t>
            </a:r>
            <a:r>
              <a:rPr lang="zh-CN" altLang="en-US">
                <a:solidFill>
                  <a:srgbClr val="C00000"/>
                </a:solidFill>
                <a:latin typeface="华文中宋" panose="02010600040101010101" charset="-122"/>
                <a:ea typeface="华文中宋" panose="02010600040101010101" charset="-122"/>
                <a:cs typeface="华文中宋" panose="02010600040101010101" charset="-122"/>
              </a:rPr>
              <a:t>角色</a:t>
            </a:r>
            <a:r>
              <a:rPr lang="zh-CN" altLang="en-US">
                <a:latin typeface="华文中宋" panose="02010600040101010101" charset="-122"/>
                <a:ea typeface="华文中宋" panose="02010600040101010101" charset="-122"/>
                <a:cs typeface="华文中宋" panose="02010600040101010101" charset="-122"/>
              </a:rPr>
              <a:t>,根据对象的重要性从左向右放置在顺序图中。</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设置每个对象的</a:t>
            </a:r>
            <a:r>
              <a:rPr lang="zh-CN" altLang="en-US">
                <a:solidFill>
                  <a:srgbClr val="C00000"/>
                </a:solidFill>
                <a:latin typeface="华文中宋" panose="02010600040101010101" charset="-122"/>
                <a:ea typeface="华文中宋" panose="02010600040101010101" charset="-122"/>
                <a:cs typeface="华文中宋" panose="02010600040101010101" charset="-122"/>
              </a:rPr>
              <a:t>生命线</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从引发某个交互的</a:t>
            </a:r>
            <a:r>
              <a:rPr lang="zh-CN" altLang="en-US">
                <a:solidFill>
                  <a:srgbClr val="C00000"/>
                </a:solidFill>
                <a:latin typeface="华文中宋" panose="02010600040101010101" charset="-122"/>
                <a:ea typeface="华文中宋" panose="02010600040101010101" charset="-122"/>
                <a:cs typeface="华文中宋" panose="02010600040101010101" charset="-122"/>
              </a:rPr>
              <a:t>信息</a:t>
            </a:r>
            <a:r>
              <a:rPr lang="zh-CN" altLang="en-US">
                <a:latin typeface="华文中宋" panose="02010600040101010101" charset="-122"/>
                <a:ea typeface="华文中宋" panose="02010600040101010101" charset="-122"/>
                <a:cs typeface="华文中宋" panose="02010600040101010101" charset="-122"/>
              </a:rPr>
              <a:t>开始，在生命线之间按从上向下的顺序画出随后的信息。</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设置对象的</a:t>
            </a:r>
            <a:r>
              <a:rPr lang="zh-CN" altLang="en-US">
                <a:solidFill>
                  <a:srgbClr val="C00000"/>
                </a:solidFill>
                <a:latin typeface="华文中宋" panose="02010600040101010101" charset="-122"/>
                <a:ea typeface="华文中宋" panose="02010600040101010101" charset="-122"/>
                <a:cs typeface="华文中宋" panose="02010600040101010101" charset="-122"/>
              </a:rPr>
              <a:t>激活期</a:t>
            </a:r>
            <a:r>
              <a:rPr lang="zh-CN" altLang="en-US">
                <a:latin typeface="华文中宋" panose="02010600040101010101" charset="-122"/>
                <a:ea typeface="华文中宋" panose="02010600040101010101" charset="-122"/>
                <a:cs typeface="华文中宋" panose="02010600040101010101" charset="-122"/>
              </a:rPr>
              <a:t>,这可以可视化实际计算发生时的时间点、可视化消息嵌套等。</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如果需要设置时间或空间</a:t>
            </a:r>
            <a:r>
              <a:rPr lang="zh-CN" altLang="en-US">
                <a:solidFill>
                  <a:srgbClr val="C00000"/>
                </a:solidFill>
                <a:latin typeface="华文中宋" panose="02010600040101010101" charset="-122"/>
                <a:ea typeface="华文中宋" panose="02010600040101010101" charset="-122"/>
                <a:cs typeface="华文中宋" panose="02010600040101010101" charset="-122"/>
              </a:rPr>
              <a:t>约束</a:t>
            </a:r>
            <a:r>
              <a:rPr lang="zh-CN" altLang="en-US">
                <a:latin typeface="华文中宋" panose="02010600040101010101" charset="-122"/>
                <a:ea typeface="华文中宋" panose="02010600040101010101" charset="-122"/>
                <a:cs typeface="华文中宋" panose="02010600040101010101" charset="-122"/>
              </a:rPr>
              <a:t>,可以为每个消息附上合适的约束。</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给控制流的每个消息附上前置或后置</a:t>
            </a:r>
            <a:r>
              <a:rPr lang="zh-CN" altLang="en-US">
                <a:solidFill>
                  <a:srgbClr val="C00000"/>
                </a:solidFill>
                <a:latin typeface="华文中宋" panose="02010600040101010101" charset="-122"/>
                <a:ea typeface="华文中宋" panose="02010600040101010101" charset="-122"/>
                <a:cs typeface="华文中宋" panose="02010600040101010101" charset="-122"/>
              </a:rPr>
              <a:t>条件</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36550" y="671195"/>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享学项目顺序图建模过程</a:t>
            </a:r>
            <a:r>
              <a:rPr lang="en-US" sz="1600">
                <a:latin typeface="华文中宋" panose="02010600040101010101" charset="-122"/>
                <a:ea typeface="华文中宋" panose="02010600040101010101" charset="-122"/>
                <a:cs typeface="华文中宋" panose="02010600040101010101" charset="-122"/>
              </a:rPr>
              <a:t>	</a:t>
            </a:r>
            <a:endParaRPr sz="16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6093460" y="2292350"/>
            <a:ext cx="4913630" cy="4631055"/>
            <a:chOff x="7646" y="3455"/>
            <a:chExt cx="7738" cy="7293"/>
          </a:xfrm>
        </p:grpSpPr>
        <p:sp>
          <p:nvSpPr>
            <p:cNvPr id="26" name="Freeform 24"/>
            <p:cNvSpPr/>
            <p:nvPr>
              <p:custDataLst>
                <p:tags r:id="rId3"/>
              </p:custDataLst>
            </p:nvPr>
          </p:nvSpPr>
          <p:spPr bwMode="auto">
            <a:xfrm>
              <a:off x="7646" y="6567"/>
              <a:ext cx="2794" cy="2663"/>
            </a:xfrm>
            <a:custGeom>
              <a:avLst/>
              <a:gdLst>
                <a:gd name="T0" fmla="*/ 19 w 1060"/>
                <a:gd name="T1" fmla="*/ 370 h 1010"/>
                <a:gd name="T2" fmla="*/ 602 w 1060"/>
                <a:gd name="T3" fmla="*/ 57 h 1010"/>
                <a:gd name="T4" fmla="*/ 1012 w 1060"/>
                <a:gd name="T5" fmla="*/ 577 h 1010"/>
                <a:gd name="T6" fmla="*/ 824 w 1060"/>
                <a:gd name="T7" fmla="*/ 830 h 1010"/>
                <a:gd name="T8" fmla="*/ 967 w 1060"/>
                <a:gd name="T9" fmla="*/ 949 h 1010"/>
                <a:gd name="T10" fmla="*/ 63 w 1060"/>
                <a:gd name="T11" fmla="*/ 635 h 1010"/>
                <a:gd name="T12" fmla="*/ 63 w 1060"/>
                <a:gd name="T13" fmla="*/ 635 h 1010"/>
                <a:gd name="T14" fmla="*/ 19 w 1060"/>
                <a:gd name="T15" fmla="*/ 370 h 10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1010">
                  <a:moveTo>
                    <a:pt x="19" y="370"/>
                  </a:moveTo>
                  <a:cubicBezTo>
                    <a:pt x="67" y="140"/>
                    <a:pt x="328" y="0"/>
                    <a:pt x="602" y="57"/>
                  </a:cubicBezTo>
                  <a:cubicBezTo>
                    <a:pt x="876" y="114"/>
                    <a:pt x="1060" y="347"/>
                    <a:pt x="1012" y="577"/>
                  </a:cubicBezTo>
                  <a:cubicBezTo>
                    <a:pt x="990" y="685"/>
                    <a:pt x="920" y="773"/>
                    <a:pt x="824" y="830"/>
                  </a:cubicBezTo>
                  <a:cubicBezTo>
                    <a:pt x="836" y="923"/>
                    <a:pt x="967" y="949"/>
                    <a:pt x="967" y="949"/>
                  </a:cubicBezTo>
                  <a:cubicBezTo>
                    <a:pt x="227" y="1010"/>
                    <a:pt x="63" y="635"/>
                    <a:pt x="63" y="635"/>
                  </a:cubicBezTo>
                  <a:cubicBezTo>
                    <a:pt x="63" y="635"/>
                    <a:pt x="63" y="635"/>
                    <a:pt x="63" y="635"/>
                  </a:cubicBezTo>
                  <a:cubicBezTo>
                    <a:pt x="17" y="553"/>
                    <a:pt x="0" y="461"/>
                    <a:pt x="19" y="370"/>
                  </a:cubicBezTo>
                  <a:close/>
                </a:path>
              </a:pathLst>
            </a:custGeom>
            <a:solidFill>
              <a:srgbClr val="283149"/>
            </a:solidFill>
            <a:ln>
              <a:noFill/>
            </a:ln>
          </p:spPr>
          <p:txBody>
            <a:bodyPr>
              <a:normAutofit/>
            </a:bodyPr>
            <a:lstStyle/>
            <a:p>
              <a:endParaRPr lang="zh-CN" altLang="en-US"/>
            </a:p>
          </p:txBody>
        </p:sp>
        <p:sp>
          <p:nvSpPr>
            <p:cNvPr id="27" name="Freeform 25"/>
            <p:cNvSpPr/>
            <p:nvPr>
              <p:custDataLst>
                <p:tags r:id="rId4"/>
              </p:custDataLst>
            </p:nvPr>
          </p:nvSpPr>
          <p:spPr bwMode="auto">
            <a:xfrm>
              <a:off x="8285" y="3455"/>
              <a:ext cx="4238" cy="4155"/>
            </a:xfrm>
            <a:custGeom>
              <a:avLst/>
              <a:gdLst>
                <a:gd name="T0" fmla="*/ 911 w 1608"/>
                <a:gd name="T1" fmla="*/ 104 h 1577"/>
                <a:gd name="T2" fmla="*/ 109 w 1608"/>
                <a:gd name="T3" fmla="*/ 549 h 1577"/>
                <a:gd name="T4" fmla="*/ 513 w 1608"/>
                <a:gd name="T5" fmla="*/ 1372 h 1577"/>
                <a:gd name="T6" fmla="*/ 972 w 1608"/>
                <a:gd name="T7" fmla="*/ 1334 h 1577"/>
                <a:gd name="T8" fmla="*/ 1031 w 1608"/>
                <a:gd name="T9" fmla="*/ 1577 h 1577"/>
                <a:gd name="T10" fmla="*/ 1227 w 1608"/>
                <a:gd name="T11" fmla="*/ 337 h 1577"/>
                <a:gd name="T12" fmla="*/ 1227 w 1608"/>
                <a:gd name="T13" fmla="*/ 337 h 1577"/>
                <a:gd name="T14" fmla="*/ 911 w 1608"/>
                <a:gd name="T15" fmla="*/ 104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8" h="1577">
                  <a:moveTo>
                    <a:pt x="911" y="104"/>
                  </a:moveTo>
                  <a:cubicBezTo>
                    <a:pt x="578" y="0"/>
                    <a:pt x="219" y="199"/>
                    <a:pt x="109" y="549"/>
                  </a:cubicBezTo>
                  <a:cubicBezTo>
                    <a:pt x="0" y="900"/>
                    <a:pt x="181" y="1268"/>
                    <a:pt x="513" y="1372"/>
                  </a:cubicBezTo>
                  <a:cubicBezTo>
                    <a:pt x="670" y="1421"/>
                    <a:pt x="832" y="1403"/>
                    <a:pt x="972" y="1334"/>
                  </a:cubicBezTo>
                  <a:cubicBezTo>
                    <a:pt x="1085" y="1412"/>
                    <a:pt x="1031" y="1577"/>
                    <a:pt x="1031" y="1577"/>
                  </a:cubicBezTo>
                  <a:cubicBezTo>
                    <a:pt x="1608" y="781"/>
                    <a:pt x="1227" y="337"/>
                    <a:pt x="1227" y="337"/>
                  </a:cubicBezTo>
                  <a:cubicBezTo>
                    <a:pt x="1227" y="337"/>
                    <a:pt x="1227" y="337"/>
                    <a:pt x="1227" y="337"/>
                  </a:cubicBezTo>
                  <a:cubicBezTo>
                    <a:pt x="1152" y="229"/>
                    <a:pt x="1043" y="146"/>
                    <a:pt x="911" y="104"/>
                  </a:cubicBezTo>
                  <a:close/>
                </a:path>
              </a:pathLst>
            </a:custGeom>
            <a:solidFill>
              <a:srgbClr val="005B8A"/>
            </a:solidFill>
            <a:ln>
              <a:noFill/>
            </a:ln>
          </p:spPr>
          <p:txBody>
            <a:bodyPr>
              <a:normAutofit/>
            </a:bodyPr>
            <a:lstStyle/>
            <a:p>
              <a:endParaRPr lang="zh-CN" altLang="en-US"/>
            </a:p>
          </p:txBody>
        </p:sp>
        <p:sp>
          <p:nvSpPr>
            <p:cNvPr id="28" name="Freeform 26"/>
            <p:cNvSpPr/>
            <p:nvPr>
              <p:custDataLst>
                <p:tags r:id="rId5"/>
              </p:custDataLst>
            </p:nvPr>
          </p:nvSpPr>
          <p:spPr bwMode="auto">
            <a:xfrm>
              <a:off x="10300" y="7554"/>
              <a:ext cx="2868" cy="3195"/>
            </a:xfrm>
            <a:custGeom>
              <a:avLst/>
              <a:gdLst>
                <a:gd name="T0" fmla="*/ 479 w 1088"/>
                <a:gd name="T1" fmla="*/ 1119 h 1119"/>
                <a:gd name="T2" fmla="*/ 424 w 1088"/>
                <a:gd name="T3" fmla="*/ 947 h 1119"/>
                <a:gd name="T4" fmla="*/ 228 w 1088"/>
                <a:gd name="T5" fmla="*/ 796 h 1119"/>
                <a:gd name="T6" fmla="*/ 85 w 1088"/>
                <a:gd name="T7" fmla="*/ 683 h 1119"/>
                <a:gd name="T8" fmla="*/ 25 w 1088"/>
                <a:gd name="T9" fmla="*/ 677 h 1119"/>
                <a:gd name="T10" fmla="*/ 25 w 1088"/>
                <a:gd name="T11" fmla="*/ 615 h 1119"/>
                <a:gd name="T12" fmla="*/ 167 w 1088"/>
                <a:gd name="T13" fmla="*/ 590 h 1119"/>
                <a:gd name="T14" fmla="*/ 331 w 1088"/>
                <a:gd name="T15" fmla="*/ 674 h 1119"/>
                <a:gd name="T16" fmla="*/ 419 w 1088"/>
                <a:gd name="T17" fmla="*/ 567 h 1119"/>
                <a:gd name="T18" fmla="*/ 339 w 1088"/>
                <a:gd name="T19" fmla="*/ 308 h 1119"/>
                <a:gd name="T20" fmla="*/ 299 w 1088"/>
                <a:gd name="T21" fmla="*/ 111 h 1119"/>
                <a:gd name="T22" fmla="*/ 345 w 1088"/>
                <a:gd name="T23" fmla="*/ 57 h 1119"/>
                <a:gd name="T24" fmla="*/ 429 w 1088"/>
                <a:gd name="T25" fmla="*/ 219 h 1119"/>
                <a:gd name="T26" fmla="*/ 525 w 1088"/>
                <a:gd name="T27" fmla="*/ 443 h 1119"/>
                <a:gd name="T28" fmla="*/ 541 w 1088"/>
                <a:gd name="T29" fmla="*/ 371 h 1119"/>
                <a:gd name="T30" fmla="*/ 542 w 1088"/>
                <a:gd name="T31" fmla="*/ 78 h 1119"/>
                <a:gd name="T32" fmla="*/ 603 w 1088"/>
                <a:gd name="T33" fmla="*/ 7 h 1119"/>
                <a:gd name="T34" fmla="*/ 638 w 1088"/>
                <a:gd name="T35" fmla="*/ 219 h 1119"/>
                <a:gd name="T36" fmla="*/ 647 w 1088"/>
                <a:gd name="T37" fmla="*/ 407 h 1119"/>
                <a:gd name="T38" fmla="*/ 668 w 1088"/>
                <a:gd name="T39" fmla="*/ 450 h 1119"/>
                <a:gd name="T40" fmla="*/ 745 w 1088"/>
                <a:gd name="T41" fmla="*/ 334 h 1119"/>
                <a:gd name="T42" fmla="*/ 813 w 1088"/>
                <a:gd name="T43" fmla="*/ 125 h 1119"/>
                <a:gd name="T44" fmla="*/ 875 w 1088"/>
                <a:gd name="T45" fmla="*/ 82 h 1119"/>
                <a:gd name="T46" fmla="*/ 857 w 1088"/>
                <a:gd name="T47" fmla="*/ 272 h 1119"/>
                <a:gd name="T48" fmla="*/ 807 w 1088"/>
                <a:gd name="T49" fmla="*/ 436 h 1119"/>
                <a:gd name="T50" fmla="*/ 802 w 1088"/>
                <a:gd name="T51" fmla="*/ 508 h 1119"/>
                <a:gd name="T52" fmla="*/ 881 w 1088"/>
                <a:gd name="T53" fmla="*/ 450 h 1119"/>
                <a:gd name="T54" fmla="*/ 1005 w 1088"/>
                <a:gd name="T55" fmla="*/ 283 h 1119"/>
                <a:gd name="T56" fmla="*/ 1067 w 1088"/>
                <a:gd name="T57" fmla="*/ 253 h 1119"/>
                <a:gd name="T58" fmla="*/ 985 w 1088"/>
                <a:gd name="T59" fmla="*/ 441 h 1119"/>
                <a:gd name="T60" fmla="*/ 889 w 1088"/>
                <a:gd name="T61" fmla="*/ 667 h 1119"/>
                <a:gd name="T62" fmla="*/ 858 w 1088"/>
                <a:gd name="T63" fmla="*/ 889 h 1119"/>
                <a:gd name="T64" fmla="*/ 803 w 1088"/>
                <a:gd name="T65" fmla="*/ 1031 h 1119"/>
                <a:gd name="T66" fmla="*/ 803 w 1088"/>
                <a:gd name="T67" fmla="*/ 1119 h 1119"/>
                <a:gd name="T68" fmla="*/ 479 w 1088"/>
                <a:gd name="T69"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8" h="1119">
                  <a:moveTo>
                    <a:pt x="479" y="1119"/>
                  </a:moveTo>
                  <a:cubicBezTo>
                    <a:pt x="479" y="1119"/>
                    <a:pt x="479" y="996"/>
                    <a:pt x="424" y="947"/>
                  </a:cubicBezTo>
                  <a:cubicBezTo>
                    <a:pt x="369" y="897"/>
                    <a:pt x="263" y="836"/>
                    <a:pt x="228" y="796"/>
                  </a:cubicBezTo>
                  <a:cubicBezTo>
                    <a:pt x="193" y="756"/>
                    <a:pt x="109" y="689"/>
                    <a:pt x="85" y="683"/>
                  </a:cubicBezTo>
                  <a:cubicBezTo>
                    <a:pt x="61" y="676"/>
                    <a:pt x="36" y="682"/>
                    <a:pt x="25" y="677"/>
                  </a:cubicBezTo>
                  <a:cubicBezTo>
                    <a:pt x="14" y="672"/>
                    <a:pt x="0" y="646"/>
                    <a:pt x="25" y="615"/>
                  </a:cubicBezTo>
                  <a:cubicBezTo>
                    <a:pt x="50" y="583"/>
                    <a:pt x="108" y="565"/>
                    <a:pt x="167" y="590"/>
                  </a:cubicBezTo>
                  <a:cubicBezTo>
                    <a:pt x="227" y="615"/>
                    <a:pt x="292" y="677"/>
                    <a:pt x="331" y="674"/>
                  </a:cubicBezTo>
                  <a:cubicBezTo>
                    <a:pt x="370" y="671"/>
                    <a:pt x="421" y="640"/>
                    <a:pt x="419" y="567"/>
                  </a:cubicBezTo>
                  <a:cubicBezTo>
                    <a:pt x="418" y="494"/>
                    <a:pt x="365" y="389"/>
                    <a:pt x="339" y="308"/>
                  </a:cubicBezTo>
                  <a:cubicBezTo>
                    <a:pt x="314" y="227"/>
                    <a:pt x="297" y="148"/>
                    <a:pt x="299" y="111"/>
                  </a:cubicBezTo>
                  <a:cubicBezTo>
                    <a:pt x="301" y="73"/>
                    <a:pt x="323" y="49"/>
                    <a:pt x="345" y="57"/>
                  </a:cubicBezTo>
                  <a:cubicBezTo>
                    <a:pt x="367" y="65"/>
                    <a:pt x="386" y="89"/>
                    <a:pt x="429" y="219"/>
                  </a:cubicBezTo>
                  <a:cubicBezTo>
                    <a:pt x="473" y="348"/>
                    <a:pt x="504" y="438"/>
                    <a:pt x="525" y="443"/>
                  </a:cubicBezTo>
                  <a:cubicBezTo>
                    <a:pt x="547" y="449"/>
                    <a:pt x="543" y="426"/>
                    <a:pt x="541" y="371"/>
                  </a:cubicBezTo>
                  <a:cubicBezTo>
                    <a:pt x="539" y="315"/>
                    <a:pt x="537" y="122"/>
                    <a:pt x="542" y="78"/>
                  </a:cubicBezTo>
                  <a:cubicBezTo>
                    <a:pt x="548" y="34"/>
                    <a:pt x="566" y="0"/>
                    <a:pt x="603" y="7"/>
                  </a:cubicBezTo>
                  <a:cubicBezTo>
                    <a:pt x="641" y="15"/>
                    <a:pt x="641" y="131"/>
                    <a:pt x="638" y="219"/>
                  </a:cubicBezTo>
                  <a:cubicBezTo>
                    <a:pt x="635" y="307"/>
                    <a:pt x="644" y="381"/>
                    <a:pt x="647" y="407"/>
                  </a:cubicBezTo>
                  <a:cubicBezTo>
                    <a:pt x="651" y="433"/>
                    <a:pt x="655" y="448"/>
                    <a:pt x="668" y="450"/>
                  </a:cubicBezTo>
                  <a:cubicBezTo>
                    <a:pt x="681" y="452"/>
                    <a:pt x="713" y="436"/>
                    <a:pt x="745" y="334"/>
                  </a:cubicBezTo>
                  <a:cubicBezTo>
                    <a:pt x="776" y="232"/>
                    <a:pt x="801" y="154"/>
                    <a:pt x="813" y="125"/>
                  </a:cubicBezTo>
                  <a:cubicBezTo>
                    <a:pt x="824" y="97"/>
                    <a:pt x="849" y="67"/>
                    <a:pt x="875" y="82"/>
                  </a:cubicBezTo>
                  <a:cubicBezTo>
                    <a:pt x="900" y="97"/>
                    <a:pt x="894" y="153"/>
                    <a:pt x="857" y="272"/>
                  </a:cubicBezTo>
                  <a:cubicBezTo>
                    <a:pt x="819" y="391"/>
                    <a:pt x="813" y="414"/>
                    <a:pt x="807" y="436"/>
                  </a:cubicBezTo>
                  <a:cubicBezTo>
                    <a:pt x="802" y="458"/>
                    <a:pt x="793" y="503"/>
                    <a:pt x="802" y="508"/>
                  </a:cubicBezTo>
                  <a:cubicBezTo>
                    <a:pt x="811" y="513"/>
                    <a:pt x="846" y="493"/>
                    <a:pt x="881" y="450"/>
                  </a:cubicBezTo>
                  <a:cubicBezTo>
                    <a:pt x="917" y="407"/>
                    <a:pt x="987" y="306"/>
                    <a:pt x="1005" y="283"/>
                  </a:cubicBezTo>
                  <a:cubicBezTo>
                    <a:pt x="1023" y="261"/>
                    <a:pt x="1045" y="235"/>
                    <a:pt x="1067" y="253"/>
                  </a:cubicBezTo>
                  <a:cubicBezTo>
                    <a:pt x="1088" y="272"/>
                    <a:pt x="1032" y="365"/>
                    <a:pt x="985" y="441"/>
                  </a:cubicBezTo>
                  <a:cubicBezTo>
                    <a:pt x="939" y="516"/>
                    <a:pt x="897" y="601"/>
                    <a:pt x="889" y="667"/>
                  </a:cubicBezTo>
                  <a:cubicBezTo>
                    <a:pt x="882" y="734"/>
                    <a:pt x="876" y="820"/>
                    <a:pt x="858" y="889"/>
                  </a:cubicBezTo>
                  <a:cubicBezTo>
                    <a:pt x="840" y="958"/>
                    <a:pt x="820" y="1007"/>
                    <a:pt x="803" y="1031"/>
                  </a:cubicBezTo>
                  <a:cubicBezTo>
                    <a:pt x="803" y="1119"/>
                    <a:pt x="803" y="1119"/>
                    <a:pt x="803" y="1119"/>
                  </a:cubicBezTo>
                  <a:lnTo>
                    <a:pt x="479" y="1119"/>
                  </a:lnTo>
                  <a:close/>
                </a:path>
              </a:pathLst>
            </a:custGeom>
            <a:solidFill>
              <a:srgbClr val="4D4D4D">
                <a:lumMod val="40000"/>
                <a:lumOff val="60000"/>
              </a:srgbClr>
            </a:solidFill>
            <a:ln>
              <a:noFill/>
            </a:ln>
          </p:spPr>
          <p:txBody>
            <a:bodyPr>
              <a:normAutofit/>
            </a:bodyPr>
            <a:lstStyle/>
            <a:p>
              <a:endParaRPr lang="zh-CN" altLang="en-US"/>
            </a:p>
          </p:txBody>
        </p:sp>
        <p:sp>
          <p:nvSpPr>
            <p:cNvPr id="29" name="Freeform 27"/>
            <p:cNvSpPr/>
            <p:nvPr>
              <p:custDataLst>
                <p:tags r:id="rId6"/>
              </p:custDataLst>
            </p:nvPr>
          </p:nvSpPr>
          <p:spPr bwMode="auto">
            <a:xfrm>
              <a:off x="10639" y="3687"/>
              <a:ext cx="3344" cy="3689"/>
            </a:xfrm>
            <a:custGeom>
              <a:avLst/>
              <a:gdLst>
                <a:gd name="T0" fmla="*/ 1117 w 1269"/>
                <a:gd name="T1" fmla="*/ 285 h 1399"/>
                <a:gd name="T2" fmla="*/ 317 w 1269"/>
                <a:gd name="T3" fmla="*/ 194 h 1399"/>
                <a:gd name="T4" fmla="*/ 185 w 1269"/>
                <a:gd name="T5" fmla="*/ 988 h 1399"/>
                <a:gd name="T6" fmla="*/ 532 w 1269"/>
                <a:gd name="T7" fmla="*/ 1195 h 1399"/>
                <a:gd name="T8" fmla="*/ 450 w 1269"/>
                <a:gd name="T9" fmla="*/ 1399 h 1399"/>
                <a:gd name="T10" fmla="*/ 1224 w 1269"/>
                <a:gd name="T11" fmla="*/ 613 h 1399"/>
                <a:gd name="T12" fmla="*/ 1224 w 1269"/>
                <a:gd name="T13" fmla="*/ 613 h 1399"/>
                <a:gd name="T14" fmla="*/ 1117 w 1269"/>
                <a:gd name="T15" fmla="*/ 285 h 1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9" h="1399">
                  <a:moveTo>
                    <a:pt x="1117" y="285"/>
                  </a:moveTo>
                  <a:cubicBezTo>
                    <a:pt x="932" y="41"/>
                    <a:pt x="574" y="0"/>
                    <a:pt x="317" y="194"/>
                  </a:cubicBezTo>
                  <a:cubicBezTo>
                    <a:pt x="59" y="388"/>
                    <a:pt x="0" y="744"/>
                    <a:pt x="185" y="988"/>
                  </a:cubicBezTo>
                  <a:cubicBezTo>
                    <a:pt x="272" y="1103"/>
                    <a:pt x="397" y="1173"/>
                    <a:pt x="532" y="1195"/>
                  </a:cubicBezTo>
                  <a:cubicBezTo>
                    <a:pt x="573" y="1309"/>
                    <a:pt x="450" y="1399"/>
                    <a:pt x="450" y="1399"/>
                  </a:cubicBezTo>
                  <a:cubicBezTo>
                    <a:pt x="1269" y="1125"/>
                    <a:pt x="1224" y="613"/>
                    <a:pt x="1224" y="613"/>
                  </a:cubicBezTo>
                  <a:cubicBezTo>
                    <a:pt x="1224" y="613"/>
                    <a:pt x="1224" y="613"/>
                    <a:pt x="1224" y="613"/>
                  </a:cubicBezTo>
                  <a:cubicBezTo>
                    <a:pt x="1225" y="498"/>
                    <a:pt x="1190" y="383"/>
                    <a:pt x="1117" y="285"/>
                  </a:cubicBezTo>
                  <a:close/>
                </a:path>
              </a:pathLst>
            </a:custGeom>
            <a:solidFill>
              <a:srgbClr val="283149"/>
            </a:solidFill>
            <a:ln>
              <a:noFill/>
            </a:ln>
          </p:spPr>
          <p:txBody>
            <a:bodyPr>
              <a:normAutofit/>
            </a:bodyPr>
            <a:lstStyle/>
            <a:p>
              <a:endParaRPr lang="zh-CN" altLang="en-US"/>
            </a:p>
          </p:txBody>
        </p:sp>
        <p:sp>
          <p:nvSpPr>
            <p:cNvPr id="30" name="Freeform 28"/>
            <p:cNvSpPr/>
            <p:nvPr>
              <p:custDataLst>
                <p:tags r:id="rId7"/>
              </p:custDataLst>
            </p:nvPr>
          </p:nvSpPr>
          <p:spPr bwMode="auto">
            <a:xfrm>
              <a:off x="12642" y="5539"/>
              <a:ext cx="2743" cy="2645"/>
            </a:xfrm>
            <a:custGeom>
              <a:avLst/>
              <a:gdLst>
                <a:gd name="T0" fmla="*/ 1041 w 1041"/>
                <a:gd name="T1" fmla="*/ 423 h 1004"/>
                <a:gd name="T2" fmla="*/ 536 w 1041"/>
                <a:gd name="T3" fmla="*/ 0 h 1004"/>
                <a:gd name="T4" fmla="*/ 31 w 1041"/>
                <a:gd name="T5" fmla="*/ 423 h 1004"/>
                <a:gd name="T6" fmla="*/ 163 w 1041"/>
                <a:gd name="T7" fmla="*/ 708 h 1004"/>
                <a:gd name="T8" fmla="*/ 0 w 1041"/>
                <a:gd name="T9" fmla="*/ 795 h 1004"/>
                <a:gd name="T10" fmla="*/ 944 w 1041"/>
                <a:gd name="T11" fmla="*/ 672 h 1004"/>
                <a:gd name="T12" fmla="*/ 944 w 1041"/>
                <a:gd name="T13" fmla="*/ 672 h 1004"/>
                <a:gd name="T14" fmla="*/ 1041 w 1041"/>
                <a:gd name="T15" fmla="*/ 423 h 10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1" h="1004">
                  <a:moveTo>
                    <a:pt x="1041" y="423"/>
                  </a:moveTo>
                  <a:cubicBezTo>
                    <a:pt x="1041" y="190"/>
                    <a:pt x="815" y="0"/>
                    <a:pt x="536" y="0"/>
                  </a:cubicBezTo>
                  <a:cubicBezTo>
                    <a:pt x="257" y="0"/>
                    <a:pt x="31" y="190"/>
                    <a:pt x="31" y="423"/>
                  </a:cubicBezTo>
                  <a:cubicBezTo>
                    <a:pt x="31" y="533"/>
                    <a:pt x="81" y="633"/>
                    <a:pt x="163" y="708"/>
                  </a:cubicBezTo>
                  <a:cubicBezTo>
                    <a:pt x="132" y="796"/>
                    <a:pt x="0" y="795"/>
                    <a:pt x="0" y="795"/>
                  </a:cubicBezTo>
                  <a:cubicBezTo>
                    <a:pt x="708" y="1004"/>
                    <a:pt x="944" y="672"/>
                    <a:pt x="944" y="672"/>
                  </a:cubicBezTo>
                  <a:cubicBezTo>
                    <a:pt x="944" y="672"/>
                    <a:pt x="944" y="672"/>
                    <a:pt x="944" y="672"/>
                  </a:cubicBezTo>
                  <a:cubicBezTo>
                    <a:pt x="1005" y="602"/>
                    <a:pt x="1041" y="516"/>
                    <a:pt x="1041" y="423"/>
                  </a:cubicBezTo>
                  <a:close/>
                </a:path>
              </a:pathLst>
            </a:custGeom>
            <a:solidFill>
              <a:srgbClr val="005B8A"/>
            </a:solidFill>
            <a:ln>
              <a:noFill/>
            </a:ln>
          </p:spPr>
          <p:txBody>
            <a:bodyPr>
              <a:normAutofit/>
            </a:bodyPr>
            <a:lstStyle/>
            <a:p>
              <a:endParaRPr lang="zh-CN" altLang="en-US"/>
            </a:p>
          </p:txBody>
        </p:sp>
        <p:sp>
          <p:nvSpPr>
            <p:cNvPr id="32" name="Freeform 30"/>
            <p:cNvSpPr/>
            <p:nvPr>
              <p:custDataLst>
                <p:tags r:id="rId8"/>
              </p:custDataLst>
            </p:nvPr>
          </p:nvSpPr>
          <p:spPr bwMode="auto">
            <a:xfrm>
              <a:off x="13712" y="5881"/>
              <a:ext cx="603" cy="553"/>
            </a:xfrm>
            <a:custGeom>
              <a:avLst/>
              <a:gdLst>
                <a:gd name="T0" fmla="*/ 70 w 229"/>
                <a:gd name="T1" fmla="*/ 99 h 210"/>
                <a:gd name="T2" fmla="*/ 70 w 229"/>
                <a:gd name="T3" fmla="*/ 99 h 210"/>
                <a:gd name="T4" fmla="*/ 26 w 229"/>
                <a:gd name="T5" fmla="*/ 144 h 210"/>
                <a:gd name="T6" fmla="*/ 17 w 229"/>
                <a:gd name="T7" fmla="*/ 164 h 210"/>
                <a:gd name="T8" fmla="*/ 26 w 229"/>
                <a:gd name="T9" fmla="*/ 184 h 210"/>
                <a:gd name="T10" fmla="*/ 26 w 229"/>
                <a:gd name="T11" fmla="*/ 184 h 210"/>
                <a:gd name="T12" fmla="*/ 46 w 229"/>
                <a:gd name="T13" fmla="*/ 192 h 210"/>
                <a:gd name="T14" fmla="*/ 66 w 229"/>
                <a:gd name="T15" fmla="*/ 184 h 210"/>
                <a:gd name="T16" fmla="*/ 116 w 229"/>
                <a:gd name="T17" fmla="*/ 134 h 210"/>
                <a:gd name="T18" fmla="*/ 116 w 229"/>
                <a:gd name="T19" fmla="*/ 133 h 210"/>
                <a:gd name="T20" fmla="*/ 170 w 229"/>
                <a:gd name="T21" fmla="*/ 79 h 210"/>
                <a:gd name="T22" fmla="*/ 174 w 229"/>
                <a:gd name="T23" fmla="*/ 71 h 210"/>
                <a:gd name="T24" fmla="*/ 170 w 229"/>
                <a:gd name="T25" fmla="*/ 62 h 210"/>
                <a:gd name="T26" fmla="*/ 161 w 229"/>
                <a:gd name="T27" fmla="*/ 58 h 210"/>
                <a:gd name="T28" fmla="*/ 153 w 229"/>
                <a:gd name="T29" fmla="*/ 62 h 210"/>
                <a:gd name="T30" fmla="*/ 75 w 229"/>
                <a:gd name="T31" fmla="*/ 139 h 210"/>
                <a:gd name="T32" fmla="*/ 62 w 229"/>
                <a:gd name="T33" fmla="*/ 139 h 210"/>
                <a:gd name="T34" fmla="*/ 62 w 229"/>
                <a:gd name="T35" fmla="*/ 127 h 210"/>
                <a:gd name="T36" fmla="*/ 140 w 229"/>
                <a:gd name="T37" fmla="*/ 49 h 210"/>
                <a:gd name="T38" fmla="*/ 161 w 229"/>
                <a:gd name="T39" fmla="*/ 41 h 210"/>
                <a:gd name="T40" fmla="*/ 183 w 229"/>
                <a:gd name="T41" fmla="*/ 49 h 210"/>
                <a:gd name="T42" fmla="*/ 191 w 229"/>
                <a:gd name="T43" fmla="*/ 71 h 210"/>
                <a:gd name="T44" fmla="*/ 183 w 229"/>
                <a:gd name="T45" fmla="*/ 92 h 210"/>
                <a:gd name="T46" fmla="*/ 129 w 229"/>
                <a:gd name="T47" fmla="*/ 146 h 210"/>
                <a:gd name="T48" fmla="*/ 129 w 229"/>
                <a:gd name="T49" fmla="*/ 146 h 210"/>
                <a:gd name="T50" fmla="*/ 128 w 229"/>
                <a:gd name="T51" fmla="*/ 146 h 210"/>
                <a:gd name="T52" fmla="*/ 78 w 229"/>
                <a:gd name="T53" fmla="*/ 196 h 210"/>
                <a:gd name="T54" fmla="*/ 46 w 229"/>
                <a:gd name="T55" fmla="*/ 210 h 210"/>
                <a:gd name="T56" fmla="*/ 14 w 229"/>
                <a:gd name="T57" fmla="*/ 197 h 210"/>
                <a:gd name="T58" fmla="*/ 13 w 229"/>
                <a:gd name="T59" fmla="*/ 196 h 210"/>
                <a:gd name="T60" fmla="*/ 13 w 229"/>
                <a:gd name="T61" fmla="*/ 196 h 210"/>
                <a:gd name="T62" fmla="*/ 0 w 229"/>
                <a:gd name="T63" fmla="*/ 164 h 210"/>
                <a:gd name="T64" fmla="*/ 13 w 229"/>
                <a:gd name="T65" fmla="*/ 131 h 210"/>
                <a:gd name="T66" fmla="*/ 63 w 229"/>
                <a:gd name="T67" fmla="*/ 81 h 210"/>
                <a:gd name="T68" fmla="*/ 64 w 229"/>
                <a:gd name="T69" fmla="*/ 81 h 210"/>
                <a:gd name="T70" fmla="*/ 127 w 229"/>
                <a:gd name="T71" fmla="*/ 18 h 210"/>
                <a:gd name="T72" fmla="*/ 169 w 229"/>
                <a:gd name="T73" fmla="*/ 0 h 210"/>
                <a:gd name="T74" fmla="*/ 212 w 229"/>
                <a:gd name="T75" fmla="*/ 18 h 210"/>
                <a:gd name="T76" fmla="*/ 229 w 229"/>
                <a:gd name="T77" fmla="*/ 60 h 210"/>
                <a:gd name="T78" fmla="*/ 212 w 229"/>
                <a:gd name="T79" fmla="*/ 102 h 210"/>
                <a:gd name="T80" fmla="*/ 125 w 229"/>
                <a:gd name="T81" fmla="*/ 189 h 210"/>
                <a:gd name="T82" fmla="*/ 112 w 229"/>
                <a:gd name="T83" fmla="*/ 189 h 210"/>
                <a:gd name="T84" fmla="*/ 112 w 229"/>
                <a:gd name="T85" fmla="*/ 177 h 210"/>
                <a:gd name="T86" fmla="*/ 199 w 229"/>
                <a:gd name="T87" fmla="*/ 90 h 210"/>
                <a:gd name="T88" fmla="*/ 212 w 229"/>
                <a:gd name="T89" fmla="*/ 60 h 210"/>
                <a:gd name="T90" fmla="*/ 199 w 229"/>
                <a:gd name="T91" fmla="*/ 30 h 210"/>
                <a:gd name="T92" fmla="*/ 169 w 229"/>
                <a:gd name="T93" fmla="*/ 18 h 210"/>
                <a:gd name="T94" fmla="*/ 139 w 229"/>
                <a:gd name="T95" fmla="*/ 30 h 210"/>
                <a:gd name="T96" fmla="*/ 70 w 229"/>
                <a:gd name="T97" fmla="*/ 9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210">
                  <a:moveTo>
                    <a:pt x="70" y="99"/>
                  </a:moveTo>
                  <a:cubicBezTo>
                    <a:pt x="70" y="99"/>
                    <a:pt x="70" y="99"/>
                    <a:pt x="70" y="99"/>
                  </a:cubicBezTo>
                  <a:cubicBezTo>
                    <a:pt x="26" y="144"/>
                    <a:pt x="26" y="144"/>
                    <a:pt x="26" y="144"/>
                  </a:cubicBezTo>
                  <a:cubicBezTo>
                    <a:pt x="20" y="149"/>
                    <a:pt x="17" y="156"/>
                    <a:pt x="17" y="164"/>
                  </a:cubicBezTo>
                  <a:cubicBezTo>
                    <a:pt x="17" y="171"/>
                    <a:pt x="20" y="178"/>
                    <a:pt x="26" y="184"/>
                  </a:cubicBezTo>
                  <a:cubicBezTo>
                    <a:pt x="26" y="184"/>
                    <a:pt x="26" y="184"/>
                    <a:pt x="26" y="184"/>
                  </a:cubicBezTo>
                  <a:cubicBezTo>
                    <a:pt x="31" y="189"/>
                    <a:pt x="39" y="192"/>
                    <a:pt x="46" y="192"/>
                  </a:cubicBezTo>
                  <a:cubicBezTo>
                    <a:pt x="53" y="192"/>
                    <a:pt x="60" y="189"/>
                    <a:pt x="66" y="184"/>
                  </a:cubicBezTo>
                  <a:cubicBezTo>
                    <a:pt x="116" y="134"/>
                    <a:pt x="116" y="134"/>
                    <a:pt x="116" y="134"/>
                  </a:cubicBezTo>
                  <a:cubicBezTo>
                    <a:pt x="116" y="133"/>
                    <a:pt x="116" y="133"/>
                    <a:pt x="116" y="133"/>
                  </a:cubicBezTo>
                  <a:cubicBezTo>
                    <a:pt x="170" y="79"/>
                    <a:pt x="170" y="79"/>
                    <a:pt x="170" y="79"/>
                  </a:cubicBezTo>
                  <a:cubicBezTo>
                    <a:pt x="173" y="77"/>
                    <a:pt x="174" y="74"/>
                    <a:pt x="174" y="71"/>
                  </a:cubicBezTo>
                  <a:cubicBezTo>
                    <a:pt x="174" y="67"/>
                    <a:pt x="173" y="64"/>
                    <a:pt x="170" y="62"/>
                  </a:cubicBezTo>
                  <a:cubicBezTo>
                    <a:pt x="168" y="59"/>
                    <a:pt x="165" y="58"/>
                    <a:pt x="161" y="58"/>
                  </a:cubicBezTo>
                  <a:cubicBezTo>
                    <a:pt x="158" y="58"/>
                    <a:pt x="155" y="59"/>
                    <a:pt x="153" y="62"/>
                  </a:cubicBezTo>
                  <a:cubicBezTo>
                    <a:pt x="75" y="139"/>
                    <a:pt x="75" y="139"/>
                    <a:pt x="75" y="139"/>
                  </a:cubicBezTo>
                  <a:cubicBezTo>
                    <a:pt x="71" y="143"/>
                    <a:pt x="66" y="143"/>
                    <a:pt x="62" y="139"/>
                  </a:cubicBezTo>
                  <a:cubicBezTo>
                    <a:pt x="59" y="136"/>
                    <a:pt x="59" y="130"/>
                    <a:pt x="62" y="127"/>
                  </a:cubicBezTo>
                  <a:cubicBezTo>
                    <a:pt x="140" y="49"/>
                    <a:pt x="140" y="49"/>
                    <a:pt x="140" y="49"/>
                  </a:cubicBezTo>
                  <a:cubicBezTo>
                    <a:pt x="146" y="43"/>
                    <a:pt x="154" y="41"/>
                    <a:pt x="161" y="41"/>
                  </a:cubicBezTo>
                  <a:cubicBezTo>
                    <a:pt x="169" y="41"/>
                    <a:pt x="177" y="43"/>
                    <a:pt x="183" y="49"/>
                  </a:cubicBezTo>
                  <a:cubicBezTo>
                    <a:pt x="189" y="55"/>
                    <a:pt x="191" y="63"/>
                    <a:pt x="191" y="71"/>
                  </a:cubicBezTo>
                  <a:cubicBezTo>
                    <a:pt x="191" y="78"/>
                    <a:pt x="189" y="86"/>
                    <a:pt x="183" y="92"/>
                  </a:cubicBezTo>
                  <a:cubicBezTo>
                    <a:pt x="129" y="146"/>
                    <a:pt x="129" y="146"/>
                    <a:pt x="129" y="146"/>
                  </a:cubicBezTo>
                  <a:cubicBezTo>
                    <a:pt x="129" y="146"/>
                    <a:pt x="129" y="146"/>
                    <a:pt x="129" y="146"/>
                  </a:cubicBezTo>
                  <a:cubicBezTo>
                    <a:pt x="128" y="146"/>
                    <a:pt x="128" y="146"/>
                    <a:pt x="128" y="146"/>
                  </a:cubicBezTo>
                  <a:cubicBezTo>
                    <a:pt x="78" y="196"/>
                    <a:pt x="78" y="196"/>
                    <a:pt x="78" y="196"/>
                  </a:cubicBezTo>
                  <a:cubicBezTo>
                    <a:pt x="69" y="205"/>
                    <a:pt x="58" y="210"/>
                    <a:pt x="46" y="210"/>
                  </a:cubicBezTo>
                  <a:cubicBezTo>
                    <a:pt x="34" y="210"/>
                    <a:pt x="23" y="205"/>
                    <a:pt x="14" y="197"/>
                  </a:cubicBezTo>
                  <a:cubicBezTo>
                    <a:pt x="13" y="196"/>
                    <a:pt x="13" y="196"/>
                    <a:pt x="13" y="196"/>
                  </a:cubicBezTo>
                  <a:cubicBezTo>
                    <a:pt x="13" y="196"/>
                    <a:pt x="13" y="196"/>
                    <a:pt x="13" y="196"/>
                  </a:cubicBezTo>
                  <a:cubicBezTo>
                    <a:pt x="4" y="187"/>
                    <a:pt x="0" y="175"/>
                    <a:pt x="0" y="164"/>
                  </a:cubicBezTo>
                  <a:cubicBezTo>
                    <a:pt x="0" y="152"/>
                    <a:pt x="4" y="140"/>
                    <a:pt x="13" y="131"/>
                  </a:cubicBezTo>
                  <a:cubicBezTo>
                    <a:pt x="63" y="81"/>
                    <a:pt x="63" y="81"/>
                    <a:pt x="63" y="81"/>
                  </a:cubicBezTo>
                  <a:cubicBezTo>
                    <a:pt x="64" y="81"/>
                    <a:pt x="64" y="81"/>
                    <a:pt x="64" y="81"/>
                  </a:cubicBezTo>
                  <a:cubicBezTo>
                    <a:pt x="127" y="18"/>
                    <a:pt x="127" y="18"/>
                    <a:pt x="127" y="18"/>
                  </a:cubicBezTo>
                  <a:cubicBezTo>
                    <a:pt x="139" y="6"/>
                    <a:pt x="154" y="0"/>
                    <a:pt x="169" y="0"/>
                  </a:cubicBezTo>
                  <a:cubicBezTo>
                    <a:pt x="185" y="0"/>
                    <a:pt x="200" y="6"/>
                    <a:pt x="212" y="18"/>
                  </a:cubicBezTo>
                  <a:cubicBezTo>
                    <a:pt x="223" y="29"/>
                    <a:pt x="229" y="45"/>
                    <a:pt x="229" y="60"/>
                  </a:cubicBezTo>
                  <a:cubicBezTo>
                    <a:pt x="229" y="75"/>
                    <a:pt x="223" y="91"/>
                    <a:pt x="212" y="102"/>
                  </a:cubicBezTo>
                  <a:cubicBezTo>
                    <a:pt x="125" y="189"/>
                    <a:pt x="125" y="189"/>
                    <a:pt x="125" y="189"/>
                  </a:cubicBezTo>
                  <a:cubicBezTo>
                    <a:pt x="121" y="193"/>
                    <a:pt x="116" y="193"/>
                    <a:pt x="112" y="189"/>
                  </a:cubicBezTo>
                  <a:cubicBezTo>
                    <a:pt x="109" y="186"/>
                    <a:pt x="109" y="180"/>
                    <a:pt x="112" y="177"/>
                  </a:cubicBezTo>
                  <a:cubicBezTo>
                    <a:pt x="199" y="90"/>
                    <a:pt x="199" y="90"/>
                    <a:pt x="199" y="90"/>
                  </a:cubicBezTo>
                  <a:cubicBezTo>
                    <a:pt x="207" y="82"/>
                    <a:pt x="212" y="71"/>
                    <a:pt x="212" y="60"/>
                  </a:cubicBezTo>
                  <a:cubicBezTo>
                    <a:pt x="212" y="49"/>
                    <a:pt x="207" y="38"/>
                    <a:pt x="199" y="30"/>
                  </a:cubicBezTo>
                  <a:cubicBezTo>
                    <a:pt x="191" y="22"/>
                    <a:pt x="180" y="18"/>
                    <a:pt x="169" y="18"/>
                  </a:cubicBezTo>
                  <a:cubicBezTo>
                    <a:pt x="158" y="18"/>
                    <a:pt x="148" y="22"/>
                    <a:pt x="139" y="30"/>
                  </a:cubicBezTo>
                  <a:cubicBezTo>
                    <a:pt x="70" y="99"/>
                    <a:pt x="70" y="99"/>
                    <a:pt x="70" y="99"/>
                  </a:cubicBezTo>
                  <a:close/>
                </a:path>
              </a:pathLst>
            </a:custGeom>
            <a:solidFill>
              <a:srgbClr val="FFFFFF"/>
            </a:solidFill>
            <a:ln>
              <a:noFill/>
            </a:ln>
          </p:spPr>
          <p:txBody>
            <a:bodyPr>
              <a:normAutofit fontScale="90000"/>
            </a:bodyPr>
            <a:lstStyle/>
            <a:p>
              <a:endParaRPr lang="zh-CN" altLang="en-US"/>
            </a:p>
          </p:txBody>
        </p:sp>
        <p:sp>
          <p:nvSpPr>
            <p:cNvPr id="33" name="Freeform 31"/>
            <p:cNvSpPr>
              <a:spLocks noEditPoints="1"/>
            </p:cNvSpPr>
            <p:nvPr>
              <p:custDataLst>
                <p:tags r:id="rId9"/>
              </p:custDataLst>
            </p:nvPr>
          </p:nvSpPr>
          <p:spPr bwMode="auto">
            <a:xfrm>
              <a:off x="9391" y="4653"/>
              <a:ext cx="574" cy="574"/>
            </a:xfrm>
            <a:custGeom>
              <a:avLst/>
              <a:gdLst>
                <a:gd name="T0" fmla="*/ 185 w 217"/>
                <a:gd name="T1" fmla="*/ 77 h 217"/>
                <a:gd name="T2" fmla="*/ 197 w 217"/>
                <a:gd name="T3" fmla="*/ 56 h 217"/>
                <a:gd name="T4" fmla="*/ 174 w 217"/>
                <a:gd name="T5" fmla="*/ 20 h 217"/>
                <a:gd name="T6" fmla="*/ 146 w 217"/>
                <a:gd name="T7" fmla="*/ 35 h 217"/>
                <a:gd name="T8" fmla="*/ 134 w 217"/>
                <a:gd name="T9" fmla="*/ 9 h 217"/>
                <a:gd name="T10" fmla="*/ 83 w 217"/>
                <a:gd name="T11" fmla="*/ 9 h 217"/>
                <a:gd name="T12" fmla="*/ 71 w 217"/>
                <a:gd name="T13" fmla="*/ 35 h 217"/>
                <a:gd name="T14" fmla="*/ 44 w 217"/>
                <a:gd name="T15" fmla="*/ 20 h 217"/>
                <a:gd name="T16" fmla="*/ 20 w 217"/>
                <a:gd name="T17" fmla="*/ 56 h 217"/>
                <a:gd name="T18" fmla="*/ 32 w 217"/>
                <a:gd name="T19" fmla="*/ 77 h 217"/>
                <a:gd name="T20" fmla="*/ 0 w 217"/>
                <a:gd name="T21" fmla="*/ 92 h 217"/>
                <a:gd name="T22" fmla="*/ 30 w 217"/>
                <a:gd name="T23" fmla="*/ 134 h 217"/>
                <a:gd name="T24" fmla="*/ 35 w 217"/>
                <a:gd name="T25" fmla="*/ 146 h 217"/>
                <a:gd name="T26" fmla="*/ 20 w 217"/>
                <a:gd name="T27" fmla="*/ 173 h 217"/>
                <a:gd name="T28" fmla="*/ 56 w 217"/>
                <a:gd name="T29" fmla="*/ 197 h 217"/>
                <a:gd name="T30" fmla="*/ 77 w 217"/>
                <a:gd name="T31" fmla="*/ 185 h 217"/>
                <a:gd name="T32" fmla="*/ 92 w 217"/>
                <a:gd name="T33" fmla="*/ 217 h 217"/>
                <a:gd name="T34" fmla="*/ 134 w 217"/>
                <a:gd name="T35" fmla="*/ 187 h 217"/>
                <a:gd name="T36" fmla="*/ 161 w 217"/>
                <a:gd name="T37" fmla="*/ 197 h 217"/>
                <a:gd name="T38" fmla="*/ 197 w 217"/>
                <a:gd name="T39" fmla="*/ 174 h 217"/>
                <a:gd name="T40" fmla="*/ 182 w 217"/>
                <a:gd name="T41" fmla="*/ 146 h 217"/>
                <a:gd name="T42" fmla="*/ 208 w 217"/>
                <a:gd name="T43" fmla="*/ 134 h 217"/>
                <a:gd name="T44" fmla="*/ 217 w 217"/>
                <a:gd name="T45" fmla="*/ 92 h 217"/>
                <a:gd name="T46" fmla="*/ 200 w 217"/>
                <a:gd name="T47" fmla="*/ 116 h 217"/>
                <a:gd name="T48" fmla="*/ 169 w 217"/>
                <a:gd name="T49" fmla="*/ 133 h 217"/>
                <a:gd name="T50" fmla="*/ 165 w 217"/>
                <a:gd name="T51" fmla="*/ 154 h 217"/>
                <a:gd name="T52" fmla="*/ 154 w 217"/>
                <a:gd name="T53" fmla="*/ 165 h 217"/>
                <a:gd name="T54" fmla="*/ 123 w 217"/>
                <a:gd name="T55" fmla="*/ 172 h 217"/>
                <a:gd name="T56" fmla="*/ 101 w 217"/>
                <a:gd name="T57" fmla="*/ 199 h 217"/>
                <a:gd name="T58" fmla="*/ 84 w 217"/>
                <a:gd name="T59" fmla="*/ 169 h 217"/>
                <a:gd name="T60" fmla="*/ 63 w 217"/>
                <a:gd name="T61" fmla="*/ 165 h 217"/>
                <a:gd name="T62" fmla="*/ 39 w 217"/>
                <a:gd name="T63" fmla="*/ 167 h 217"/>
                <a:gd name="T64" fmla="*/ 48 w 217"/>
                <a:gd name="T65" fmla="*/ 133 h 217"/>
                <a:gd name="T66" fmla="*/ 36 w 217"/>
                <a:gd name="T67" fmla="*/ 116 h 217"/>
                <a:gd name="T68" fmla="*/ 36 w 217"/>
                <a:gd name="T69" fmla="*/ 101 h 217"/>
                <a:gd name="T70" fmla="*/ 48 w 217"/>
                <a:gd name="T71" fmla="*/ 83 h 217"/>
                <a:gd name="T72" fmla="*/ 52 w 217"/>
                <a:gd name="T73" fmla="*/ 63 h 217"/>
                <a:gd name="T74" fmla="*/ 63 w 217"/>
                <a:gd name="T75" fmla="*/ 52 h 217"/>
                <a:gd name="T76" fmla="*/ 94 w 217"/>
                <a:gd name="T77" fmla="*/ 45 h 217"/>
                <a:gd name="T78" fmla="*/ 101 w 217"/>
                <a:gd name="T79" fmla="*/ 18 h 217"/>
                <a:gd name="T80" fmla="*/ 124 w 217"/>
                <a:gd name="T81" fmla="*/ 45 h 217"/>
                <a:gd name="T82" fmla="*/ 154 w 217"/>
                <a:gd name="T83" fmla="*/ 51 h 217"/>
                <a:gd name="T84" fmla="*/ 165 w 217"/>
                <a:gd name="T85" fmla="*/ 63 h 217"/>
                <a:gd name="T86" fmla="*/ 169 w 217"/>
                <a:gd name="T87" fmla="*/ 84 h 217"/>
                <a:gd name="T88" fmla="*/ 181 w 217"/>
                <a:gd name="T89" fmla="*/ 101 h 217"/>
                <a:gd name="T90" fmla="*/ 109 w 217"/>
                <a:gd name="T91" fmla="*/ 71 h 217"/>
                <a:gd name="T92" fmla="*/ 71 w 217"/>
                <a:gd name="T93" fmla="*/ 108 h 217"/>
                <a:gd name="T94" fmla="*/ 135 w 217"/>
                <a:gd name="T95" fmla="*/ 135 h 217"/>
                <a:gd name="T96" fmla="*/ 109 w 217"/>
                <a:gd name="T97" fmla="*/ 71 h 217"/>
                <a:gd name="T98" fmla="*/ 109 w 217"/>
                <a:gd name="T99" fmla="*/ 135 h 217"/>
                <a:gd name="T100" fmla="*/ 90 w 217"/>
                <a:gd name="T101" fmla="*/ 90 h 217"/>
                <a:gd name="T102" fmla="*/ 135 w 217"/>
                <a:gd name="T103"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217">
                  <a:moveTo>
                    <a:pt x="208" y="83"/>
                  </a:moveTo>
                  <a:cubicBezTo>
                    <a:pt x="187" y="83"/>
                    <a:pt x="187" y="83"/>
                    <a:pt x="187" y="83"/>
                  </a:cubicBezTo>
                  <a:cubicBezTo>
                    <a:pt x="187" y="81"/>
                    <a:pt x="186" y="79"/>
                    <a:pt x="185" y="77"/>
                  </a:cubicBezTo>
                  <a:cubicBezTo>
                    <a:pt x="185" y="77"/>
                    <a:pt x="185" y="77"/>
                    <a:pt x="185" y="77"/>
                  </a:cubicBezTo>
                  <a:cubicBezTo>
                    <a:pt x="184" y="75"/>
                    <a:pt x="183" y="73"/>
                    <a:pt x="182" y="71"/>
                  </a:cubicBezTo>
                  <a:cubicBezTo>
                    <a:pt x="197" y="56"/>
                    <a:pt x="197" y="56"/>
                    <a:pt x="197" y="56"/>
                  </a:cubicBezTo>
                  <a:cubicBezTo>
                    <a:pt x="197" y="56"/>
                    <a:pt x="197" y="56"/>
                    <a:pt x="197" y="56"/>
                  </a:cubicBezTo>
                  <a:cubicBezTo>
                    <a:pt x="201" y="52"/>
                    <a:pt x="201" y="47"/>
                    <a:pt x="197" y="43"/>
                  </a:cubicBezTo>
                  <a:cubicBezTo>
                    <a:pt x="174" y="20"/>
                    <a:pt x="174" y="20"/>
                    <a:pt x="174" y="20"/>
                  </a:cubicBezTo>
                  <a:cubicBezTo>
                    <a:pt x="174" y="20"/>
                    <a:pt x="174" y="20"/>
                    <a:pt x="174" y="20"/>
                  </a:cubicBezTo>
                  <a:cubicBezTo>
                    <a:pt x="170" y="16"/>
                    <a:pt x="165" y="16"/>
                    <a:pt x="161" y="20"/>
                  </a:cubicBezTo>
                  <a:cubicBezTo>
                    <a:pt x="146" y="35"/>
                    <a:pt x="146" y="35"/>
                    <a:pt x="146" y="35"/>
                  </a:cubicBezTo>
                  <a:cubicBezTo>
                    <a:pt x="144" y="34"/>
                    <a:pt x="142" y="33"/>
                    <a:pt x="140" y="32"/>
                  </a:cubicBezTo>
                  <a:cubicBezTo>
                    <a:pt x="138" y="31"/>
                    <a:pt x="136" y="30"/>
                    <a:pt x="134" y="30"/>
                  </a:cubicBezTo>
                  <a:cubicBezTo>
                    <a:pt x="134" y="9"/>
                    <a:pt x="134" y="9"/>
                    <a:pt x="134" y="9"/>
                  </a:cubicBezTo>
                  <a:cubicBezTo>
                    <a:pt x="134" y="4"/>
                    <a:pt x="130" y="0"/>
                    <a:pt x="125" y="0"/>
                  </a:cubicBezTo>
                  <a:cubicBezTo>
                    <a:pt x="92" y="0"/>
                    <a:pt x="92" y="0"/>
                    <a:pt x="92" y="0"/>
                  </a:cubicBezTo>
                  <a:cubicBezTo>
                    <a:pt x="87" y="0"/>
                    <a:pt x="83" y="4"/>
                    <a:pt x="83" y="9"/>
                  </a:cubicBezTo>
                  <a:cubicBezTo>
                    <a:pt x="83" y="30"/>
                    <a:pt x="83" y="30"/>
                    <a:pt x="83" y="30"/>
                  </a:cubicBezTo>
                  <a:cubicBezTo>
                    <a:pt x="81" y="30"/>
                    <a:pt x="79" y="31"/>
                    <a:pt x="77" y="32"/>
                  </a:cubicBezTo>
                  <a:cubicBezTo>
                    <a:pt x="75" y="33"/>
                    <a:pt x="73" y="34"/>
                    <a:pt x="71" y="35"/>
                  </a:cubicBezTo>
                  <a:cubicBezTo>
                    <a:pt x="57" y="20"/>
                    <a:pt x="57" y="20"/>
                    <a:pt x="57" y="20"/>
                  </a:cubicBezTo>
                  <a:cubicBezTo>
                    <a:pt x="56" y="20"/>
                    <a:pt x="56" y="20"/>
                    <a:pt x="56" y="20"/>
                  </a:cubicBezTo>
                  <a:cubicBezTo>
                    <a:pt x="53" y="16"/>
                    <a:pt x="47" y="16"/>
                    <a:pt x="44" y="20"/>
                  </a:cubicBezTo>
                  <a:cubicBezTo>
                    <a:pt x="20" y="43"/>
                    <a:pt x="20" y="43"/>
                    <a:pt x="20" y="43"/>
                  </a:cubicBezTo>
                  <a:cubicBezTo>
                    <a:pt x="20" y="43"/>
                    <a:pt x="20" y="43"/>
                    <a:pt x="20" y="43"/>
                  </a:cubicBezTo>
                  <a:cubicBezTo>
                    <a:pt x="17" y="47"/>
                    <a:pt x="17" y="52"/>
                    <a:pt x="20" y="56"/>
                  </a:cubicBezTo>
                  <a:cubicBezTo>
                    <a:pt x="35" y="71"/>
                    <a:pt x="35" y="71"/>
                    <a:pt x="35" y="71"/>
                  </a:cubicBezTo>
                  <a:cubicBezTo>
                    <a:pt x="34" y="73"/>
                    <a:pt x="33" y="74"/>
                    <a:pt x="32" y="76"/>
                  </a:cubicBezTo>
                  <a:cubicBezTo>
                    <a:pt x="32" y="77"/>
                    <a:pt x="32" y="77"/>
                    <a:pt x="32" y="77"/>
                  </a:cubicBezTo>
                  <a:cubicBezTo>
                    <a:pt x="31" y="79"/>
                    <a:pt x="30" y="81"/>
                    <a:pt x="30" y="83"/>
                  </a:cubicBezTo>
                  <a:cubicBezTo>
                    <a:pt x="9" y="83"/>
                    <a:pt x="9" y="83"/>
                    <a:pt x="9" y="83"/>
                  </a:cubicBezTo>
                  <a:cubicBezTo>
                    <a:pt x="4" y="83"/>
                    <a:pt x="0" y="87"/>
                    <a:pt x="0" y="92"/>
                  </a:cubicBezTo>
                  <a:cubicBezTo>
                    <a:pt x="0" y="125"/>
                    <a:pt x="0" y="125"/>
                    <a:pt x="0" y="125"/>
                  </a:cubicBezTo>
                  <a:cubicBezTo>
                    <a:pt x="0" y="130"/>
                    <a:pt x="4" y="134"/>
                    <a:pt x="9" y="134"/>
                  </a:cubicBezTo>
                  <a:cubicBezTo>
                    <a:pt x="30" y="134"/>
                    <a:pt x="30" y="134"/>
                    <a:pt x="30" y="134"/>
                  </a:cubicBezTo>
                  <a:cubicBezTo>
                    <a:pt x="30" y="136"/>
                    <a:pt x="31" y="138"/>
                    <a:pt x="32" y="140"/>
                  </a:cubicBezTo>
                  <a:cubicBezTo>
                    <a:pt x="32" y="140"/>
                    <a:pt x="32" y="140"/>
                    <a:pt x="32" y="140"/>
                  </a:cubicBezTo>
                  <a:cubicBezTo>
                    <a:pt x="33" y="142"/>
                    <a:pt x="34" y="144"/>
                    <a:pt x="35" y="146"/>
                  </a:cubicBezTo>
                  <a:cubicBezTo>
                    <a:pt x="20" y="160"/>
                    <a:pt x="20" y="160"/>
                    <a:pt x="20" y="160"/>
                  </a:cubicBezTo>
                  <a:cubicBezTo>
                    <a:pt x="20" y="161"/>
                    <a:pt x="20" y="161"/>
                    <a:pt x="20" y="161"/>
                  </a:cubicBezTo>
                  <a:cubicBezTo>
                    <a:pt x="17" y="164"/>
                    <a:pt x="17" y="170"/>
                    <a:pt x="20" y="173"/>
                  </a:cubicBezTo>
                  <a:cubicBezTo>
                    <a:pt x="43" y="197"/>
                    <a:pt x="43" y="197"/>
                    <a:pt x="43" y="197"/>
                  </a:cubicBezTo>
                  <a:cubicBezTo>
                    <a:pt x="44" y="197"/>
                    <a:pt x="44" y="197"/>
                    <a:pt x="44" y="197"/>
                  </a:cubicBezTo>
                  <a:cubicBezTo>
                    <a:pt x="47" y="200"/>
                    <a:pt x="53" y="200"/>
                    <a:pt x="56" y="197"/>
                  </a:cubicBezTo>
                  <a:cubicBezTo>
                    <a:pt x="71" y="182"/>
                    <a:pt x="71" y="182"/>
                    <a:pt x="71" y="182"/>
                  </a:cubicBezTo>
                  <a:cubicBezTo>
                    <a:pt x="73" y="183"/>
                    <a:pt x="75" y="184"/>
                    <a:pt x="76" y="185"/>
                  </a:cubicBezTo>
                  <a:cubicBezTo>
                    <a:pt x="77" y="185"/>
                    <a:pt x="77" y="185"/>
                    <a:pt x="77" y="185"/>
                  </a:cubicBezTo>
                  <a:cubicBezTo>
                    <a:pt x="79" y="186"/>
                    <a:pt x="81" y="187"/>
                    <a:pt x="83" y="187"/>
                  </a:cubicBezTo>
                  <a:cubicBezTo>
                    <a:pt x="83" y="208"/>
                    <a:pt x="83" y="208"/>
                    <a:pt x="83" y="208"/>
                  </a:cubicBezTo>
                  <a:cubicBezTo>
                    <a:pt x="83" y="213"/>
                    <a:pt x="87" y="217"/>
                    <a:pt x="92" y="217"/>
                  </a:cubicBezTo>
                  <a:cubicBezTo>
                    <a:pt x="125" y="217"/>
                    <a:pt x="125" y="217"/>
                    <a:pt x="125" y="217"/>
                  </a:cubicBezTo>
                  <a:cubicBezTo>
                    <a:pt x="130" y="217"/>
                    <a:pt x="134" y="213"/>
                    <a:pt x="134" y="208"/>
                  </a:cubicBezTo>
                  <a:cubicBezTo>
                    <a:pt x="134" y="187"/>
                    <a:pt x="134" y="187"/>
                    <a:pt x="134" y="187"/>
                  </a:cubicBezTo>
                  <a:cubicBezTo>
                    <a:pt x="136" y="187"/>
                    <a:pt x="138" y="186"/>
                    <a:pt x="140" y="185"/>
                  </a:cubicBezTo>
                  <a:cubicBezTo>
                    <a:pt x="142" y="184"/>
                    <a:pt x="144" y="183"/>
                    <a:pt x="146" y="182"/>
                  </a:cubicBezTo>
                  <a:cubicBezTo>
                    <a:pt x="161" y="197"/>
                    <a:pt x="161" y="197"/>
                    <a:pt x="161" y="197"/>
                  </a:cubicBezTo>
                  <a:cubicBezTo>
                    <a:pt x="161" y="197"/>
                    <a:pt x="161" y="197"/>
                    <a:pt x="161" y="197"/>
                  </a:cubicBezTo>
                  <a:cubicBezTo>
                    <a:pt x="165" y="200"/>
                    <a:pt x="170" y="200"/>
                    <a:pt x="174" y="197"/>
                  </a:cubicBezTo>
                  <a:cubicBezTo>
                    <a:pt x="197" y="174"/>
                    <a:pt x="197" y="174"/>
                    <a:pt x="197" y="174"/>
                  </a:cubicBezTo>
                  <a:cubicBezTo>
                    <a:pt x="197" y="173"/>
                    <a:pt x="197" y="173"/>
                    <a:pt x="197" y="173"/>
                  </a:cubicBezTo>
                  <a:cubicBezTo>
                    <a:pt x="201" y="170"/>
                    <a:pt x="201" y="164"/>
                    <a:pt x="197" y="161"/>
                  </a:cubicBezTo>
                  <a:cubicBezTo>
                    <a:pt x="182" y="146"/>
                    <a:pt x="182" y="146"/>
                    <a:pt x="182" y="146"/>
                  </a:cubicBezTo>
                  <a:cubicBezTo>
                    <a:pt x="183" y="144"/>
                    <a:pt x="184" y="142"/>
                    <a:pt x="185" y="140"/>
                  </a:cubicBezTo>
                  <a:cubicBezTo>
                    <a:pt x="186" y="138"/>
                    <a:pt x="187" y="136"/>
                    <a:pt x="187" y="134"/>
                  </a:cubicBezTo>
                  <a:cubicBezTo>
                    <a:pt x="208" y="134"/>
                    <a:pt x="208" y="134"/>
                    <a:pt x="208" y="134"/>
                  </a:cubicBezTo>
                  <a:cubicBezTo>
                    <a:pt x="213" y="134"/>
                    <a:pt x="217" y="130"/>
                    <a:pt x="217" y="125"/>
                  </a:cubicBezTo>
                  <a:cubicBezTo>
                    <a:pt x="217" y="93"/>
                    <a:pt x="217" y="93"/>
                    <a:pt x="217" y="93"/>
                  </a:cubicBezTo>
                  <a:cubicBezTo>
                    <a:pt x="217" y="92"/>
                    <a:pt x="217" y="92"/>
                    <a:pt x="217" y="92"/>
                  </a:cubicBezTo>
                  <a:cubicBezTo>
                    <a:pt x="217" y="87"/>
                    <a:pt x="213" y="83"/>
                    <a:pt x="208" y="83"/>
                  </a:cubicBezTo>
                  <a:close/>
                  <a:moveTo>
                    <a:pt x="200" y="116"/>
                  </a:moveTo>
                  <a:cubicBezTo>
                    <a:pt x="200" y="116"/>
                    <a:pt x="200" y="116"/>
                    <a:pt x="200" y="116"/>
                  </a:cubicBezTo>
                  <a:cubicBezTo>
                    <a:pt x="181" y="116"/>
                    <a:pt x="181" y="116"/>
                    <a:pt x="181" y="116"/>
                  </a:cubicBezTo>
                  <a:cubicBezTo>
                    <a:pt x="176" y="116"/>
                    <a:pt x="173" y="120"/>
                    <a:pt x="172" y="124"/>
                  </a:cubicBezTo>
                  <a:cubicBezTo>
                    <a:pt x="171" y="127"/>
                    <a:pt x="170" y="130"/>
                    <a:pt x="169" y="133"/>
                  </a:cubicBezTo>
                  <a:cubicBezTo>
                    <a:pt x="168" y="137"/>
                    <a:pt x="166" y="140"/>
                    <a:pt x="164" y="143"/>
                  </a:cubicBezTo>
                  <a:cubicBezTo>
                    <a:pt x="162" y="147"/>
                    <a:pt x="162" y="151"/>
                    <a:pt x="165" y="154"/>
                  </a:cubicBezTo>
                  <a:cubicBezTo>
                    <a:pt x="165" y="154"/>
                    <a:pt x="165" y="154"/>
                    <a:pt x="165" y="154"/>
                  </a:cubicBezTo>
                  <a:cubicBezTo>
                    <a:pt x="178" y="167"/>
                    <a:pt x="178" y="167"/>
                    <a:pt x="178" y="167"/>
                  </a:cubicBezTo>
                  <a:cubicBezTo>
                    <a:pt x="167" y="178"/>
                    <a:pt x="167" y="178"/>
                    <a:pt x="167" y="178"/>
                  </a:cubicBezTo>
                  <a:cubicBezTo>
                    <a:pt x="154" y="165"/>
                    <a:pt x="154" y="165"/>
                    <a:pt x="154" y="165"/>
                  </a:cubicBezTo>
                  <a:cubicBezTo>
                    <a:pt x="151" y="162"/>
                    <a:pt x="146" y="162"/>
                    <a:pt x="143" y="164"/>
                  </a:cubicBezTo>
                  <a:cubicBezTo>
                    <a:pt x="140" y="166"/>
                    <a:pt x="137" y="167"/>
                    <a:pt x="134" y="169"/>
                  </a:cubicBezTo>
                  <a:cubicBezTo>
                    <a:pt x="130" y="170"/>
                    <a:pt x="127" y="171"/>
                    <a:pt x="123" y="172"/>
                  </a:cubicBezTo>
                  <a:cubicBezTo>
                    <a:pt x="119" y="173"/>
                    <a:pt x="116" y="177"/>
                    <a:pt x="116" y="181"/>
                  </a:cubicBezTo>
                  <a:cubicBezTo>
                    <a:pt x="116" y="199"/>
                    <a:pt x="116" y="199"/>
                    <a:pt x="116" y="199"/>
                  </a:cubicBezTo>
                  <a:cubicBezTo>
                    <a:pt x="101" y="199"/>
                    <a:pt x="101" y="199"/>
                    <a:pt x="101" y="199"/>
                  </a:cubicBezTo>
                  <a:cubicBezTo>
                    <a:pt x="101" y="181"/>
                    <a:pt x="101" y="181"/>
                    <a:pt x="101" y="181"/>
                  </a:cubicBezTo>
                  <a:cubicBezTo>
                    <a:pt x="101" y="176"/>
                    <a:pt x="98" y="173"/>
                    <a:pt x="93" y="172"/>
                  </a:cubicBezTo>
                  <a:cubicBezTo>
                    <a:pt x="90" y="171"/>
                    <a:pt x="87" y="170"/>
                    <a:pt x="84" y="169"/>
                  </a:cubicBezTo>
                  <a:cubicBezTo>
                    <a:pt x="83" y="168"/>
                    <a:pt x="83" y="168"/>
                    <a:pt x="83" y="168"/>
                  </a:cubicBezTo>
                  <a:cubicBezTo>
                    <a:pt x="80" y="167"/>
                    <a:pt x="77" y="166"/>
                    <a:pt x="74" y="164"/>
                  </a:cubicBezTo>
                  <a:cubicBezTo>
                    <a:pt x="71" y="162"/>
                    <a:pt x="66" y="162"/>
                    <a:pt x="63" y="165"/>
                  </a:cubicBezTo>
                  <a:cubicBezTo>
                    <a:pt x="63" y="165"/>
                    <a:pt x="63" y="165"/>
                    <a:pt x="63" y="165"/>
                  </a:cubicBezTo>
                  <a:cubicBezTo>
                    <a:pt x="50" y="178"/>
                    <a:pt x="50" y="178"/>
                    <a:pt x="50" y="178"/>
                  </a:cubicBezTo>
                  <a:cubicBezTo>
                    <a:pt x="39" y="167"/>
                    <a:pt x="39" y="167"/>
                    <a:pt x="39" y="167"/>
                  </a:cubicBezTo>
                  <a:cubicBezTo>
                    <a:pt x="52" y="154"/>
                    <a:pt x="52" y="154"/>
                    <a:pt x="52" y="154"/>
                  </a:cubicBezTo>
                  <a:cubicBezTo>
                    <a:pt x="55" y="151"/>
                    <a:pt x="55" y="146"/>
                    <a:pt x="53" y="143"/>
                  </a:cubicBezTo>
                  <a:cubicBezTo>
                    <a:pt x="51" y="140"/>
                    <a:pt x="50" y="137"/>
                    <a:pt x="48" y="133"/>
                  </a:cubicBezTo>
                  <a:cubicBezTo>
                    <a:pt x="48" y="133"/>
                    <a:pt x="48" y="133"/>
                    <a:pt x="48" y="133"/>
                  </a:cubicBezTo>
                  <a:cubicBezTo>
                    <a:pt x="47" y="130"/>
                    <a:pt x="46" y="127"/>
                    <a:pt x="45" y="123"/>
                  </a:cubicBezTo>
                  <a:cubicBezTo>
                    <a:pt x="44" y="119"/>
                    <a:pt x="40" y="116"/>
                    <a:pt x="36" y="116"/>
                  </a:cubicBezTo>
                  <a:cubicBezTo>
                    <a:pt x="18" y="116"/>
                    <a:pt x="18" y="116"/>
                    <a:pt x="18" y="116"/>
                  </a:cubicBezTo>
                  <a:cubicBezTo>
                    <a:pt x="18" y="101"/>
                    <a:pt x="18" y="101"/>
                    <a:pt x="18" y="101"/>
                  </a:cubicBezTo>
                  <a:cubicBezTo>
                    <a:pt x="36" y="101"/>
                    <a:pt x="36" y="101"/>
                    <a:pt x="36" y="101"/>
                  </a:cubicBezTo>
                  <a:cubicBezTo>
                    <a:pt x="41" y="101"/>
                    <a:pt x="44" y="97"/>
                    <a:pt x="45" y="93"/>
                  </a:cubicBezTo>
                  <a:cubicBezTo>
                    <a:pt x="46" y="90"/>
                    <a:pt x="47" y="87"/>
                    <a:pt x="48" y="84"/>
                  </a:cubicBezTo>
                  <a:cubicBezTo>
                    <a:pt x="48" y="83"/>
                    <a:pt x="48" y="83"/>
                    <a:pt x="48" y="83"/>
                  </a:cubicBezTo>
                  <a:cubicBezTo>
                    <a:pt x="50" y="80"/>
                    <a:pt x="51" y="77"/>
                    <a:pt x="53" y="74"/>
                  </a:cubicBezTo>
                  <a:cubicBezTo>
                    <a:pt x="55" y="70"/>
                    <a:pt x="55" y="66"/>
                    <a:pt x="52" y="63"/>
                  </a:cubicBezTo>
                  <a:cubicBezTo>
                    <a:pt x="52" y="63"/>
                    <a:pt x="52" y="63"/>
                    <a:pt x="52" y="63"/>
                  </a:cubicBezTo>
                  <a:cubicBezTo>
                    <a:pt x="39" y="50"/>
                    <a:pt x="39" y="50"/>
                    <a:pt x="39" y="50"/>
                  </a:cubicBezTo>
                  <a:cubicBezTo>
                    <a:pt x="50" y="39"/>
                    <a:pt x="50" y="39"/>
                    <a:pt x="50" y="39"/>
                  </a:cubicBezTo>
                  <a:cubicBezTo>
                    <a:pt x="63" y="52"/>
                    <a:pt x="63" y="52"/>
                    <a:pt x="63" y="52"/>
                  </a:cubicBezTo>
                  <a:cubicBezTo>
                    <a:pt x="66" y="55"/>
                    <a:pt x="71" y="55"/>
                    <a:pt x="74" y="53"/>
                  </a:cubicBezTo>
                  <a:cubicBezTo>
                    <a:pt x="77" y="51"/>
                    <a:pt x="80" y="49"/>
                    <a:pt x="84" y="48"/>
                  </a:cubicBezTo>
                  <a:cubicBezTo>
                    <a:pt x="87" y="47"/>
                    <a:pt x="90" y="46"/>
                    <a:pt x="94" y="45"/>
                  </a:cubicBezTo>
                  <a:cubicBezTo>
                    <a:pt x="98" y="44"/>
                    <a:pt x="101" y="40"/>
                    <a:pt x="101" y="36"/>
                  </a:cubicBezTo>
                  <a:cubicBezTo>
                    <a:pt x="101" y="36"/>
                    <a:pt x="101" y="36"/>
                    <a:pt x="101" y="36"/>
                  </a:cubicBezTo>
                  <a:cubicBezTo>
                    <a:pt x="101" y="18"/>
                    <a:pt x="101" y="18"/>
                    <a:pt x="101" y="18"/>
                  </a:cubicBezTo>
                  <a:cubicBezTo>
                    <a:pt x="116" y="18"/>
                    <a:pt x="116" y="18"/>
                    <a:pt x="116" y="18"/>
                  </a:cubicBezTo>
                  <a:cubicBezTo>
                    <a:pt x="116" y="36"/>
                    <a:pt x="116" y="36"/>
                    <a:pt x="116" y="36"/>
                  </a:cubicBezTo>
                  <a:cubicBezTo>
                    <a:pt x="116" y="41"/>
                    <a:pt x="120" y="44"/>
                    <a:pt x="124" y="45"/>
                  </a:cubicBezTo>
                  <a:cubicBezTo>
                    <a:pt x="127" y="46"/>
                    <a:pt x="130" y="47"/>
                    <a:pt x="133" y="48"/>
                  </a:cubicBezTo>
                  <a:cubicBezTo>
                    <a:pt x="137" y="49"/>
                    <a:pt x="140" y="51"/>
                    <a:pt x="143" y="53"/>
                  </a:cubicBezTo>
                  <a:cubicBezTo>
                    <a:pt x="147" y="55"/>
                    <a:pt x="152" y="55"/>
                    <a:pt x="154" y="51"/>
                  </a:cubicBezTo>
                  <a:cubicBezTo>
                    <a:pt x="167" y="39"/>
                    <a:pt x="167" y="39"/>
                    <a:pt x="167" y="39"/>
                  </a:cubicBezTo>
                  <a:cubicBezTo>
                    <a:pt x="178" y="50"/>
                    <a:pt x="178" y="50"/>
                    <a:pt x="178" y="50"/>
                  </a:cubicBezTo>
                  <a:cubicBezTo>
                    <a:pt x="165" y="63"/>
                    <a:pt x="165" y="63"/>
                    <a:pt x="165" y="63"/>
                  </a:cubicBezTo>
                  <a:cubicBezTo>
                    <a:pt x="162" y="66"/>
                    <a:pt x="162" y="71"/>
                    <a:pt x="164" y="74"/>
                  </a:cubicBezTo>
                  <a:cubicBezTo>
                    <a:pt x="166" y="77"/>
                    <a:pt x="168" y="80"/>
                    <a:pt x="169" y="84"/>
                  </a:cubicBezTo>
                  <a:cubicBezTo>
                    <a:pt x="169" y="84"/>
                    <a:pt x="169" y="84"/>
                    <a:pt x="169" y="84"/>
                  </a:cubicBezTo>
                  <a:cubicBezTo>
                    <a:pt x="170" y="87"/>
                    <a:pt x="171" y="90"/>
                    <a:pt x="172" y="94"/>
                  </a:cubicBezTo>
                  <a:cubicBezTo>
                    <a:pt x="173" y="98"/>
                    <a:pt x="177" y="101"/>
                    <a:pt x="181" y="101"/>
                  </a:cubicBezTo>
                  <a:cubicBezTo>
                    <a:pt x="181" y="101"/>
                    <a:pt x="181" y="101"/>
                    <a:pt x="181" y="101"/>
                  </a:cubicBezTo>
                  <a:cubicBezTo>
                    <a:pt x="200" y="101"/>
                    <a:pt x="200" y="101"/>
                    <a:pt x="200" y="101"/>
                  </a:cubicBezTo>
                  <a:cubicBezTo>
                    <a:pt x="200" y="116"/>
                    <a:pt x="200" y="116"/>
                    <a:pt x="200" y="116"/>
                  </a:cubicBezTo>
                  <a:close/>
                  <a:moveTo>
                    <a:pt x="109" y="71"/>
                  </a:moveTo>
                  <a:cubicBezTo>
                    <a:pt x="109" y="71"/>
                    <a:pt x="109" y="71"/>
                    <a:pt x="109" y="71"/>
                  </a:cubicBezTo>
                  <a:cubicBezTo>
                    <a:pt x="98" y="71"/>
                    <a:pt x="89" y="75"/>
                    <a:pt x="82" y="82"/>
                  </a:cubicBezTo>
                  <a:cubicBezTo>
                    <a:pt x="76" y="89"/>
                    <a:pt x="71" y="98"/>
                    <a:pt x="71" y="108"/>
                  </a:cubicBezTo>
                  <a:cubicBezTo>
                    <a:pt x="71" y="119"/>
                    <a:pt x="76" y="128"/>
                    <a:pt x="82" y="135"/>
                  </a:cubicBezTo>
                  <a:cubicBezTo>
                    <a:pt x="89" y="141"/>
                    <a:pt x="98" y="146"/>
                    <a:pt x="109" y="146"/>
                  </a:cubicBezTo>
                  <a:cubicBezTo>
                    <a:pt x="119" y="146"/>
                    <a:pt x="128" y="141"/>
                    <a:pt x="135" y="135"/>
                  </a:cubicBezTo>
                  <a:cubicBezTo>
                    <a:pt x="142" y="128"/>
                    <a:pt x="146" y="119"/>
                    <a:pt x="146" y="108"/>
                  </a:cubicBezTo>
                  <a:cubicBezTo>
                    <a:pt x="146" y="98"/>
                    <a:pt x="142" y="89"/>
                    <a:pt x="135" y="82"/>
                  </a:cubicBezTo>
                  <a:cubicBezTo>
                    <a:pt x="128" y="75"/>
                    <a:pt x="119" y="71"/>
                    <a:pt x="109" y="71"/>
                  </a:cubicBezTo>
                  <a:close/>
                  <a:moveTo>
                    <a:pt x="127" y="127"/>
                  </a:moveTo>
                  <a:cubicBezTo>
                    <a:pt x="127" y="127"/>
                    <a:pt x="127" y="127"/>
                    <a:pt x="127" y="127"/>
                  </a:cubicBezTo>
                  <a:cubicBezTo>
                    <a:pt x="123" y="132"/>
                    <a:pt x="116" y="135"/>
                    <a:pt x="109" y="135"/>
                  </a:cubicBezTo>
                  <a:cubicBezTo>
                    <a:pt x="101" y="135"/>
                    <a:pt x="95" y="132"/>
                    <a:pt x="90" y="127"/>
                  </a:cubicBezTo>
                  <a:cubicBezTo>
                    <a:pt x="85" y="122"/>
                    <a:pt x="82" y="116"/>
                    <a:pt x="82" y="108"/>
                  </a:cubicBezTo>
                  <a:cubicBezTo>
                    <a:pt x="82" y="101"/>
                    <a:pt x="85" y="94"/>
                    <a:pt x="90" y="90"/>
                  </a:cubicBezTo>
                  <a:cubicBezTo>
                    <a:pt x="95" y="85"/>
                    <a:pt x="101" y="82"/>
                    <a:pt x="109" y="82"/>
                  </a:cubicBezTo>
                  <a:cubicBezTo>
                    <a:pt x="116" y="82"/>
                    <a:pt x="123" y="85"/>
                    <a:pt x="127" y="90"/>
                  </a:cubicBezTo>
                  <a:cubicBezTo>
                    <a:pt x="132" y="94"/>
                    <a:pt x="135" y="101"/>
                    <a:pt x="135" y="108"/>
                  </a:cubicBezTo>
                  <a:cubicBezTo>
                    <a:pt x="135" y="116"/>
                    <a:pt x="132" y="122"/>
                    <a:pt x="127" y="127"/>
                  </a:cubicBezTo>
                  <a:close/>
                </a:path>
              </a:pathLst>
            </a:custGeom>
            <a:solidFill>
              <a:srgbClr val="FFFFFF"/>
            </a:solidFill>
            <a:ln>
              <a:noFill/>
            </a:ln>
          </p:spPr>
          <p:txBody>
            <a:bodyPr>
              <a:normAutofit fontScale="90000"/>
            </a:bodyPr>
            <a:lstStyle/>
            <a:p>
              <a:endParaRPr lang="zh-CN" altLang="en-US"/>
            </a:p>
          </p:txBody>
        </p:sp>
        <p:sp>
          <p:nvSpPr>
            <p:cNvPr id="34" name="Freeform 32"/>
            <p:cNvSpPr>
              <a:spLocks noEditPoints="1"/>
            </p:cNvSpPr>
            <p:nvPr>
              <p:custDataLst>
                <p:tags r:id="rId10"/>
              </p:custDataLst>
            </p:nvPr>
          </p:nvSpPr>
          <p:spPr bwMode="auto">
            <a:xfrm>
              <a:off x="11944" y="4552"/>
              <a:ext cx="612" cy="606"/>
            </a:xfrm>
            <a:custGeom>
              <a:avLst/>
              <a:gdLst>
                <a:gd name="T0" fmla="*/ 64 w 232"/>
                <a:gd name="T1" fmla="*/ 72 h 230"/>
                <a:gd name="T2" fmla="*/ 64 w 232"/>
                <a:gd name="T3" fmla="*/ 157 h 230"/>
                <a:gd name="T4" fmla="*/ 64 w 232"/>
                <a:gd name="T5" fmla="*/ 157 h 230"/>
                <a:gd name="T6" fmla="*/ 123 w 232"/>
                <a:gd name="T7" fmla="*/ 202 h 230"/>
                <a:gd name="T8" fmla="*/ 123 w 232"/>
                <a:gd name="T9" fmla="*/ 164 h 230"/>
                <a:gd name="T10" fmla="*/ 123 w 232"/>
                <a:gd name="T11" fmla="*/ 65 h 230"/>
                <a:gd name="T12" fmla="*/ 123 w 232"/>
                <a:gd name="T13" fmla="*/ 26 h 230"/>
                <a:gd name="T14" fmla="*/ 64 w 232"/>
                <a:gd name="T15" fmla="*/ 72 h 230"/>
                <a:gd name="T16" fmla="*/ 64 w 232"/>
                <a:gd name="T17" fmla="*/ 72 h 230"/>
                <a:gd name="T18" fmla="*/ 171 w 232"/>
                <a:gd name="T19" fmla="*/ 38 h 230"/>
                <a:gd name="T20" fmla="*/ 171 w 232"/>
                <a:gd name="T21" fmla="*/ 38 h 230"/>
                <a:gd name="T22" fmla="*/ 168 w 232"/>
                <a:gd name="T23" fmla="*/ 26 h 230"/>
                <a:gd name="T24" fmla="*/ 180 w 232"/>
                <a:gd name="T25" fmla="*/ 23 h 230"/>
                <a:gd name="T26" fmla="*/ 218 w 232"/>
                <a:gd name="T27" fmla="*/ 62 h 230"/>
                <a:gd name="T28" fmla="*/ 232 w 232"/>
                <a:gd name="T29" fmla="*/ 114 h 230"/>
                <a:gd name="T30" fmla="*/ 218 w 232"/>
                <a:gd name="T31" fmla="*/ 167 h 230"/>
                <a:gd name="T32" fmla="*/ 180 w 232"/>
                <a:gd name="T33" fmla="*/ 206 h 230"/>
                <a:gd name="T34" fmla="*/ 168 w 232"/>
                <a:gd name="T35" fmla="*/ 203 h 230"/>
                <a:gd name="T36" fmla="*/ 171 w 232"/>
                <a:gd name="T37" fmla="*/ 191 h 230"/>
                <a:gd name="T38" fmla="*/ 203 w 232"/>
                <a:gd name="T39" fmla="*/ 158 h 230"/>
                <a:gd name="T40" fmla="*/ 214 w 232"/>
                <a:gd name="T41" fmla="*/ 114 h 230"/>
                <a:gd name="T42" fmla="*/ 203 w 232"/>
                <a:gd name="T43" fmla="*/ 71 h 230"/>
                <a:gd name="T44" fmla="*/ 171 w 232"/>
                <a:gd name="T45" fmla="*/ 38 h 230"/>
                <a:gd name="T46" fmla="*/ 53 w 232"/>
                <a:gd name="T47" fmla="*/ 74 h 230"/>
                <a:gd name="T48" fmla="*/ 53 w 232"/>
                <a:gd name="T49" fmla="*/ 74 h 230"/>
                <a:gd name="T50" fmla="*/ 17 w 232"/>
                <a:gd name="T51" fmla="*/ 74 h 230"/>
                <a:gd name="T52" fmla="*/ 17 w 232"/>
                <a:gd name="T53" fmla="*/ 155 h 230"/>
                <a:gd name="T54" fmla="*/ 53 w 232"/>
                <a:gd name="T55" fmla="*/ 155 h 230"/>
                <a:gd name="T56" fmla="*/ 53 w 232"/>
                <a:gd name="T57" fmla="*/ 74 h 230"/>
                <a:gd name="T58" fmla="*/ 56 w 232"/>
                <a:gd name="T59" fmla="*/ 56 h 230"/>
                <a:gd name="T60" fmla="*/ 56 w 232"/>
                <a:gd name="T61" fmla="*/ 56 h 230"/>
                <a:gd name="T62" fmla="*/ 127 w 232"/>
                <a:gd name="T63" fmla="*/ 2 h 230"/>
                <a:gd name="T64" fmla="*/ 132 w 232"/>
                <a:gd name="T65" fmla="*/ 0 h 230"/>
                <a:gd name="T66" fmla="*/ 141 w 232"/>
                <a:gd name="T67" fmla="*/ 9 h 230"/>
                <a:gd name="T68" fmla="*/ 141 w 232"/>
                <a:gd name="T69" fmla="*/ 65 h 230"/>
                <a:gd name="T70" fmla="*/ 141 w 232"/>
                <a:gd name="T71" fmla="*/ 67 h 230"/>
                <a:gd name="T72" fmla="*/ 162 w 232"/>
                <a:gd name="T73" fmla="*/ 83 h 230"/>
                <a:gd name="T74" fmla="*/ 173 w 232"/>
                <a:gd name="T75" fmla="*/ 114 h 230"/>
                <a:gd name="T76" fmla="*/ 162 w 232"/>
                <a:gd name="T77" fmla="*/ 146 h 230"/>
                <a:gd name="T78" fmla="*/ 141 w 232"/>
                <a:gd name="T79" fmla="*/ 162 h 230"/>
                <a:gd name="T80" fmla="*/ 141 w 232"/>
                <a:gd name="T81" fmla="*/ 164 h 230"/>
                <a:gd name="T82" fmla="*/ 141 w 232"/>
                <a:gd name="T83" fmla="*/ 220 h 230"/>
                <a:gd name="T84" fmla="*/ 139 w 232"/>
                <a:gd name="T85" fmla="*/ 226 h 230"/>
                <a:gd name="T86" fmla="*/ 127 w 232"/>
                <a:gd name="T87" fmla="*/ 227 h 230"/>
                <a:gd name="T88" fmla="*/ 56 w 232"/>
                <a:gd name="T89" fmla="*/ 173 h 230"/>
                <a:gd name="T90" fmla="*/ 9 w 232"/>
                <a:gd name="T91" fmla="*/ 173 h 230"/>
                <a:gd name="T92" fmla="*/ 9 w 232"/>
                <a:gd name="T93" fmla="*/ 173 h 230"/>
                <a:gd name="T94" fmla="*/ 0 w 232"/>
                <a:gd name="T95" fmla="*/ 164 h 230"/>
                <a:gd name="T96" fmla="*/ 0 w 232"/>
                <a:gd name="T97" fmla="*/ 65 h 230"/>
                <a:gd name="T98" fmla="*/ 0 w 232"/>
                <a:gd name="T99" fmla="*/ 65 h 230"/>
                <a:gd name="T100" fmla="*/ 9 w 232"/>
                <a:gd name="T101" fmla="*/ 56 h 230"/>
                <a:gd name="T102" fmla="*/ 56 w 232"/>
                <a:gd name="T103" fmla="*/ 56 h 230"/>
                <a:gd name="T104" fmla="*/ 141 w 232"/>
                <a:gd name="T105" fmla="*/ 79 h 230"/>
                <a:gd name="T106" fmla="*/ 141 w 232"/>
                <a:gd name="T107" fmla="*/ 79 h 230"/>
                <a:gd name="T108" fmla="*/ 141 w 232"/>
                <a:gd name="T109" fmla="*/ 150 h 230"/>
                <a:gd name="T110" fmla="*/ 154 w 232"/>
                <a:gd name="T111" fmla="*/ 140 h 230"/>
                <a:gd name="T112" fmla="*/ 162 w 232"/>
                <a:gd name="T113" fmla="*/ 114 h 230"/>
                <a:gd name="T114" fmla="*/ 154 w 232"/>
                <a:gd name="T115" fmla="*/ 89 h 230"/>
                <a:gd name="T116" fmla="*/ 141 w 232"/>
                <a:gd name="T117"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 h="230">
                  <a:moveTo>
                    <a:pt x="64" y="72"/>
                  </a:moveTo>
                  <a:cubicBezTo>
                    <a:pt x="64" y="157"/>
                    <a:pt x="64" y="157"/>
                    <a:pt x="64" y="157"/>
                  </a:cubicBezTo>
                  <a:cubicBezTo>
                    <a:pt x="64" y="157"/>
                    <a:pt x="64" y="157"/>
                    <a:pt x="64" y="157"/>
                  </a:cubicBezTo>
                  <a:cubicBezTo>
                    <a:pt x="123" y="202"/>
                    <a:pt x="123" y="202"/>
                    <a:pt x="123" y="202"/>
                  </a:cubicBezTo>
                  <a:cubicBezTo>
                    <a:pt x="123" y="164"/>
                    <a:pt x="123" y="164"/>
                    <a:pt x="123" y="164"/>
                  </a:cubicBezTo>
                  <a:cubicBezTo>
                    <a:pt x="123" y="65"/>
                    <a:pt x="123" y="65"/>
                    <a:pt x="123" y="65"/>
                  </a:cubicBezTo>
                  <a:cubicBezTo>
                    <a:pt x="123" y="26"/>
                    <a:pt x="123" y="26"/>
                    <a:pt x="123" y="26"/>
                  </a:cubicBezTo>
                  <a:cubicBezTo>
                    <a:pt x="64" y="72"/>
                    <a:pt x="64" y="72"/>
                    <a:pt x="64" y="72"/>
                  </a:cubicBezTo>
                  <a:cubicBezTo>
                    <a:pt x="64" y="72"/>
                    <a:pt x="64" y="72"/>
                    <a:pt x="64" y="72"/>
                  </a:cubicBezTo>
                  <a:close/>
                  <a:moveTo>
                    <a:pt x="171" y="38"/>
                  </a:moveTo>
                  <a:cubicBezTo>
                    <a:pt x="171" y="38"/>
                    <a:pt x="171" y="38"/>
                    <a:pt x="171" y="38"/>
                  </a:cubicBezTo>
                  <a:cubicBezTo>
                    <a:pt x="167" y="36"/>
                    <a:pt x="165" y="30"/>
                    <a:pt x="168" y="26"/>
                  </a:cubicBezTo>
                  <a:cubicBezTo>
                    <a:pt x="170" y="22"/>
                    <a:pt x="176" y="21"/>
                    <a:pt x="180" y="23"/>
                  </a:cubicBezTo>
                  <a:cubicBezTo>
                    <a:pt x="196" y="33"/>
                    <a:pt x="209" y="46"/>
                    <a:pt x="218" y="62"/>
                  </a:cubicBezTo>
                  <a:cubicBezTo>
                    <a:pt x="227" y="77"/>
                    <a:pt x="232" y="95"/>
                    <a:pt x="232" y="114"/>
                  </a:cubicBezTo>
                  <a:cubicBezTo>
                    <a:pt x="232" y="133"/>
                    <a:pt x="227" y="151"/>
                    <a:pt x="218" y="167"/>
                  </a:cubicBezTo>
                  <a:cubicBezTo>
                    <a:pt x="209" y="183"/>
                    <a:pt x="196" y="196"/>
                    <a:pt x="180" y="206"/>
                  </a:cubicBezTo>
                  <a:cubicBezTo>
                    <a:pt x="176" y="208"/>
                    <a:pt x="170" y="207"/>
                    <a:pt x="168" y="203"/>
                  </a:cubicBezTo>
                  <a:cubicBezTo>
                    <a:pt x="165" y="199"/>
                    <a:pt x="167" y="193"/>
                    <a:pt x="171" y="191"/>
                  </a:cubicBezTo>
                  <a:cubicBezTo>
                    <a:pt x="184" y="183"/>
                    <a:pt x="195" y="172"/>
                    <a:pt x="203" y="158"/>
                  </a:cubicBezTo>
                  <a:cubicBezTo>
                    <a:pt x="210" y="145"/>
                    <a:pt x="214" y="130"/>
                    <a:pt x="214" y="114"/>
                  </a:cubicBezTo>
                  <a:cubicBezTo>
                    <a:pt x="214" y="98"/>
                    <a:pt x="210" y="84"/>
                    <a:pt x="203" y="71"/>
                  </a:cubicBezTo>
                  <a:cubicBezTo>
                    <a:pt x="195" y="57"/>
                    <a:pt x="184" y="46"/>
                    <a:pt x="171" y="38"/>
                  </a:cubicBezTo>
                  <a:close/>
                  <a:moveTo>
                    <a:pt x="53" y="74"/>
                  </a:moveTo>
                  <a:cubicBezTo>
                    <a:pt x="53" y="74"/>
                    <a:pt x="53" y="74"/>
                    <a:pt x="53" y="74"/>
                  </a:cubicBezTo>
                  <a:cubicBezTo>
                    <a:pt x="17" y="74"/>
                    <a:pt x="17" y="74"/>
                    <a:pt x="17" y="74"/>
                  </a:cubicBezTo>
                  <a:cubicBezTo>
                    <a:pt x="17" y="155"/>
                    <a:pt x="17" y="155"/>
                    <a:pt x="17" y="155"/>
                  </a:cubicBezTo>
                  <a:cubicBezTo>
                    <a:pt x="53" y="155"/>
                    <a:pt x="53" y="155"/>
                    <a:pt x="53" y="155"/>
                  </a:cubicBezTo>
                  <a:cubicBezTo>
                    <a:pt x="53" y="74"/>
                    <a:pt x="53" y="74"/>
                    <a:pt x="53" y="74"/>
                  </a:cubicBezTo>
                  <a:close/>
                  <a:moveTo>
                    <a:pt x="56" y="56"/>
                  </a:moveTo>
                  <a:cubicBezTo>
                    <a:pt x="56" y="56"/>
                    <a:pt x="56" y="56"/>
                    <a:pt x="56" y="56"/>
                  </a:cubicBezTo>
                  <a:cubicBezTo>
                    <a:pt x="127" y="2"/>
                    <a:pt x="127" y="2"/>
                    <a:pt x="127" y="2"/>
                  </a:cubicBezTo>
                  <a:cubicBezTo>
                    <a:pt x="128" y="1"/>
                    <a:pt x="130" y="0"/>
                    <a:pt x="132" y="0"/>
                  </a:cubicBezTo>
                  <a:cubicBezTo>
                    <a:pt x="137" y="0"/>
                    <a:pt x="141" y="4"/>
                    <a:pt x="141" y="9"/>
                  </a:cubicBezTo>
                  <a:cubicBezTo>
                    <a:pt x="141" y="65"/>
                    <a:pt x="141" y="65"/>
                    <a:pt x="141" y="65"/>
                  </a:cubicBezTo>
                  <a:cubicBezTo>
                    <a:pt x="141" y="67"/>
                    <a:pt x="141" y="67"/>
                    <a:pt x="141" y="67"/>
                  </a:cubicBezTo>
                  <a:cubicBezTo>
                    <a:pt x="149" y="71"/>
                    <a:pt x="156" y="76"/>
                    <a:pt x="162" y="83"/>
                  </a:cubicBezTo>
                  <a:cubicBezTo>
                    <a:pt x="169" y="92"/>
                    <a:pt x="173" y="103"/>
                    <a:pt x="173" y="114"/>
                  </a:cubicBezTo>
                  <a:cubicBezTo>
                    <a:pt x="173" y="126"/>
                    <a:pt x="169" y="137"/>
                    <a:pt x="162" y="146"/>
                  </a:cubicBezTo>
                  <a:cubicBezTo>
                    <a:pt x="157" y="153"/>
                    <a:pt x="149" y="158"/>
                    <a:pt x="141" y="162"/>
                  </a:cubicBezTo>
                  <a:cubicBezTo>
                    <a:pt x="141" y="164"/>
                    <a:pt x="141" y="164"/>
                    <a:pt x="141" y="164"/>
                  </a:cubicBezTo>
                  <a:cubicBezTo>
                    <a:pt x="141" y="220"/>
                    <a:pt x="141" y="220"/>
                    <a:pt x="141" y="220"/>
                  </a:cubicBezTo>
                  <a:cubicBezTo>
                    <a:pt x="141" y="222"/>
                    <a:pt x="141" y="224"/>
                    <a:pt x="139" y="226"/>
                  </a:cubicBezTo>
                  <a:cubicBezTo>
                    <a:pt x="136" y="230"/>
                    <a:pt x="131" y="230"/>
                    <a:pt x="127" y="227"/>
                  </a:cubicBezTo>
                  <a:cubicBezTo>
                    <a:pt x="56" y="173"/>
                    <a:pt x="56" y="173"/>
                    <a:pt x="56" y="173"/>
                  </a:cubicBezTo>
                  <a:cubicBezTo>
                    <a:pt x="9" y="173"/>
                    <a:pt x="9" y="173"/>
                    <a:pt x="9" y="173"/>
                  </a:cubicBezTo>
                  <a:cubicBezTo>
                    <a:pt x="9" y="173"/>
                    <a:pt x="9" y="173"/>
                    <a:pt x="9" y="173"/>
                  </a:cubicBezTo>
                  <a:cubicBezTo>
                    <a:pt x="4" y="173"/>
                    <a:pt x="0" y="169"/>
                    <a:pt x="0" y="164"/>
                  </a:cubicBezTo>
                  <a:cubicBezTo>
                    <a:pt x="0" y="65"/>
                    <a:pt x="0" y="65"/>
                    <a:pt x="0" y="65"/>
                  </a:cubicBezTo>
                  <a:cubicBezTo>
                    <a:pt x="0" y="65"/>
                    <a:pt x="0" y="65"/>
                    <a:pt x="0" y="65"/>
                  </a:cubicBezTo>
                  <a:cubicBezTo>
                    <a:pt x="0" y="60"/>
                    <a:pt x="4" y="56"/>
                    <a:pt x="9" y="56"/>
                  </a:cubicBezTo>
                  <a:cubicBezTo>
                    <a:pt x="56" y="56"/>
                    <a:pt x="56" y="56"/>
                    <a:pt x="56" y="56"/>
                  </a:cubicBezTo>
                  <a:close/>
                  <a:moveTo>
                    <a:pt x="141" y="79"/>
                  </a:moveTo>
                  <a:cubicBezTo>
                    <a:pt x="141" y="79"/>
                    <a:pt x="141" y="79"/>
                    <a:pt x="141" y="79"/>
                  </a:cubicBezTo>
                  <a:cubicBezTo>
                    <a:pt x="141" y="150"/>
                    <a:pt x="141" y="150"/>
                    <a:pt x="141" y="150"/>
                  </a:cubicBezTo>
                  <a:cubicBezTo>
                    <a:pt x="146" y="147"/>
                    <a:pt x="150" y="144"/>
                    <a:pt x="154" y="140"/>
                  </a:cubicBezTo>
                  <a:cubicBezTo>
                    <a:pt x="159" y="133"/>
                    <a:pt x="162" y="124"/>
                    <a:pt x="162" y="114"/>
                  </a:cubicBezTo>
                  <a:cubicBezTo>
                    <a:pt x="162" y="105"/>
                    <a:pt x="159" y="96"/>
                    <a:pt x="154" y="89"/>
                  </a:cubicBezTo>
                  <a:cubicBezTo>
                    <a:pt x="150" y="85"/>
                    <a:pt x="146" y="81"/>
                    <a:pt x="141" y="79"/>
                  </a:cubicBezTo>
                  <a:close/>
                </a:path>
              </a:pathLst>
            </a:custGeom>
            <a:solidFill>
              <a:srgbClr val="FFFFFF"/>
            </a:solidFill>
            <a:ln>
              <a:noFill/>
            </a:ln>
          </p:spPr>
          <p:txBody>
            <a:bodyPr>
              <a:normAutofit lnSpcReduction="20000"/>
            </a:bodyPr>
            <a:lstStyle/>
            <a:p>
              <a:endParaRPr lang="zh-CN" altLang="en-US"/>
            </a:p>
          </p:txBody>
        </p:sp>
        <p:sp>
          <p:nvSpPr>
            <p:cNvPr id="36" name="Freeform 34"/>
            <p:cNvSpPr>
              <a:spLocks noEditPoints="1"/>
            </p:cNvSpPr>
            <p:nvPr>
              <p:custDataLst>
                <p:tags r:id="rId11"/>
              </p:custDataLst>
            </p:nvPr>
          </p:nvSpPr>
          <p:spPr bwMode="auto">
            <a:xfrm>
              <a:off x="8636" y="7254"/>
              <a:ext cx="740" cy="482"/>
            </a:xfrm>
            <a:custGeom>
              <a:avLst/>
              <a:gdLst>
                <a:gd name="T0" fmla="*/ 35 w 281"/>
                <a:gd name="T1" fmla="*/ 0 h 183"/>
                <a:gd name="T2" fmla="*/ 35 w 281"/>
                <a:gd name="T3" fmla="*/ 0 h 183"/>
                <a:gd name="T4" fmla="*/ 246 w 281"/>
                <a:gd name="T5" fmla="*/ 0 h 183"/>
                <a:gd name="T6" fmla="*/ 255 w 281"/>
                <a:gd name="T7" fmla="*/ 8 h 183"/>
                <a:gd name="T8" fmla="*/ 255 w 281"/>
                <a:gd name="T9" fmla="*/ 9 h 183"/>
                <a:gd name="T10" fmla="*/ 255 w 281"/>
                <a:gd name="T11" fmla="*/ 149 h 183"/>
                <a:gd name="T12" fmla="*/ 246 w 281"/>
                <a:gd name="T13" fmla="*/ 157 h 183"/>
                <a:gd name="T14" fmla="*/ 246 w 281"/>
                <a:gd name="T15" fmla="*/ 157 h 183"/>
                <a:gd name="T16" fmla="*/ 35 w 281"/>
                <a:gd name="T17" fmla="*/ 157 h 183"/>
                <a:gd name="T18" fmla="*/ 26 w 281"/>
                <a:gd name="T19" fmla="*/ 149 h 183"/>
                <a:gd name="T20" fmla="*/ 26 w 281"/>
                <a:gd name="T21" fmla="*/ 148 h 183"/>
                <a:gd name="T22" fmla="*/ 26 w 281"/>
                <a:gd name="T23" fmla="*/ 8 h 183"/>
                <a:gd name="T24" fmla="*/ 35 w 281"/>
                <a:gd name="T25" fmla="*/ 0 h 183"/>
                <a:gd name="T26" fmla="*/ 9 w 281"/>
                <a:gd name="T27" fmla="*/ 183 h 183"/>
                <a:gd name="T28" fmla="*/ 9 w 281"/>
                <a:gd name="T29" fmla="*/ 183 h 183"/>
                <a:gd name="T30" fmla="*/ 0 w 281"/>
                <a:gd name="T31" fmla="*/ 174 h 183"/>
                <a:gd name="T32" fmla="*/ 9 w 281"/>
                <a:gd name="T33" fmla="*/ 165 h 183"/>
                <a:gd name="T34" fmla="*/ 272 w 281"/>
                <a:gd name="T35" fmla="*/ 165 h 183"/>
                <a:gd name="T36" fmla="*/ 281 w 281"/>
                <a:gd name="T37" fmla="*/ 174 h 183"/>
                <a:gd name="T38" fmla="*/ 272 w 281"/>
                <a:gd name="T39" fmla="*/ 183 h 183"/>
                <a:gd name="T40" fmla="*/ 9 w 281"/>
                <a:gd name="T41" fmla="*/ 183 h 183"/>
                <a:gd name="T42" fmla="*/ 238 w 281"/>
                <a:gd name="T43" fmla="*/ 17 h 183"/>
                <a:gd name="T44" fmla="*/ 238 w 281"/>
                <a:gd name="T45" fmla="*/ 17 h 183"/>
                <a:gd name="T46" fmla="*/ 43 w 281"/>
                <a:gd name="T47" fmla="*/ 17 h 183"/>
                <a:gd name="T48" fmla="*/ 43 w 281"/>
                <a:gd name="T49" fmla="*/ 140 h 183"/>
                <a:gd name="T50" fmla="*/ 238 w 281"/>
                <a:gd name="T51" fmla="*/ 140 h 183"/>
                <a:gd name="T52" fmla="*/ 238 w 281"/>
                <a:gd name="T53" fmla="*/ 1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1" h="183">
                  <a:moveTo>
                    <a:pt x="35" y="0"/>
                  </a:moveTo>
                  <a:cubicBezTo>
                    <a:pt x="35" y="0"/>
                    <a:pt x="35" y="0"/>
                    <a:pt x="35" y="0"/>
                  </a:cubicBezTo>
                  <a:cubicBezTo>
                    <a:pt x="246" y="0"/>
                    <a:pt x="246" y="0"/>
                    <a:pt x="246" y="0"/>
                  </a:cubicBezTo>
                  <a:cubicBezTo>
                    <a:pt x="251" y="0"/>
                    <a:pt x="255" y="4"/>
                    <a:pt x="255" y="8"/>
                  </a:cubicBezTo>
                  <a:cubicBezTo>
                    <a:pt x="255" y="9"/>
                    <a:pt x="255" y="9"/>
                    <a:pt x="255" y="9"/>
                  </a:cubicBezTo>
                  <a:cubicBezTo>
                    <a:pt x="255" y="149"/>
                    <a:pt x="255" y="149"/>
                    <a:pt x="255" y="149"/>
                  </a:cubicBezTo>
                  <a:cubicBezTo>
                    <a:pt x="255" y="153"/>
                    <a:pt x="251" y="157"/>
                    <a:pt x="246" y="157"/>
                  </a:cubicBezTo>
                  <a:cubicBezTo>
                    <a:pt x="246" y="157"/>
                    <a:pt x="246" y="157"/>
                    <a:pt x="246" y="157"/>
                  </a:cubicBezTo>
                  <a:cubicBezTo>
                    <a:pt x="35" y="157"/>
                    <a:pt x="35" y="157"/>
                    <a:pt x="35" y="157"/>
                  </a:cubicBezTo>
                  <a:cubicBezTo>
                    <a:pt x="30" y="157"/>
                    <a:pt x="26" y="153"/>
                    <a:pt x="26" y="149"/>
                  </a:cubicBezTo>
                  <a:cubicBezTo>
                    <a:pt x="26" y="148"/>
                    <a:pt x="26" y="148"/>
                    <a:pt x="26" y="148"/>
                  </a:cubicBezTo>
                  <a:cubicBezTo>
                    <a:pt x="26" y="8"/>
                    <a:pt x="26" y="8"/>
                    <a:pt x="26" y="8"/>
                  </a:cubicBezTo>
                  <a:cubicBezTo>
                    <a:pt x="26" y="4"/>
                    <a:pt x="30" y="0"/>
                    <a:pt x="35" y="0"/>
                  </a:cubicBezTo>
                  <a:close/>
                  <a:moveTo>
                    <a:pt x="9" y="183"/>
                  </a:moveTo>
                  <a:cubicBezTo>
                    <a:pt x="9" y="183"/>
                    <a:pt x="9" y="183"/>
                    <a:pt x="9" y="183"/>
                  </a:cubicBezTo>
                  <a:cubicBezTo>
                    <a:pt x="4" y="183"/>
                    <a:pt x="0" y="179"/>
                    <a:pt x="0" y="174"/>
                  </a:cubicBezTo>
                  <a:cubicBezTo>
                    <a:pt x="0" y="169"/>
                    <a:pt x="4" y="165"/>
                    <a:pt x="9" y="165"/>
                  </a:cubicBezTo>
                  <a:cubicBezTo>
                    <a:pt x="272" y="165"/>
                    <a:pt x="272" y="165"/>
                    <a:pt x="272" y="165"/>
                  </a:cubicBezTo>
                  <a:cubicBezTo>
                    <a:pt x="277" y="165"/>
                    <a:pt x="281" y="169"/>
                    <a:pt x="281" y="174"/>
                  </a:cubicBezTo>
                  <a:cubicBezTo>
                    <a:pt x="281" y="179"/>
                    <a:pt x="277" y="183"/>
                    <a:pt x="272" y="183"/>
                  </a:cubicBezTo>
                  <a:cubicBezTo>
                    <a:pt x="9" y="183"/>
                    <a:pt x="9" y="183"/>
                    <a:pt x="9" y="183"/>
                  </a:cubicBezTo>
                  <a:close/>
                  <a:moveTo>
                    <a:pt x="238" y="17"/>
                  </a:moveTo>
                  <a:cubicBezTo>
                    <a:pt x="238" y="17"/>
                    <a:pt x="238" y="17"/>
                    <a:pt x="238" y="17"/>
                  </a:cubicBezTo>
                  <a:cubicBezTo>
                    <a:pt x="43" y="17"/>
                    <a:pt x="43" y="17"/>
                    <a:pt x="43" y="17"/>
                  </a:cubicBezTo>
                  <a:cubicBezTo>
                    <a:pt x="43" y="140"/>
                    <a:pt x="43" y="140"/>
                    <a:pt x="43" y="140"/>
                  </a:cubicBezTo>
                  <a:cubicBezTo>
                    <a:pt x="238" y="140"/>
                    <a:pt x="238" y="140"/>
                    <a:pt x="238" y="140"/>
                  </a:cubicBezTo>
                  <a:cubicBezTo>
                    <a:pt x="238" y="17"/>
                    <a:pt x="238" y="17"/>
                    <a:pt x="238" y="17"/>
                  </a:cubicBezTo>
                  <a:close/>
                </a:path>
              </a:pathLst>
            </a:custGeom>
            <a:solidFill>
              <a:srgbClr val="FFFFFF"/>
            </a:solidFill>
            <a:ln>
              <a:noFill/>
            </a:ln>
          </p:spPr>
          <p:txBody>
            <a:bodyPr>
              <a:normAutofit fontScale="70000"/>
            </a:bodyPr>
            <a:lstStyle/>
            <a:p>
              <a:endParaRPr lang="zh-CN" altLang="en-US"/>
            </a:p>
          </p:txBody>
        </p:sp>
        <p:sp>
          <p:nvSpPr>
            <p:cNvPr id="37" name="Rectangle 35"/>
            <p:cNvSpPr>
              <a:spLocks noChangeArrowheads="1"/>
            </p:cNvSpPr>
            <p:nvPr>
              <p:custDataLst>
                <p:tags r:id="rId12"/>
              </p:custDataLst>
            </p:nvPr>
          </p:nvSpPr>
          <p:spPr bwMode="auto">
            <a:xfrm>
              <a:off x="8790" y="5444"/>
              <a:ext cx="17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lgn="ctr">
                <a:buFont typeface="Arial" panose="020B0604020202020204" pitchFamily="34" charset="0"/>
                <a:buNone/>
              </a:pPr>
              <a:r>
                <a:rPr lang="en-US" altLang="zh-CN" sz="1800" b="1">
                  <a:solidFill>
                    <a:srgbClr val="FFFFFF"/>
                  </a:solidFill>
                </a:rPr>
                <a:t>Option 02</a:t>
              </a:r>
              <a:endParaRPr lang="en-US" altLang="zh-CN" sz="1800" b="1">
                <a:solidFill>
                  <a:srgbClr val="FFFFFF"/>
                </a:solidFill>
              </a:endParaRPr>
            </a:p>
          </p:txBody>
        </p:sp>
        <p:sp>
          <p:nvSpPr>
            <p:cNvPr id="38" name="Rectangle 36"/>
            <p:cNvSpPr>
              <a:spLocks noChangeArrowheads="1"/>
            </p:cNvSpPr>
            <p:nvPr>
              <p:custDataLst>
                <p:tags r:id="rId13"/>
              </p:custDataLst>
            </p:nvPr>
          </p:nvSpPr>
          <p:spPr bwMode="auto">
            <a:xfrm>
              <a:off x="8178" y="7961"/>
              <a:ext cx="17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lgn="ctr">
                <a:buFont typeface="Arial" panose="020B0604020202020204" pitchFamily="34" charset="0"/>
                <a:buNone/>
              </a:pPr>
              <a:r>
                <a:rPr lang="en-US" altLang="zh-CN" sz="1800" b="1">
                  <a:solidFill>
                    <a:srgbClr val="FFFFFF"/>
                  </a:solidFill>
                </a:rPr>
                <a:t>Option 01</a:t>
              </a:r>
              <a:endParaRPr lang="en-US" altLang="zh-CN" sz="1800" b="1">
                <a:solidFill>
                  <a:srgbClr val="FFFFFF"/>
                </a:solidFill>
              </a:endParaRPr>
            </a:p>
          </p:txBody>
        </p:sp>
        <p:sp>
          <p:nvSpPr>
            <p:cNvPr id="39" name="Rectangle 37"/>
            <p:cNvSpPr>
              <a:spLocks noChangeArrowheads="1"/>
            </p:cNvSpPr>
            <p:nvPr>
              <p:custDataLst>
                <p:tags r:id="rId14"/>
              </p:custDataLst>
            </p:nvPr>
          </p:nvSpPr>
          <p:spPr bwMode="auto">
            <a:xfrm>
              <a:off x="11349" y="5444"/>
              <a:ext cx="17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lgn="ctr">
                <a:buFont typeface="Arial" panose="020B0604020202020204" pitchFamily="34" charset="0"/>
                <a:buNone/>
              </a:pPr>
              <a:r>
                <a:rPr lang="en-US" altLang="zh-CN" sz="1800" b="1">
                  <a:solidFill>
                    <a:srgbClr val="FFFFFF"/>
                  </a:solidFill>
                </a:rPr>
                <a:t>Option 03</a:t>
              </a:r>
              <a:endParaRPr lang="en-US" altLang="zh-CN" sz="1800" b="1">
                <a:solidFill>
                  <a:srgbClr val="FFFFFF"/>
                </a:solidFill>
              </a:endParaRPr>
            </a:p>
          </p:txBody>
        </p:sp>
        <p:sp>
          <p:nvSpPr>
            <p:cNvPr id="40" name="Rectangle 38"/>
            <p:cNvSpPr>
              <a:spLocks noChangeArrowheads="1"/>
            </p:cNvSpPr>
            <p:nvPr>
              <p:custDataLst>
                <p:tags r:id="rId15"/>
              </p:custDataLst>
            </p:nvPr>
          </p:nvSpPr>
          <p:spPr bwMode="auto">
            <a:xfrm>
              <a:off x="13168" y="6671"/>
              <a:ext cx="175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lgn="ctr">
                <a:buFont typeface="Arial" panose="020B0604020202020204" pitchFamily="34" charset="0"/>
                <a:buNone/>
              </a:pPr>
              <a:r>
                <a:rPr lang="en-US" altLang="zh-CN" sz="1800" b="1">
                  <a:solidFill>
                    <a:srgbClr val="FFFFFF"/>
                  </a:solidFill>
                </a:rPr>
                <a:t>Option 04</a:t>
              </a:r>
              <a:endParaRPr lang="en-US" altLang="zh-CN" sz="1800" b="1">
                <a:solidFill>
                  <a:srgbClr val="FFFFFF"/>
                </a:solidFill>
              </a:endParaRPr>
            </a:p>
          </p:txBody>
        </p:sp>
      </p:grpSp>
      <p:grpSp>
        <p:nvGrpSpPr>
          <p:cNvPr id="4" name="组合 3"/>
          <p:cNvGrpSpPr/>
          <p:nvPr/>
        </p:nvGrpSpPr>
        <p:grpSpPr>
          <a:xfrm>
            <a:off x="970915" y="2503805"/>
            <a:ext cx="4571575" cy="3769659"/>
            <a:chOff x="1346" y="4015"/>
            <a:chExt cx="5395" cy="5936"/>
          </a:xfrm>
        </p:grpSpPr>
        <p:sp>
          <p:nvSpPr>
            <p:cNvPr id="42" name="Rectangle 40"/>
            <p:cNvSpPr>
              <a:spLocks noChangeArrowheads="1"/>
            </p:cNvSpPr>
            <p:nvPr>
              <p:custDataLst>
                <p:tags r:id="rId16"/>
              </p:custDataLst>
            </p:nvPr>
          </p:nvSpPr>
          <p:spPr bwMode="auto">
            <a:xfrm>
              <a:off x="1346" y="4501"/>
              <a:ext cx="539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a:bodyPr>
            <a:lstStyle/>
            <a:p>
              <a:pPr>
                <a:buFont typeface="Arial" panose="020B0604020202020204" pitchFamily="34" charset="0"/>
                <a:buNone/>
              </a:pPr>
              <a:r>
                <a:rPr lang="zh-CN" altLang="en-US" sz="1800">
                  <a:solidFill>
                    <a:schemeClr val="tx1"/>
                  </a:solidFill>
                  <a:latin typeface="华文中宋" panose="02010600040101010101" charset="-122"/>
                  <a:ea typeface="华文中宋" panose="02010600040101010101" charset="-122"/>
                </a:rPr>
                <a:t>确定交互情景，创建脚本。</a:t>
              </a:r>
              <a:endParaRPr lang="zh-CN" altLang="en-US" sz="1800">
                <a:solidFill>
                  <a:schemeClr val="tx1"/>
                </a:solidFill>
                <a:latin typeface="华文中宋" panose="02010600040101010101" charset="-122"/>
                <a:ea typeface="华文中宋" panose="02010600040101010101" charset="-122"/>
              </a:endParaRPr>
            </a:p>
          </p:txBody>
        </p:sp>
        <p:sp>
          <p:nvSpPr>
            <p:cNvPr id="43" name="Line 41"/>
            <p:cNvSpPr>
              <a:spLocks noChangeShapeType="1"/>
            </p:cNvSpPr>
            <p:nvPr>
              <p:custDataLst>
                <p:tags r:id="rId17"/>
              </p:custDataLst>
            </p:nvPr>
          </p:nvSpPr>
          <p:spPr bwMode="auto">
            <a:xfrm>
              <a:off x="1346" y="5003"/>
              <a:ext cx="5395" cy="0"/>
            </a:xfrm>
            <a:prstGeom prst="line">
              <a:avLst/>
            </a:prstGeom>
            <a:noFill/>
            <a:ln w="6350">
              <a:solidFill>
                <a:srgbClr val="4D4D4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25000" lnSpcReduction="20000"/>
            </a:bodyPr>
            <a:lstStyle/>
            <a:p>
              <a:endParaRPr lang="zh-CN" altLang="en-US"/>
            </a:p>
          </p:txBody>
        </p:sp>
        <p:sp>
          <p:nvSpPr>
            <p:cNvPr id="45" name="Rectangle 40"/>
            <p:cNvSpPr>
              <a:spLocks noChangeArrowheads="1"/>
            </p:cNvSpPr>
            <p:nvPr>
              <p:custDataLst>
                <p:tags r:id="rId18"/>
              </p:custDataLst>
            </p:nvPr>
          </p:nvSpPr>
          <p:spPr bwMode="auto">
            <a:xfrm>
              <a:off x="1346" y="4015"/>
              <a:ext cx="539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buFont typeface="Arial" panose="020B0604020202020204" pitchFamily="34" charset="0"/>
                <a:buNone/>
              </a:pPr>
              <a:r>
                <a:rPr lang="en-US" altLang="zh-CN" sz="1800" b="1">
                  <a:solidFill>
                    <a:schemeClr val="tx1"/>
                  </a:solidFill>
                  <a:latin typeface="华文中宋" panose="02010600040101010101" charset="-122"/>
                  <a:ea typeface="华文中宋" panose="02010600040101010101" charset="-122"/>
                  <a:cs typeface="+mn-ea"/>
                </a:rPr>
                <a:t>Option 01</a:t>
              </a:r>
              <a:endParaRPr lang="en-US" altLang="zh-CN" sz="1800" b="1">
                <a:solidFill>
                  <a:schemeClr val="tx1"/>
                </a:solidFill>
                <a:latin typeface="华文中宋" panose="02010600040101010101" charset="-122"/>
                <a:ea typeface="华文中宋" panose="02010600040101010101" charset="-122"/>
                <a:cs typeface="+mn-ea"/>
              </a:endParaRPr>
            </a:p>
          </p:txBody>
        </p:sp>
        <p:sp>
          <p:nvSpPr>
            <p:cNvPr id="46" name="Rectangle 40"/>
            <p:cNvSpPr>
              <a:spLocks noChangeArrowheads="1"/>
            </p:cNvSpPr>
            <p:nvPr>
              <p:custDataLst>
                <p:tags r:id="rId19"/>
              </p:custDataLst>
            </p:nvPr>
          </p:nvSpPr>
          <p:spPr bwMode="auto">
            <a:xfrm>
              <a:off x="1346" y="6005"/>
              <a:ext cx="539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a:bodyPr>
            <a:lstStyle/>
            <a:p>
              <a:pPr>
                <a:buFont typeface="Arial" panose="020B0604020202020204" pitchFamily="34" charset="0"/>
                <a:buNone/>
              </a:pPr>
              <a:r>
                <a:rPr lang="zh-CN" altLang="en-US" sz="1800">
                  <a:solidFill>
                    <a:schemeClr val="tx1"/>
                  </a:solidFill>
                  <a:latin typeface="华文中宋" panose="02010600040101010101" charset="-122"/>
                  <a:ea typeface="华文中宋" panose="02010600040101010101" charset="-122"/>
                </a:rPr>
                <a:t>确定参与交互过程的活动者和对象。</a:t>
              </a:r>
              <a:endParaRPr lang="zh-CN" altLang="en-US" sz="1800">
                <a:solidFill>
                  <a:schemeClr val="tx1"/>
                </a:solidFill>
                <a:latin typeface="华文中宋" panose="02010600040101010101" charset="-122"/>
                <a:ea typeface="华文中宋" panose="02010600040101010101" charset="-122"/>
              </a:endParaRPr>
            </a:p>
          </p:txBody>
        </p:sp>
        <p:sp>
          <p:nvSpPr>
            <p:cNvPr id="47" name="Rectangle 40"/>
            <p:cNvSpPr>
              <a:spLocks noChangeArrowheads="1"/>
            </p:cNvSpPr>
            <p:nvPr>
              <p:custDataLst>
                <p:tags r:id="rId20"/>
              </p:custDataLst>
            </p:nvPr>
          </p:nvSpPr>
          <p:spPr bwMode="auto">
            <a:xfrm>
              <a:off x="1346" y="5514"/>
              <a:ext cx="539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buFont typeface="Arial" panose="020B0604020202020204" pitchFamily="34" charset="0"/>
                <a:buNone/>
              </a:pPr>
              <a:r>
                <a:rPr lang="en-US" altLang="zh-CN" sz="1800" b="1">
                  <a:solidFill>
                    <a:schemeClr val="tx1"/>
                  </a:solidFill>
                  <a:latin typeface="华文中宋" panose="02010600040101010101" charset="-122"/>
                  <a:ea typeface="华文中宋" panose="02010600040101010101" charset="-122"/>
                  <a:cs typeface="+mn-ea"/>
                </a:rPr>
                <a:t>Option 02</a:t>
              </a:r>
              <a:endParaRPr lang="en-US" altLang="zh-CN" sz="1800" b="1">
                <a:solidFill>
                  <a:schemeClr val="tx1"/>
                </a:solidFill>
                <a:latin typeface="华文中宋" panose="02010600040101010101" charset="-122"/>
                <a:ea typeface="华文中宋" panose="02010600040101010101" charset="-122"/>
                <a:cs typeface="+mn-ea"/>
              </a:endParaRPr>
            </a:p>
          </p:txBody>
        </p:sp>
        <p:sp>
          <p:nvSpPr>
            <p:cNvPr id="48" name="Rectangle 40"/>
            <p:cNvSpPr>
              <a:spLocks noChangeArrowheads="1"/>
            </p:cNvSpPr>
            <p:nvPr>
              <p:custDataLst>
                <p:tags r:id="rId21"/>
              </p:custDataLst>
            </p:nvPr>
          </p:nvSpPr>
          <p:spPr bwMode="auto">
            <a:xfrm>
              <a:off x="1346" y="7490"/>
              <a:ext cx="539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a:bodyPr>
            <a:lstStyle/>
            <a:p>
              <a:pPr>
                <a:buFont typeface="Arial" panose="020B0604020202020204" pitchFamily="34" charset="0"/>
                <a:buNone/>
              </a:pPr>
              <a:r>
                <a:rPr lang="zh-CN" altLang="en-US" sz="1800">
                  <a:solidFill>
                    <a:schemeClr val="tx1"/>
                  </a:solidFill>
                  <a:latin typeface="华文中宋" panose="02010600040101010101" charset="-122"/>
                  <a:ea typeface="华文中宋" panose="02010600040101010101" charset="-122"/>
                </a:rPr>
                <a:t>确定交互中的信息。</a:t>
              </a:r>
              <a:endParaRPr lang="zh-CN" altLang="en-US" sz="1800">
                <a:solidFill>
                  <a:schemeClr val="tx1"/>
                </a:solidFill>
                <a:latin typeface="华文中宋" panose="02010600040101010101" charset="-122"/>
                <a:ea typeface="华文中宋" panose="02010600040101010101" charset="-122"/>
              </a:endParaRPr>
            </a:p>
          </p:txBody>
        </p:sp>
        <p:sp>
          <p:nvSpPr>
            <p:cNvPr id="49" name="Rectangle 40"/>
            <p:cNvSpPr>
              <a:spLocks noChangeArrowheads="1"/>
            </p:cNvSpPr>
            <p:nvPr>
              <p:custDataLst>
                <p:tags r:id="rId22"/>
              </p:custDataLst>
            </p:nvPr>
          </p:nvSpPr>
          <p:spPr bwMode="auto">
            <a:xfrm>
              <a:off x="1346" y="7055"/>
              <a:ext cx="539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buFont typeface="Arial" panose="020B0604020202020204" pitchFamily="34" charset="0"/>
                <a:buNone/>
              </a:pPr>
              <a:r>
                <a:rPr lang="en-US" altLang="zh-CN" sz="1800" b="1">
                  <a:solidFill>
                    <a:schemeClr val="tx1"/>
                  </a:solidFill>
                  <a:latin typeface="华文中宋" panose="02010600040101010101" charset="-122"/>
                  <a:ea typeface="华文中宋" panose="02010600040101010101" charset="-122"/>
                  <a:cs typeface="+mn-ea"/>
                </a:rPr>
                <a:t>Option 03</a:t>
              </a:r>
              <a:endParaRPr lang="en-US" altLang="zh-CN" sz="1800" b="1">
                <a:solidFill>
                  <a:schemeClr val="tx1"/>
                </a:solidFill>
                <a:latin typeface="华文中宋" panose="02010600040101010101" charset="-122"/>
                <a:ea typeface="华文中宋" panose="02010600040101010101" charset="-122"/>
                <a:cs typeface="+mn-ea"/>
              </a:endParaRPr>
            </a:p>
          </p:txBody>
        </p:sp>
        <p:sp>
          <p:nvSpPr>
            <p:cNvPr id="50" name="Rectangle 40"/>
            <p:cNvSpPr>
              <a:spLocks noChangeArrowheads="1"/>
            </p:cNvSpPr>
            <p:nvPr>
              <p:custDataLst>
                <p:tags r:id="rId23"/>
              </p:custDataLst>
            </p:nvPr>
          </p:nvSpPr>
          <p:spPr bwMode="auto">
            <a:xfrm>
              <a:off x="1346" y="9225"/>
              <a:ext cx="539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a:bodyPr>
            <a:lstStyle/>
            <a:p>
              <a:pPr>
                <a:buFont typeface="Arial" panose="020B0604020202020204" pitchFamily="34" charset="0"/>
                <a:buNone/>
              </a:pPr>
              <a:r>
                <a:rPr lang="zh-CN" altLang="en-US" sz="1800">
                  <a:solidFill>
                    <a:schemeClr val="tx1"/>
                  </a:solidFill>
                  <a:latin typeface="华文中宋" panose="02010600040101010101" charset="-122"/>
                  <a:ea typeface="华文中宋" panose="02010600040101010101" charset="-122"/>
                </a:rPr>
                <a:t>细化消息内容。</a:t>
              </a:r>
              <a:endParaRPr lang="zh-CN" altLang="en-US" sz="1800">
                <a:solidFill>
                  <a:schemeClr val="tx1"/>
                </a:solidFill>
                <a:latin typeface="华文中宋" panose="02010600040101010101" charset="-122"/>
                <a:ea typeface="华文中宋" panose="02010600040101010101" charset="-122"/>
              </a:endParaRPr>
            </a:p>
          </p:txBody>
        </p:sp>
        <p:sp>
          <p:nvSpPr>
            <p:cNvPr id="51" name="Rectangle 40"/>
            <p:cNvSpPr>
              <a:spLocks noChangeArrowheads="1"/>
            </p:cNvSpPr>
            <p:nvPr>
              <p:custDataLst>
                <p:tags r:id="rId24"/>
              </p:custDataLst>
            </p:nvPr>
          </p:nvSpPr>
          <p:spPr bwMode="auto">
            <a:xfrm>
              <a:off x="1346" y="8738"/>
              <a:ext cx="539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80000"/>
            </a:bodyPr>
            <a:lstStyle/>
            <a:p>
              <a:pPr>
                <a:buFont typeface="Arial" panose="020B0604020202020204" pitchFamily="34" charset="0"/>
                <a:buNone/>
              </a:pPr>
              <a:r>
                <a:rPr lang="en-US" altLang="zh-CN" sz="1800" b="1">
                  <a:solidFill>
                    <a:schemeClr val="tx1"/>
                  </a:solidFill>
                  <a:latin typeface="华文中宋" panose="02010600040101010101" charset="-122"/>
                  <a:ea typeface="华文中宋" panose="02010600040101010101" charset="-122"/>
                  <a:cs typeface="+mn-ea"/>
                </a:rPr>
                <a:t>Option 04</a:t>
              </a:r>
              <a:endParaRPr lang="en-US" altLang="zh-CN" sz="1800" b="1">
                <a:solidFill>
                  <a:schemeClr val="tx1"/>
                </a:solidFill>
                <a:latin typeface="华文中宋" panose="02010600040101010101" charset="-122"/>
                <a:ea typeface="华文中宋" panose="02010600040101010101" charset="-122"/>
                <a:cs typeface="+mn-ea"/>
              </a:endParaRPr>
            </a:p>
          </p:txBody>
        </p:sp>
        <p:sp>
          <p:nvSpPr>
            <p:cNvPr id="44" name="Line 41"/>
            <p:cNvSpPr>
              <a:spLocks noChangeShapeType="1"/>
            </p:cNvSpPr>
            <p:nvPr>
              <p:custDataLst>
                <p:tags r:id="rId25"/>
              </p:custDataLst>
            </p:nvPr>
          </p:nvSpPr>
          <p:spPr bwMode="auto">
            <a:xfrm>
              <a:off x="1346" y="6598"/>
              <a:ext cx="5395" cy="0"/>
            </a:xfrm>
            <a:prstGeom prst="line">
              <a:avLst/>
            </a:prstGeom>
            <a:noFill/>
            <a:ln w="6350">
              <a:solidFill>
                <a:srgbClr val="4D4D4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25000" lnSpcReduction="20000"/>
            </a:bodyPr>
            <a:lstStyle/>
            <a:p>
              <a:endParaRPr lang="zh-CN" altLang="en-US"/>
            </a:p>
          </p:txBody>
        </p:sp>
        <p:sp>
          <p:nvSpPr>
            <p:cNvPr id="52" name="Line 41"/>
            <p:cNvSpPr>
              <a:spLocks noChangeShapeType="1"/>
            </p:cNvSpPr>
            <p:nvPr>
              <p:custDataLst>
                <p:tags r:id="rId26"/>
              </p:custDataLst>
            </p:nvPr>
          </p:nvSpPr>
          <p:spPr bwMode="auto">
            <a:xfrm>
              <a:off x="1346" y="8062"/>
              <a:ext cx="5395" cy="0"/>
            </a:xfrm>
            <a:prstGeom prst="line">
              <a:avLst/>
            </a:prstGeom>
            <a:noFill/>
            <a:ln w="6350">
              <a:solidFill>
                <a:srgbClr val="4D4D4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25000" lnSpcReduction="20000"/>
            </a:bodyPr>
            <a:lstStyle/>
            <a:p>
              <a:endParaRPr lang="zh-CN" altLang="en-US"/>
            </a:p>
          </p:txBody>
        </p:sp>
        <p:sp>
          <p:nvSpPr>
            <p:cNvPr id="54" name="Line 41"/>
            <p:cNvSpPr>
              <a:spLocks noChangeShapeType="1"/>
            </p:cNvSpPr>
            <p:nvPr>
              <p:custDataLst>
                <p:tags r:id="rId27"/>
              </p:custDataLst>
            </p:nvPr>
          </p:nvSpPr>
          <p:spPr bwMode="auto">
            <a:xfrm>
              <a:off x="1346" y="9777"/>
              <a:ext cx="5395" cy="0"/>
            </a:xfrm>
            <a:prstGeom prst="line">
              <a:avLst/>
            </a:prstGeom>
            <a:noFill/>
            <a:ln w="6350">
              <a:solidFill>
                <a:srgbClr val="4D4D4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25000" lnSpcReduction="20000"/>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93370" y="361950"/>
            <a:ext cx="11156950" cy="200469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例</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indent="0">
              <a:lnSpc>
                <a:spcPct val="19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r>
              <a:rPr lang="zh-CN">
                <a:latin typeface="华文中宋" panose="02010600040101010101" charset="-122"/>
                <a:ea typeface="华文中宋" panose="02010600040101010101" charset="-122"/>
                <a:cs typeface="华文中宋" panose="02010600040101010101" charset="-122"/>
              </a:rPr>
              <a:t>   </a:t>
            </a:r>
            <a:r>
              <a:rPr lang="zh-CN" sz="1600">
                <a:latin typeface="华文中宋" panose="02010600040101010101" charset="-122"/>
                <a:ea typeface="华文中宋" panose="02010600040101010101" charset="-122"/>
                <a:cs typeface="华文中宋" panose="02010600040101010101" charset="-122"/>
              </a:rPr>
              <a:t>  </a:t>
            </a:r>
            <a:r>
              <a:rPr lang="zh-CN">
                <a:latin typeface="华文中宋" panose="02010600040101010101" charset="-122"/>
                <a:ea typeface="华文中宋" panose="02010600040101010101" charset="-122"/>
                <a:cs typeface="华文中宋" panose="02010600040101010101" charset="-122"/>
              </a:rPr>
              <a:t>在</a:t>
            </a:r>
            <a:r>
              <a:rPr lang="en-US" altLang="zh-CN">
                <a:latin typeface="华文中宋" panose="02010600040101010101" charset="-122"/>
                <a:ea typeface="华文中宋" panose="02010600040101010101" charset="-122"/>
                <a:cs typeface="华文中宋" panose="02010600040101010101" charset="-122"/>
              </a:rPr>
              <a:t>“</a:t>
            </a:r>
            <a:r>
              <a:rPr lang="zh-CN">
                <a:latin typeface="华文中宋" panose="02010600040101010101" charset="-122"/>
                <a:ea typeface="华文中宋" panose="02010600040101010101" charset="-122"/>
                <a:cs typeface="华文中宋" panose="02010600040101010101" charset="-122"/>
              </a:rPr>
              <a:t>享学</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项目里，教师拥有作业批复和跟踪作业完成情况的权利，我们为该项活动绘制顺序图。下图是我们为该交互情景创建的脚本。</a:t>
            </a:r>
            <a:endParaRPr lang="zh-CN" altLang="en-US">
              <a:latin typeface="华文中宋" panose="02010600040101010101" charset="-122"/>
              <a:ea typeface="华文中宋" panose="02010600040101010101" charset="-122"/>
              <a:cs typeface="华文中宋" panose="02010600040101010101" charset="-122"/>
            </a:endParaRPr>
          </a:p>
        </p:txBody>
      </p:sp>
      <p:grpSp>
        <p:nvGrpSpPr>
          <p:cNvPr id="19" name="组合 18"/>
          <p:cNvGrpSpPr/>
          <p:nvPr/>
        </p:nvGrpSpPr>
        <p:grpSpPr>
          <a:xfrm>
            <a:off x="961390" y="2520315"/>
            <a:ext cx="10605770" cy="4149725"/>
            <a:chOff x="2706" y="3952"/>
            <a:chExt cx="16702" cy="6535"/>
          </a:xfrm>
        </p:grpSpPr>
        <p:pic>
          <p:nvPicPr>
            <p:cNvPr id="5" name="图片 4" descr="ef21bbd9012adce8ad155c7fc8d13ee"/>
            <p:cNvPicPr>
              <a:picLocks noChangeAspect="1"/>
            </p:cNvPicPr>
            <p:nvPr/>
          </p:nvPicPr>
          <p:blipFill>
            <a:blip r:embed="rId3"/>
            <a:stretch>
              <a:fillRect/>
            </a:stretch>
          </p:blipFill>
          <p:spPr>
            <a:xfrm>
              <a:off x="10909" y="3952"/>
              <a:ext cx="7457" cy="5774"/>
            </a:xfrm>
            <a:prstGeom prst="rect">
              <a:avLst/>
            </a:prstGeom>
            <a:solidFill>
              <a:schemeClr val="bg1"/>
            </a:solidFill>
            <a:ln w="12700" cmpd="sng">
              <a:solidFill>
                <a:schemeClr val="tx1">
                  <a:lumMod val="65000"/>
                  <a:lumOff val="35000"/>
                </a:schemeClr>
              </a:solidFill>
              <a:prstDash val="solid"/>
            </a:ln>
          </p:spPr>
        </p:pic>
        <p:sp>
          <p:nvSpPr>
            <p:cNvPr id="16" name="文本框 15"/>
            <p:cNvSpPr txBox="1"/>
            <p:nvPr/>
          </p:nvSpPr>
          <p:spPr>
            <a:xfrm>
              <a:off x="12312" y="10005"/>
              <a:ext cx="7096" cy="483"/>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项目作业批复跟踪脚本</a:t>
              </a:r>
              <a:endParaRPr lang="zh-CN" altLang="en-US" sz="1400">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11170" y="4600"/>
                <a:ext cx="2940" cy="1"/>
              </p14:xfrm>
            </p:contentPart>
          </mc:Choice>
          <mc:Fallback xmlns="">
            <p:pic>
              <p:nvPicPr>
                <p:cNvPr id="6" name="墨迹 5"/>
              </p:nvPicPr>
              <p:blipFill>
                <a:blip r:embed="rId5"/>
              </p:blipFill>
              <p:spPr>
                <a:xfrm>
                  <a:off x="11170" y="4600"/>
                  <a:ext cx="2940" cy="1"/>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11100" y="5530"/>
                <a:ext cx="7260" cy="10"/>
              </p14:xfrm>
            </p:contentPart>
          </mc:Choice>
          <mc:Fallback xmlns="">
            <p:pic>
              <p:nvPicPr>
                <p:cNvPr id="7" name="墨迹 6"/>
              </p:nvPicPr>
              <p:blipFill>
                <a:blip r:embed="rId7"/>
              </p:blipFill>
              <p:spPr>
                <a:xfrm>
                  <a:off x="11100" y="5530"/>
                  <a:ext cx="7260" cy="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11070" y="5710"/>
                <a:ext cx="3960" cy="3870"/>
              </p14:xfrm>
            </p:contentPart>
          </mc:Choice>
          <mc:Fallback xmlns="">
            <p:pic>
              <p:nvPicPr>
                <p:cNvPr id="10" name="墨迹 9"/>
              </p:nvPicPr>
              <p:blipFill>
                <a:blip r:embed="rId9"/>
              </p:blipFill>
              <p:spPr>
                <a:xfrm>
                  <a:off x="11070" y="5710"/>
                  <a:ext cx="3960" cy="3870"/>
                </a:xfrm>
                <a:prstGeom prst="rect"/>
              </p:spPr>
            </p:pic>
          </mc:Fallback>
        </mc:AlternateContent>
        <p:cxnSp>
          <p:nvCxnSpPr>
            <p:cNvPr id="11" name="直接箭头连接符 10"/>
            <p:cNvCxnSpPr/>
            <p:nvPr/>
          </p:nvCxnSpPr>
          <p:spPr>
            <a:xfrm flipH="1" flipV="1">
              <a:off x="9204" y="4434"/>
              <a:ext cx="1192" cy="16"/>
            </a:xfrm>
            <a:prstGeom prst="straightConnector1">
              <a:avLst/>
            </a:prstGeom>
            <a:ln w="539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2" y="3952"/>
              <a:ext cx="3880" cy="798"/>
            </a:xfrm>
            <a:prstGeom prst="rect">
              <a:avLst/>
            </a:prstGeom>
            <a:noFill/>
          </p:spPr>
          <p:txBody>
            <a:bodyPr wrap="square" rtlCol="0">
              <a:spAutoFit/>
            </a:bodyPr>
            <a:p>
              <a:pPr>
                <a:lnSpc>
                  <a:spcPct val="150000"/>
                </a:lnSpc>
              </a:pPr>
              <a:r>
                <a:rPr lang="en-US" altLang="zh-CN">
                  <a:latin typeface="华文中宋" panose="02010600040101010101" charset="-122"/>
                  <a:ea typeface="华文中宋" panose="02010600040101010101" charset="-122"/>
                  <a:cs typeface="华文中宋" panose="02010600040101010101" charset="-122"/>
                </a:rPr>
                <a:t>1.</a:t>
              </a:r>
              <a:r>
                <a:rPr lang="zh-CN" altLang="en-US">
                  <a:latin typeface="华文中宋" panose="02010600040101010101" charset="-122"/>
                  <a:ea typeface="华文中宋" panose="02010600040101010101" charset="-122"/>
                  <a:cs typeface="华文中宋" panose="02010600040101010101" charset="-122"/>
                </a:rPr>
                <a:t>设定教师的交互情景</a:t>
              </a:r>
              <a:endParaRPr lang="zh-CN" altLang="en-US">
                <a:latin typeface="华文中宋" panose="02010600040101010101" charset="-122"/>
                <a:ea typeface="华文中宋" panose="02010600040101010101" charset="-122"/>
                <a:cs typeface="华文中宋" panose="02010600040101010101" charset="-122"/>
              </a:endParaRPr>
            </a:p>
          </p:txBody>
        </p:sp>
        <p:cxnSp>
          <p:nvCxnSpPr>
            <p:cNvPr id="13" name="直接箭头连接符 12"/>
            <p:cNvCxnSpPr/>
            <p:nvPr/>
          </p:nvCxnSpPr>
          <p:spPr>
            <a:xfrm flipH="1" flipV="1">
              <a:off x="9204" y="5392"/>
              <a:ext cx="1192" cy="16"/>
            </a:xfrm>
            <a:prstGeom prst="straightConnector1">
              <a:avLst/>
            </a:prstGeom>
            <a:ln w="539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706" y="5114"/>
              <a:ext cx="6298" cy="2107"/>
            </a:xfrm>
            <a:prstGeom prst="rect">
              <a:avLst/>
            </a:prstGeom>
            <a:noFill/>
          </p:spPr>
          <p:txBody>
            <a:bodyPr wrap="square" rtlCol="0">
              <a:spAutoFit/>
            </a:bodyPr>
            <a:p>
              <a:pPr>
                <a:lnSpc>
                  <a:spcPct val="150000"/>
                </a:lnSpc>
              </a:pPr>
              <a:r>
                <a:rPr lang="en-US" altLang="zh-CN">
                  <a:latin typeface="华文中宋" panose="02010600040101010101" charset="-122"/>
                  <a:ea typeface="华文中宋" panose="02010600040101010101" charset="-122"/>
                  <a:cs typeface="华文中宋" panose="02010600040101010101" charset="-122"/>
                </a:rPr>
                <a:t>2.</a:t>
              </a:r>
              <a:r>
                <a:rPr lang="zh-CN" altLang="en-US">
                  <a:latin typeface="华文中宋" panose="02010600040101010101" charset="-122"/>
                  <a:ea typeface="华文中宋" panose="02010600040101010101" charset="-122"/>
                  <a:cs typeface="华文中宋" panose="02010600040101010101" charset="-122"/>
                </a:rPr>
                <a:t>在该环境下，对象是教师，涉及的交互页面包括教师登录、教师信息、作业统计页、批复系统。</a:t>
              </a:r>
              <a:endParaRPr lang="zh-CN" altLang="en-US">
                <a:latin typeface="华文中宋" panose="02010600040101010101" charset="-122"/>
                <a:ea typeface="华文中宋" panose="02010600040101010101" charset="-122"/>
                <a:cs typeface="华文中宋" panose="02010600040101010101" charset="-122"/>
              </a:endParaRPr>
            </a:p>
          </p:txBody>
        </p:sp>
        <p:cxnSp>
          <p:nvCxnSpPr>
            <p:cNvPr id="15" name="直接箭头连接符 14"/>
            <p:cNvCxnSpPr/>
            <p:nvPr/>
          </p:nvCxnSpPr>
          <p:spPr>
            <a:xfrm flipH="1" flipV="1">
              <a:off x="9204" y="8464"/>
              <a:ext cx="1192" cy="16"/>
            </a:xfrm>
            <a:prstGeom prst="straightConnector1">
              <a:avLst/>
            </a:prstGeom>
            <a:ln w="539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906" y="8027"/>
              <a:ext cx="6298" cy="1452"/>
            </a:xfrm>
            <a:prstGeom prst="rect">
              <a:avLst/>
            </a:prstGeom>
            <a:noFill/>
          </p:spPr>
          <p:txBody>
            <a:bodyPr wrap="square" rtlCol="0">
              <a:spAutoFit/>
            </a:bodyPr>
            <a:p>
              <a:pPr>
                <a:lnSpc>
                  <a:spcPct val="150000"/>
                </a:lnSpc>
              </a:pPr>
              <a:r>
                <a:rPr lang="en-US">
                  <a:latin typeface="华文中宋" panose="02010600040101010101" charset="-122"/>
                  <a:ea typeface="华文中宋" panose="02010600040101010101" charset="-122"/>
                  <a:cs typeface="华文中宋" panose="02010600040101010101" charset="-122"/>
                </a:rPr>
                <a:t>3.</a:t>
              </a:r>
              <a:r>
                <a:rPr lang="zh-CN" altLang="en-US">
                  <a:latin typeface="华文中宋" panose="02010600040101010101" charset="-122"/>
                  <a:ea typeface="华文中宋" panose="02010600040101010101" charset="-122"/>
                  <a:cs typeface="华文中宋" panose="02010600040101010101" charset="-122"/>
                </a:rPr>
                <a:t>模拟该交互行为发生时的一系列顺序，及脚本消息。</a:t>
              </a:r>
              <a:endParaRPr lang="zh-CN" altLang="en-US">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309110" y="31750"/>
            <a:ext cx="3411855"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用例和用例图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grpSp>
        <p:nvGrpSpPr>
          <p:cNvPr id="2" name="组合 1"/>
          <p:cNvGrpSpPr/>
          <p:nvPr/>
        </p:nvGrpSpPr>
        <p:grpSpPr>
          <a:xfrm>
            <a:off x="445723" y="767540"/>
            <a:ext cx="11673252" cy="5697160"/>
            <a:chOff x="2315" y="2686"/>
            <a:chExt cx="18383" cy="8972"/>
          </a:xfrm>
        </p:grpSpPr>
        <p:grpSp>
          <p:nvGrpSpPr>
            <p:cNvPr id="7" name="TOP-PPT-6"/>
            <p:cNvGrpSpPr/>
            <p:nvPr/>
          </p:nvGrpSpPr>
          <p:grpSpPr>
            <a:xfrm>
              <a:off x="2315" y="2686"/>
              <a:ext cx="9360" cy="2211"/>
              <a:chOff x="1019175" y="1626553"/>
              <a:chExt cx="5943600" cy="1404138"/>
            </a:xfrm>
          </p:grpSpPr>
          <p:grpSp>
            <p:nvGrpSpPr>
              <p:cNvPr id="10" name="组合 9"/>
              <p:cNvGrpSpPr/>
              <p:nvPr/>
            </p:nvGrpSpPr>
            <p:grpSpPr>
              <a:xfrm>
                <a:off x="1577975" y="1626553"/>
                <a:ext cx="5384800" cy="1404138"/>
                <a:chOff x="2450773" y="1802590"/>
                <a:chExt cx="5384800" cy="1404138"/>
              </a:xfrm>
            </p:grpSpPr>
            <p:sp>
              <p:nvSpPr>
                <p:cNvPr id="14" name="TOP-PPT-6-1"/>
                <p:cNvSpPr txBox="1"/>
                <p:nvPr/>
              </p:nvSpPr>
              <p:spPr bwMode="auto">
                <a:xfrm>
                  <a:off x="2450773" y="1802590"/>
                  <a:ext cx="2658745" cy="64516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什么是用例图</a:t>
                  </a:r>
                  <a:endParaRPr kumimoji="0" lang="zh-CN" altLang="en-US" sz="2400" b="1"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15" name="TOP-PPT-6-2"/>
                <p:cNvSpPr txBox="1"/>
                <p:nvPr/>
              </p:nvSpPr>
              <p:spPr bwMode="auto">
                <a:xfrm>
                  <a:off x="2450773" y="2376630"/>
                  <a:ext cx="5384800" cy="83009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是显示一组用例、参与者以及它们之间关系的一种图</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sp>
            <p:nvSpPr>
              <p:cNvPr id="12" name="TOP-PPT-6-3"/>
              <p:cNvSpPr/>
              <p:nvPr/>
            </p:nvSpPr>
            <p:spPr>
              <a:xfrm>
                <a:off x="1019175" y="1824038"/>
                <a:ext cx="447675" cy="447675"/>
              </a:xfrm>
              <a:prstGeom prst="ellipse">
                <a:avLst/>
              </a:prstGeom>
              <a:solidFill>
                <a:srgbClr val="E52C2C"/>
              </a:solidFill>
              <a:ln w="9525">
                <a:noFill/>
                <a:roun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grpSp>
          <p:nvGrpSpPr>
            <p:cNvPr id="16" name="TOP-PPT-7"/>
            <p:cNvGrpSpPr/>
            <p:nvPr/>
          </p:nvGrpSpPr>
          <p:grpSpPr>
            <a:xfrm>
              <a:off x="2315" y="4655"/>
              <a:ext cx="11053" cy="3093"/>
              <a:chOff x="1019175" y="1440426"/>
              <a:chExt cx="7018655" cy="1964426"/>
            </a:xfrm>
          </p:grpSpPr>
          <p:grpSp>
            <p:nvGrpSpPr>
              <p:cNvPr id="17" name="组合 16"/>
              <p:cNvGrpSpPr/>
              <p:nvPr/>
            </p:nvGrpSpPr>
            <p:grpSpPr>
              <a:xfrm>
                <a:off x="1578610" y="1440426"/>
                <a:ext cx="6459220" cy="1964426"/>
                <a:chOff x="2451408" y="1616463"/>
                <a:chExt cx="6459220" cy="1964426"/>
              </a:xfrm>
            </p:grpSpPr>
            <p:sp>
              <p:nvSpPr>
                <p:cNvPr id="21" name="TOP-PPT-7-1"/>
                <p:cNvSpPr txBox="1"/>
                <p:nvPr/>
              </p:nvSpPr>
              <p:spPr bwMode="auto">
                <a:xfrm>
                  <a:off x="2451408" y="1616463"/>
                  <a:ext cx="2658745" cy="64528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用例图的作用</a:t>
                  </a:r>
                  <a:endParaRPr kumimoji="0" lang="zh-CN" altLang="en-US" sz="2400" b="1"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2" name="TOP-PPT-7-2"/>
                <p:cNvSpPr txBox="1"/>
                <p:nvPr/>
              </p:nvSpPr>
              <p:spPr bwMode="auto">
                <a:xfrm>
                  <a:off x="2451408" y="2283974"/>
                  <a:ext cx="6459220" cy="129691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1.</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用来描述将要开发系统的功能需求和系统的使用场景</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marL="0" marR="0" lvl="0" indent="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2.</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作为设计和开发过程的基础，促进各阶段开发工作的进展</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marL="0" marR="0" lvl="0" indent="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3.</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用于验证与确认系统需求</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grpSp>
          <p:sp>
            <p:nvSpPr>
              <p:cNvPr id="19" name="TOP-PPT-7-3"/>
              <p:cNvSpPr/>
              <p:nvPr/>
            </p:nvSpPr>
            <p:spPr>
              <a:xfrm>
                <a:off x="1019175" y="1660177"/>
                <a:ext cx="447675" cy="447675"/>
              </a:xfrm>
              <a:prstGeom prst="ellipse">
                <a:avLst/>
              </a:prstGeom>
              <a:solidFill>
                <a:srgbClr val="282828"/>
              </a:solidFill>
              <a:ln w="9525">
                <a:noFill/>
                <a:roun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grpSp>
          <p:nvGrpSpPr>
            <p:cNvPr id="23" name="TOP-PPT-8"/>
            <p:cNvGrpSpPr/>
            <p:nvPr/>
          </p:nvGrpSpPr>
          <p:grpSpPr>
            <a:xfrm>
              <a:off x="2315" y="7942"/>
              <a:ext cx="11051" cy="3716"/>
              <a:chOff x="1018540" y="2090738"/>
              <a:chExt cx="7017385" cy="2359660"/>
            </a:xfrm>
          </p:grpSpPr>
          <p:grpSp>
            <p:nvGrpSpPr>
              <p:cNvPr id="24" name="组合 23"/>
              <p:cNvGrpSpPr/>
              <p:nvPr/>
            </p:nvGrpSpPr>
            <p:grpSpPr>
              <a:xfrm>
                <a:off x="1577340" y="2090738"/>
                <a:ext cx="6458585" cy="2359660"/>
                <a:chOff x="2450138" y="2266775"/>
                <a:chExt cx="6458585" cy="2359660"/>
              </a:xfrm>
            </p:grpSpPr>
            <p:sp>
              <p:nvSpPr>
                <p:cNvPr id="28" name="TOP-PPT-8-1"/>
                <p:cNvSpPr txBox="1"/>
                <p:nvPr/>
              </p:nvSpPr>
              <p:spPr bwMode="auto">
                <a:xfrm>
                  <a:off x="2450773" y="2266775"/>
                  <a:ext cx="2658745" cy="64516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用例图的组成</a:t>
                  </a:r>
                  <a:endParaRPr kumimoji="0" lang="zh-CN" altLang="en-US" sz="2400" b="1"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9" name="TOP-PPT-8-2"/>
                <p:cNvSpPr txBox="1"/>
                <p:nvPr/>
              </p:nvSpPr>
              <p:spPr bwMode="auto">
                <a:xfrm>
                  <a:off x="2450138" y="2911935"/>
                  <a:ext cx="6458585" cy="17145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参与者：也称角色，它代表用户</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0" marR="0" lvl="0" indent="0" algn="l" defTabSz="914400"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系统边界：它确定系统的范围</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0" marR="0" lvl="0" indent="0" algn="l" defTabSz="914400"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用例：它代表系统提供的服务</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0" marR="0" lvl="0" indent="0" algn="l" defTabSz="914400"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关联：它代表参与者与用例间的关系</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sp>
            <p:nvSpPr>
              <p:cNvPr id="26" name="TOP-PPT-8-3"/>
              <p:cNvSpPr/>
              <p:nvPr/>
            </p:nvSpPr>
            <p:spPr>
              <a:xfrm>
                <a:off x="1018540" y="2288223"/>
                <a:ext cx="447675" cy="447675"/>
              </a:xfrm>
              <a:prstGeom prst="ellipse">
                <a:avLst/>
              </a:prstGeom>
              <a:solidFill>
                <a:srgbClr val="E52C2C"/>
              </a:solidFill>
              <a:ln w="9525">
                <a:noFill/>
                <a:roun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grpSp>
        <p:pic>
          <p:nvPicPr>
            <p:cNvPr id="3" name="图片 2"/>
            <p:cNvPicPr>
              <a:picLocks noChangeAspect="1"/>
            </p:cNvPicPr>
            <p:nvPr/>
          </p:nvPicPr>
          <p:blipFill>
            <a:blip r:embed="rId3"/>
            <a:stretch>
              <a:fillRect/>
            </a:stretch>
          </p:blipFill>
          <p:spPr>
            <a:xfrm>
              <a:off x="9713" y="7942"/>
              <a:ext cx="10985" cy="355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67665" y="460375"/>
            <a:ext cx="3252470" cy="225996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例</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indent="0">
              <a:lnSpc>
                <a:spcPct val="17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r>
              <a:rPr lang="zh-CN">
                <a:latin typeface="华文中宋" panose="02010600040101010101" charset="-122"/>
                <a:ea typeface="华文中宋" panose="02010600040101010101" charset="-122"/>
                <a:cs typeface="华文中宋" panose="02010600040101010101" charset="-122"/>
              </a:rPr>
              <a:t>   </a:t>
            </a:r>
            <a:endParaRPr lang="zh-CN">
              <a:latin typeface="华文中宋" panose="02010600040101010101" charset="-122"/>
              <a:ea typeface="华文中宋" panose="02010600040101010101" charset="-122"/>
              <a:cs typeface="华文中宋" panose="02010600040101010101" charset="-122"/>
            </a:endParaRPr>
          </a:p>
          <a:p>
            <a:pPr indent="0">
              <a:lnSpc>
                <a:spcPct val="170000"/>
              </a:lnSpc>
              <a:buFont typeface="Arial" panose="020B0604020202020204" pitchFamily="34" charset="0"/>
              <a:buNone/>
            </a:pPr>
            <a:endParaRPr lang="zh-CN" sz="1600">
              <a:latin typeface="华文中宋" panose="02010600040101010101" charset="-122"/>
              <a:ea typeface="华文中宋" panose="02010600040101010101" charset="-122"/>
              <a:cs typeface="华文中宋" panose="02010600040101010101" charset="-122"/>
            </a:endParaRPr>
          </a:p>
          <a:p>
            <a:pPr indent="0">
              <a:lnSpc>
                <a:spcPct val="17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2" name="图片 1" descr="858148458c967d90183b974caf2a4a0"/>
          <p:cNvPicPr>
            <a:picLocks noChangeAspect="1"/>
          </p:cNvPicPr>
          <p:nvPr/>
        </p:nvPicPr>
        <p:blipFill>
          <a:blip r:embed="rId3"/>
          <a:stretch>
            <a:fillRect/>
          </a:stretch>
        </p:blipFill>
        <p:spPr>
          <a:xfrm>
            <a:off x="4093210" y="1440815"/>
            <a:ext cx="7926705" cy="4357370"/>
          </a:xfrm>
          <a:prstGeom prst="rect">
            <a:avLst/>
          </a:prstGeom>
        </p:spPr>
      </p:pic>
      <p:sp>
        <p:nvSpPr>
          <p:cNvPr id="3" name="文本框 2"/>
          <p:cNvSpPr txBox="1"/>
          <p:nvPr/>
        </p:nvSpPr>
        <p:spPr>
          <a:xfrm>
            <a:off x="165100" y="1997710"/>
            <a:ext cx="3784600" cy="3415030"/>
          </a:xfrm>
          <a:prstGeom prst="rect">
            <a:avLst/>
          </a:prstGeom>
          <a:solidFill>
            <a:schemeClr val="bg2"/>
          </a:solidFill>
        </p:spPr>
        <p:txBody>
          <a:bodyPr wrap="square" rtlCol="0" anchor="t">
            <a:spAutoFit/>
          </a:bodyPr>
          <a:p>
            <a:pPr>
              <a:lnSpc>
                <a:spcPct val="200000"/>
              </a:lnSpc>
            </a:pPr>
            <a:r>
              <a:rPr lang="en-US" altLang="zh-CN">
                <a:latin typeface="华文中宋" panose="02010600040101010101" charset="-122"/>
                <a:ea typeface="华文中宋" panose="02010600040101010101" charset="-122"/>
                <a:cs typeface="华文中宋" panose="02010600040101010101" charset="-122"/>
                <a:sym typeface="+mn-ea"/>
              </a:rPr>
              <a:t>    </a:t>
            </a:r>
            <a:r>
              <a:rPr lang="zh-CN">
                <a:latin typeface="华文中宋" panose="02010600040101010101" charset="-122"/>
                <a:ea typeface="华文中宋" panose="02010600040101010101" charset="-122"/>
                <a:cs typeface="华文中宋" panose="02010600040101010101" charset="-122"/>
                <a:sym typeface="+mn-ea"/>
              </a:rPr>
              <a:t>之后利用</a:t>
            </a:r>
            <a:r>
              <a:rPr lang="en-US" altLang="zh-CN">
                <a:latin typeface="华文中宋" panose="02010600040101010101" charset="-122"/>
                <a:ea typeface="华文中宋" panose="02010600040101010101" charset="-122"/>
                <a:cs typeface="华文中宋" panose="02010600040101010101" charset="-122"/>
                <a:sym typeface="+mn-ea"/>
              </a:rPr>
              <a:t>StarUMl</a:t>
            </a:r>
            <a:r>
              <a:rPr lang="zh-CN" altLang="en-US">
                <a:latin typeface="华文中宋" panose="02010600040101010101" charset="-122"/>
                <a:ea typeface="华文中宋" panose="02010600040101010101" charset="-122"/>
                <a:cs typeface="华文中宋" panose="02010600040101010101" charset="-122"/>
                <a:sym typeface="+mn-ea"/>
              </a:rPr>
              <a:t>建模工具，创建顺序图的模型，利用软件内提供的部件绘制。图中展示的是该顺序图的工作台。在绘制过程中，严格参照顺序图的逻辑，并补齐该交互中所有产生的消息。</a:t>
            </a:r>
            <a:endParaRPr lang="zh-CN" altLang="en-US"/>
          </a:p>
        </p:txBody>
      </p:sp>
      <p:sp>
        <p:nvSpPr>
          <p:cNvPr id="4" name="文本框 3"/>
          <p:cNvSpPr txBox="1"/>
          <p:nvPr/>
        </p:nvSpPr>
        <p:spPr>
          <a:xfrm>
            <a:off x="7018020" y="611886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项目作业批复跟踪建模工作台</a:t>
            </a:r>
            <a:endParaRPr lang="en-US" alt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67665" y="460375"/>
            <a:ext cx="3252470" cy="225996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例</a:t>
            </a: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indent="0">
              <a:lnSpc>
                <a:spcPct val="17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r>
              <a:rPr lang="zh-CN">
                <a:latin typeface="华文中宋" panose="02010600040101010101" charset="-122"/>
                <a:ea typeface="华文中宋" panose="02010600040101010101" charset="-122"/>
                <a:cs typeface="华文中宋" panose="02010600040101010101" charset="-122"/>
              </a:rPr>
              <a:t>   </a:t>
            </a:r>
            <a:endParaRPr lang="zh-CN">
              <a:latin typeface="华文中宋" panose="02010600040101010101" charset="-122"/>
              <a:ea typeface="华文中宋" panose="02010600040101010101" charset="-122"/>
              <a:cs typeface="华文中宋" panose="02010600040101010101" charset="-122"/>
            </a:endParaRPr>
          </a:p>
          <a:p>
            <a:pPr indent="0">
              <a:lnSpc>
                <a:spcPct val="170000"/>
              </a:lnSpc>
              <a:buFont typeface="Arial" panose="020B0604020202020204" pitchFamily="34" charset="0"/>
              <a:buNone/>
            </a:pPr>
            <a:endParaRPr lang="zh-CN" sz="1600">
              <a:latin typeface="华文中宋" panose="02010600040101010101" charset="-122"/>
              <a:ea typeface="华文中宋" panose="02010600040101010101" charset="-122"/>
              <a:cs typeface="华文中宋" panose="02010600040101010101" charset="-122"/>
            </a:endParaRPr>
          </a:p>
          <a:p>
            <a:pPr indent="0">
              <a:lnSpc>
                <a:spcPct val="17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endParaRPr lang="zh-CN" altLang="en-US">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6591935" y="604456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项目作业批复跟踪顺序图</a:t>
            </a:r>
            <a:endParaRPr lang="en-US" altLang="zh-CN" sz="1400">
              <a:latin typeface="华文中宋" panose="02010600040101010101" charset="-122"/>
              <a:ea typeface="华文中宋" panose="02010600040101010101" charset="-122"/>
              <a:cs typeface="华文中宋" panose="02010600040101010101" charset="-122"/>
              <a:sym typeface="+mn-ea"/>
            </a:endParaRPr>
          </a:p>
        </p:txBody>
      </p:sp>
      <p:pic>
        <p:nvPicPr>
          <p:cNvPr id="5" name="图片 4" descr="作业批复与跟踪"/>
          <p:cNvPicPr>
            <a:picLocks noChangeAspect="1"/>
          </p:cNvPicPr>
          <p:nvPr/>
        </p:nvPicPr>
        <p:blipFill>
          <a:blip r:embed="rId3"/>
          <a:srcRect r="4097" b="5977"/>
          <a:stretch>
            <a:fillRect/>
          </a:stretch>
        </p:blipFill>
        <p:spPr>
          <a:xfrm>
            <a:off x="3716020" y="901700"/>
            <a:ext cx="8309610" cy="5054600"/>
          </a:xfrm>
          <a:prstGeom prst="rect">
            <a:avLst/>
          </a:prstGeom>
        </p:spPr>
      </p:pic>
      <p:sp>
        <p:nvSpPr>
          <p:cNvPr id="6" name="文本框 5"/>
          <p:cNvSpPr txBox="1"/>
          <p:nvPr/>
        </p:nvSpPr>
        <p:spPr>
          <a:xfrm>
            <a:off x="464820" y="2253615"/>
            <a:ext cx="3058160" cy="645160"/>
          </a:xfrm>
          <a:prstGeom prst="rect">
            <a:avLst/>
          </a:prstGeom>
          <a:solidFill>
            <a:schemeClr val="bg2"/>
          </a:solidFill>
        </p:spPr>
        <p:txBody>
          <a:bodyPr wrap="square" rtlCol="0" anchor="t">
            <a:spAutoFit/>
          </a:bodyPr>
          <a:p>
            <a:pPr>
              <a:lnSpc>
                <a:spcPct val="200000"/>
              </a:lnSpc>
            </a:pPr>
            <a:r>
              <a:rPr lang="en-US" altLang="zh-CN">
                <a:latin typeface="华文中宋" panose="02010600040101010101" charset="-122"/>
                <a:ea typeface="华文中宋" panose="02010600040101010101" charset="-122"/>
                <a:cs typeface="华文中宋" panose="02010600040101010101" charset="-122"/>
                <a:sym typeface="+mn-ea"/>
              </a:rPr>
              <a:t>    </a:t>
            </a:r>
            <a:r>
              <a:rPr lang="zh-CN" altLang="en-US">
                <a:latin typeface="华文中宋" panose="02010600040101010101" charset="-122"/>
                <a:ea typeface="华文中宋" panose="02010600040101010101" charset="-122"/>
                <a:cs typeface="华文中宋" panose="02010600040101010101" charset="-122"/>
                <a:sym typeface="+mn-ea"/>
              </a:rPr>
              <a:t>最终绘制的结果如图。</a:t>
            </a:r>
            <a:endParaRPr lang="zh-CN" altLang="en-US">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25755" y="6426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a:t>
            </a:r>
            <a:r>
              <a:rPr lang="en-US" sz="1600">
                <a:latin typeface="华文中宋" panose="02010600040101010101" charset="-122"/>
                <a:ea typeface="华文中宋" panose="02010600040101010101" charset="-122"/>
                <a:cs typeface="华文中宋" panose="02010600040101010101" charset="-122"/>
              </a:rPr>
              <a:t>	</a:t>
            </a:r>
            <a:endParaRPr sz="1600">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704215" y="1624330"/>
            <a:ext cx="11721465" cy="368300"/>
          </a:xfrm>
          <a:prstGeom prst="rect">
            <a:avLst/>
          </a:prstGeom>
          <a:noFill/>
        </p:spPr>
        <p:txBody>
          <a:bodyPr wrap="square" rtlCol="0">
            <a:spAutoFit/>
          </a:bodyPr>
          <a:p>
            <a:r>
              <a:rPr lang="zh-CN" altLang="en-US">
                <a:latin typeface="华文中宋" panose="02010600040101010101" charset="-122"/>
                <a:ea typeface="华文中宋" panose="02010600040101010101" charset="-122"/>
                <a:cs typeface="华文中宋" panose="02010600040101010101" charset="-122"/>
              </a:rPr>
              <a:t>根据需求文档，我们为</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享学</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绘制了共</a:t>
            </a:r>
            <a:r>
              <a:rPr lang="en-US" altLang="zh-CN">
                <a:latin typeface="华文中宋" panose="02010600040101010101" charset="-122"/>
                <a:ea typeface="华文中宋" panose="02010600040101010101" charset="-122"/>
                <a:cs typeface="华文中宋" panose="02010600040101010101" charset="-122"/>
              </a:rPr>
              <a:t>16</a:t>
            </a:r>
            <a:r>
              <a:rPr lang="zh-CN" altLang="en-US">
                <a:latin typeface="华文中宋" panose="02010600040101010101" charset="-122"/>
                <a:ea typeface="华文中宋" panose="02010600040101010101" charset="-122"/>
                <a:cs typeface="华文中宋" panose="02010600040101010101" charset="-122"/>
              </a:rPr>
              <a:t>副顺序图。以下是</a:t>
            </a:r>
            <a:r>
              <a:rPr lang="en-US" altLang="zh-CN">
                <a:latin typeface="华文中宋" panose="02010600040101010101" charset="-122"/>
                <a:ea typeface="华文中宋" panose="02010600040101010101" charset="-122"/>
                <a:cs typeface="华文中宋" panose="02010600040101010101" charset="-122"/>
              </a:rPr>
              <a:t>16</a:t>
            </a:r>
            <a:r>
              <a:rPr lang="zh-CN" altLang="en-US">
                <a:latin typeface="华文中宋" panose="02010600040101010101" charset="-122"/>
                <a:ea typeface="华文中宋" panose="02010600040101010101" charset="-122"/>
                <a:cs typeface="华文中宋" panose="02010600040101010101" charset="-122"/>
              </a:rPr>
              <a:t>副顺序图的脚本汇总及对应工作台。</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5" name="图片 4" descr="3c98a7f5dd920f0881fc70e4a84f7ee"/>
          <p:cNvPicPr>
            <a:picLocks noChangeAspect="1"/>
          </p:cNvPicPr>
          <p:nvPr/>
        </p:nvPicPr>
        <p:blipFill>
          <a:blip r:embed="rId3"/>
          <a:stretch>
            <a:fillRect/>
          </a:stretch>
        </p:blipFill>
        <p:spPr>
          <a:xfrm>
            <a:off x="325755" y="2282825"/>
            <a:ext cx="1976120" cy="1468755"/>
          </a:xfrm>
          <a:prstGeom prst="rect">
            <a:avLst/>
          </a:prstGeom>
        </p:spPr>
      </p:pic>
      <p:pic>
        <p:nvPicPr>
          <p:cNvPr id="6" name="图片 5" descr="6c53ab14d501284f92cc66240308905"/>
          <p:cNvPicPr>
            <a:picLocks noChangeAspect="1"/>
          </p:cNvPicPr>
          <p:nvPr/>
        </p:nvPicPr>
        <p:blipFill>
          <a:blip r:embed="rId4"/>
          <a:stretch>
            <a:fillRect/>
          </a:stretch>
        </p:blipFill>
        <p:spPr>
          <a:xfrm>
            <a:off x="2417445" y="2282190"/>
            <a:ext cx="2237105" cy="1869440"/>
          </a:xfrm>
          <a:prstGeom prst="rect">
            <a:avLst/>
          </a:prstGeom>
        </p:spPr>
      </p:pic>
      <p:pic>
        <p:nvPicPr>
          <p:cNvPr id="7" name="图片 6" descr="5f369c8f803221cb205ddc8003fa220"/>
          <p:cNvPicPr>
            <a:picLocks noChangeAspect="1"/>
          </p:cNvPicPr>
          <p:nvPr/>
        </p:nvPicPr>
        <p:blipFill>
          <a:blip r:embed="rId5"/>
          <a:stretch>
            <a:fillRect/>
          </a:stretch>
        </p:blipFill>
        <p:spPr>
          <a:xfrm>
            <a:off x="4845685" y="2282825"/>
            <a:ext cx="2499995" cy="1868805"/>
          </a:xfrm>
          <a:prstGeom prst="rect">
            <a:avLst/>
          </a:prstGeom>
        </p:spPr>
      </p:pic>
      <p:pic>
        <p:nvPicPr>
          <p:cNvPr id="10" name="图片 9" descr="27942b26cc989127b5bb9c7dacb8278"/>
          <p:cNvPicPr>
            <a:picLocks noChangeAspect="1"/>
          </p:cNvPicPr>
          <p:nvPr/>
        </p:nvPicPr>
        <p:blipFill>
          <a:blip r:embed="rId6"/>
          <a:stretch>
            <a:fillRect/>
          </a:stretch>
        </p:blipFill>
        <p:spPr>
          <a:xfrm>
            <a:off x="7454265" y="2193290"/>
            <a:ext cx="2848610" cy="2176145"/>
          </a:xfrm>
          <a:prstGeom prst="rect">
            <a:avLst/>
          </a:prstGeom>
        </p:spPr>
      </p:pic>
      <p:pic>
        <p:nvPicPr>
          <p:cNvPr id="11" name="图片 10" descr="2787454ddb981d6d44f02b5bc6045cc"/>
          <p:cNvPicPr>
            <a:picLocks noChangeAspect="1"/>
          </p:cNvPicPr>
          <p:nvPr/>
        </p:nvPicPr>
        <p:blipFill>
          <a:blip r:embed="rId7"/>
          <a:stretch>
            <a:fillRect/>
          </a:stretch>
        </p:blipFill>
        <p:spPr>
          <a:xfrm>
            <a:off x="10430510" y="2193290"/>
            <a:ext cx="1689100" cy="1428750"/>
          </a:xfrm>
          <a:prstGeom prst="rect">
            <a:avLst/>
          </a:prstGeom>
        </p:spPr>
      </p:pic>
      <p:pic>
        <p:nvPicPr>
          <p:cNvPr id="12" name="图片 11" descr="71148a6c0d463ade8eace53a82d3286"/>
          <p:cNvPicPr>
            <a:picLocks noChangeAspect="1"/>
          </p:cNvPicPr>
          <p:nvPr/>
        </p:nvPicPr>
        <p:blipFill>
          <a:blip r:embed="rId8"/>
          <a:stretch>
            <a:fillRect/>
          </a:stretch>
        </p:blipFill>
        <p:spPr>
          <a:xfrm>
            <a:off x="464820" y="4599305"/>
            <a:ext cx="1349375" cy="1823720"/>
          </a:xfrm>
          <a:prstGeom prst="rect">
            <a:avLst/>
          </a:prstGeom>
        </p:spPr>
      </p:pic>
      <p:pic>
        <p:nvPicPr>
          <p:cNvPr id="13" name="图片 12" descr="6872a384df9cd850ddd06adb956076e"/>
          <p:cNvPicPr>
            <a:picLocks noChangeAspect="1"/>
          </p:cNvPicPr>
          <p:nvPr/>
        </p:nvPicPr>
        <p:blipFill>
          <a:blip r:embed="rId9"/>
          <a:stretch>
            <a:fillRect/>
          </a:stretch>
        </p:blipFill>
        <p:spPr>
          <a:xfrm>
            <a:off x="2120265" y="4497705"/>
            <a:ext cx="2124710" cy="2230120"/>
          </a:xfrm>
          <a:prstGeom prst="rect">
            <a:avLst/>
          </a:prstGeom>
        </p:spPr>
      </p:pic>
      <p:pic>
        <p:nvPicPr>
          <p:cNvPr id="14" name="图片 13" descr="0e92507049d213bc70eb03a999da437"/>
          <p:cNvPicPr>
            <a:picLocks noChangeAspect="1"/>
          </p:cNvPicPr>
          <p:nvPr/>
        </p:nvPicPr>
        <p:blipFill>
          <a:blip r:embed="rId10"/>
          <a:stretch>
            <a:fillRect/>
          </a:stretch>
        </p:blipFill>
        <p:spPr>
          <a:xfrm>
            <a:off x="4542790" y="4448810"/>
            <a:ext cx="2722880" cy="2327275"/>
          </a:xfrm>
          <a:prstGeom prst="rect">
            <a:avLst/>
          </a:prstGeom>
        </p:spPr>
      </p:pic>
      <p:pic>
        <p:nvPicPr>
          <p:cNvPr id="15" name="图片 14" descr="5861794d62b9e1435c7d28ed1e1ca39"/>
          <p:cNvPicPr>
            <a:picLocks noChangeAspect="1"/>
          </p:cNvPicPr>
          <p:nvPr/>
        </p:nvPicPr>
        <p:blipFill>
          <a:blip r:embed="rId11"/>
          <a:stretch>
            <a:fillRect/>
          </a:stretch>
        </p:blipFill>
        <p:spPr>
          <a:xfrm>
            <a:off x="7477125" y="4497705"/>
            <a:ext cx="2000250" cy="2095500"/>
          </a:xfrm>
          <a:prstGeom prst="rect">
            <a:avLst/>
          </a:prstGeom>
        </p:spPr>
      </p:pic>
      <p:pic>
        <p:nvPicPr>
          <p:cNvPr id="16" name="图片 15" descr="08c88a81f399e5b8c0599489bdcefe6"/>
          <p:cNvPicPr>
            <a:picLocks noChangeAspect="1"/>
          </p:cNvPicPr>
          <p:nvPr/>
        </p:nvPicPr>
        <p:blipFill>
          <a:blip r:embed="rId12"/>
          <a:stretch>
            <a:fillRect/>
          </a:stretch>
        </p:blipFill>
        <p:spPr>
          <a:xfrm>
            <a:off x="9738360" y="4497705"/>
            <a:ext cx="2209800" cy="1739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67665" y="460375"/>
            <a:ext cx="3252470" cy="2259965"/>
          </a:xfrm>
          <a:prstGeom prst="rect">
            <a:avLst/>
          </a:prstGeom>
          <a:noFill/>
        </p:spPr>
        <p:txBody>
          <a:bodyPr wrap="square" rtlCol="0">
            <a:spAutoFit/>
          </a:bodyPr>
          <a:p>
            <a:pPr marL="457200" indent="-457200">
              <a:lnSpc>
                <a:spcPct val="200000"/>
              </a:lnSpc>
              <a:buFont typeface="Arial" panose="020B0604020202020204" pitchFamily="34" charset="0"/>
              <a:buChar char="•"/>
            </a:pPr>
            <a:endParaRPr lang="zh-CN" sz="2800" b="1">
              <a:solidFill>
                <a:srgbClr val="C00000"/>
              </a:solidFill>
              <a:latin typeface="华文中宋" panose="02010600040101010101" charset="-122"/>
              <a:ea typeface="华文中宋" panose="02010600040101010101" charset="-122"/>
              <a:cs typeface="华文中宋" panose="02010600040101010101" charset="-122"/>
              <a:sym typeface="+mn-ea"/>
            </a:endParaRPr>
          </a:p>
          <a:p>
            <a:pPr indent="0">
              <a:lnSpc>
                <a:spcPct val="17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r>
              <a:rPr lang="zh-CN">
                <a:latin typeface="华文中宋" panose="02010600040101010101" charset="-122"/>
                <a:ea typeface="华文中宋" panose="02010600040101010101" charset="-122"/>
                <a:cs typeface="华文中宋" panose="02010600040101010101" charset="-122"/>
              </a:rPr>
              <a:t>   </a:t>
            </a:r>
            <a:endParaRPr lang="zh-CN">
              <a:latin typeface="华文中宋" panose="02010600040101010101" charset="-122"/>
              <a:ea typeface="华文中宋" panose="02010600040101010101" charset="-122"/>
              <a:cs typeface="华文中宋" panose="02010600040101010101" charset="-122"/>
            </a:endParaRPr>
          </a:p>
          <a:p>
            <a:pPr indent="0">
              <a:lnSpc>
                <a:spcPct val="170000"/>
              </a:lnSpc>
              <a:buFont typeface="Arial" panose="020B0604020202020204" pitchFamily="34" charset="0"/>
              <a:buNone/>
            </a:pPr>
            <a:endParaRPr lang="zh-CN" sz="1600">
              <a:latin typeface="华文中宋" panose="02010600040101010101" charset="-122"/>
              <a:ea typeface="华文中宋" panose="02010600040101010101" charset="-122"/>
              <a:cs typeface="华文中宋" panose="02010600040101010101" charset="-122"/>
            </a:endParaRPr>
          </a:p>
          <a:p>
            <a:pPr indent="0">
              <a:lnSpc>
                <a:spcPct val="170000"/>
              </a:lnSpc>
              <a:buFont typeface="Arial" panose="020B0604020202020204" pitchFamily="34" charset="0"/>
              <a:buNone/>
            </a:pPr>
            <a:r>
              <a:rPr lang="zh-CN" sz="1600">
                <a:latin typeface="华文中宋" panose="02010600040101010101" charset="-122"/>
                <a:ea typeface="华文中宋" panose="02010600040101010101" charset="-122"/>
                <a:cs typeface="华文中宋" panose="02010600040101010101" charset="-122"/>
              </a:rPr>
              <a:t>  </a:t>
            </a:r>
            <a:endParaRPr lang="zh-CN" altLang="en-US">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325755" y="6426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a:t>
            </a:r>
            <a:r>
              <a:rPr lang="en-US" sz="1600">
                <a:latin typeface="华文中宋" panose="02010600040101010101" charset="-122"/>
                <a:ea typeface="华文中宋" panose="02010600040101010101" charset="-122"/>
                <a:cs typeface="华文中宋" panose="02010600040101010101" charset="-122"/>
              </a:rPr>
              <a:t>	</a:t>
            </a:r>
            <a:endParaRPr sz="1600">
              <a:latin typeface="华文中宋" panose="02010600040101010101" charset="-122"/>
              <a:ea typeface="华文中宋" panose="02010600040101010101" charset="-122"/>
              <a:cs typeface="华文中宋" panose="02010600040101010101" charset="-122"/>
            </a:endParaRPr>
          </a:p>
        </p:txBody>
      </p:sp>
      <p:pic>
        <p:nvPicPr>
          <p:cNvPr id="3" name="图片 2" descr="f4586ed1c901d935191c68eb4b03946"/>
          <p:cNvPicPr>
            <a:picLocks noChangeAspect="1"/>
          </p:cNvPicPr>
          <p:nvPr/>
        </p:nvPicPr>
        <p:blipFill>
          <a:blip r:embed="rId3"/>
          <a:stretch>
            <a:fillRect/>
          </a:stretch>
        </p:blipFill>
        <p:spPr>
          <a:xfrm>
            <a:off x="262255" y="2075815"/>
            <a:ext cx="2030095" cy="1835785"/>
          </a:xfrm>
          <a:prstGeom prst="rect">
            <a:avLst/>
          </a:prstGeom>
        </p:spPr>
      </p:pic>
      <p:pic>
        <p:nvPicPr>
          <p:cNvPr id="7" name="图片 6" descr="9c44fd3e97d20afe5044d361baebf2d"/>
          <p:cNvPicPr>
            <a:picLocks noChangeAspect="1"/>
          </p:cNvPicPr>
          <p:nvPr/>
        </p:nvPicPr>
        <p:blipFill>
          <a:blip r:embed="rId4"/>
          <a:stretch>
            <a:fillRect/>
          </a:stretch>
        </p:blipFill>
        <p:spPr>
          <a:xfrm>
            <a:off x="2787650" y="2105025"/>
            <a:ext cx="1927225" cy="1681480"/>
          </a:xfrm>
          <a:prstGeom prst="rect">
            <a:avLst/>
          </a:prstGeom>
        </p:spPr>
      </p:pic>
      <p:pic>
        <p:nvPicPr>
          <p:cNvPr id="10" name="图片 9" descr="c20b0c323f2e8f3f06e7a72cc1a9507"/>
          <p:cNvPicPr>
            <a:picLocks noChangeAspect="1"/>
          </p:cNvPicPr>
          <p:nvPr/>
        </p:nvPicPr>
        <p:blipFill>
          <a:blip r:embed="rId5"/>
          <a:stretch>
            <a:fillRect/>
          </a:stretch>
        </p:blipFill>
        <p:spPr>
          <a:xfrm>
            <a:off x="5149850" y="1979930"/>
            <a:ext cx="1991995" cy="1931035"/>
          </a:xfrm>
          <a:prstGeom prst="rect">
            <a:avLst/>
          </a:prstGeom>
        </p:spPr>
      </p:pic>
      <p:pic>
        <p:nvPicPr>
          <p:cNvPr id="11" name="图片 10" descr="fb7ae6edcb14e84f102e98b718783ab"/>
          <p:cNvPicPr>
            <a:picLocks noChangeAspect="1"/>
          </p:cNvPicPr>
          <p:nvPr/>
        </p:nvPicPr>
        <p:blipFill>
          <a:blip r:embed="rId6"/>
          <a:stretch>
            <a:fillRect/>
          </a:stretch>
        </p:blipFill>
        <p:spPr>
          <a:xfrm>
            <a:off x="262255" y="4326890"/>
            <a:ext cx="2463800" cy="1371600"/>
          </a:xfrm>
          <a:prstGeom prst="rect">
            <a:avLst/>
          </a:prstGeom>
        </p:spPr>
      </p:pic>
      <p:pic>
        <p:nvPicPr>
          <p:cNvPr id="12" name="图片 11" descr="88511c0f9f04d3b674a29d12faf1df2"/>
          <p:cNvPicPr>
            <a:picLocks noChangeAspect="1"/>
          </p:cNvPicPr>
          <p:nvPr/>
        </p:nvPicPr>
        <p:blipFill>
          <a:blip r:embed="rId7"/>
          <a:stretch>
            <a:fillRect/>
          </a:stretch>
        </p:blipFill>
        <p:spPr>
          <a:xfrm>
            <a:off x="2749550" y="4273550"/>
            <a:ext cx="2400300" cy="2044700"/>
          </a:xfrm>
          <a:prstGeom prst="rect">
            <a:avLst/>
          </a:prstGeom>
        </p:spPr>
      </p:pic>
      <p:pic>
        <p:nvPicPr>
          <p:cNvPr id="13" name="图片 12" descr="612358f47e2589d0626b3e6f6b0666b"/>
          <p:cNvPicPr>
            <a:picLocks noChangeAspect="1"/>
          </p:cNvPicPr>
          <p:nvPr/>
        </p:nvPicPr>
        <p:blipFill>
          <a:blip r:embed="rId8"/>
          <a:stretch>
            <a:fillRect/>
          </a:stretch>
        </p:blipFill>
        <p:spPr>
          <a:xfrm>
            <a:off x="5149850" y="4273550"/>
            <a:ext cx="2776855" cy="1478280"/>
          </a:xfrm>
          <a:prstGeom prst="rect">
            <a:avLst/>
          </a:prstGeom>
        </p:spPr>
      </p:pic>
      <p:pic>
        <p:nvPicPr>
          <p:cNvPr id="14" name="图片 13" descr="f2aa155c3c3386b565d3a91276a1f64"/>
          <p:cNvPicPr>
            <a:picLocks noChangeAspect="1"/>
          </p:cNvPicPr>
          <p:nvPr/>
        </p:nvPicPr>
        <p:blipFill>
          <a:blip r:embed="rId9"/>
          <a:stretch>
            <a:fillRect/>
          </a:stretch>
        </p:blipFill>
        <p:spPr>
          <a:xfrm>
            <a:off x="8566150" y="671195"/>
            <a:ext cx="2879725" cy="3497580"/>
          </a:xfrm>
          <a:prstGeom prst="rect">
            <a:avLst/>
          </a:prstGeom>
        </p:spPr>
      </p:pic>
      <p:pic>
        <p:nvPicPr>
          <p:cNvPr id="15" name="图片 14" descr="4d77313bfe885bfda592d40b3e2d36f"/>
          <p:cNvPicPr>
            <a:picLocks noChangeAspect="1"/>
          </p:cNvPicPr>
          <p:nvPr/>
        </p:nvPicPr>
        <p:blipFill>
          <a:blip r:embed="rId10"/>
          <a:stretch>
            <a:fillRect/>
          </a:stretch>
        </p:blipFill>
        <p:spPr>
          <a:xfrm>
            <a:off x="8566150" y="4273550"/>
            <a:ext cx="2519680" cy="2402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4566285" y="646303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作业提交与跟踪</a:t>
            </a:r>
            <a:r>
              <a:rPr lang="zh-CN" sz="1400">
                <a:latin typeface="华文中宋" panose="02010600040101010101" charset="-122"/>
                <a:ea typeface="华文中宋" panose="02010600040101010101" charset="-122"/>
                <a:cs typeface="华文中宋" panose="02010600040101010101" charset="-122"/>
                <a:sym typeface="+mn-ea"/>
              </a:rPr>
              <a:t>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6" name="图片 5" descr="作业提交与跟踪"/>
          <p:cNvPicPr>
            <a:picLocks noChangeAspect="1"/>
          </p:cNvPicPr>
          <p:nvPr/>
        </p:nvPicPr>
        <p:blipFill>
          <a:blip r:embed="rId3"/>
          <a:srcRect r="3609" b="7116"/>
          <a:stretch>
            <a:fillRect/>
          </a:stretch>
        </p:blipFill>
        <p:spPr>
          <a:xfrm>
            <a:off x="1863090" y="1372235"/>
            <a:ext cx="8742045" cy="5090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4154805" y="619315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学生下载课件</a:t>
            </a:r>
            <a:r>
              <a:rPr lang="zh-CN" sz="1400">
                <a:latin typeface="华文中宋" panose="02010600040101010101" charset="-122"/>
                <a:ea typeface="华文中宋" panose="02010600040101010101" charset="-122"/>
                <a:cs typeface="华文中宋" panose="02010600040101010101" charset="-122"/>
                <a:sym typeface="+mn-ea"/>
              </a:rPr>
              <a:t>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学生下载课件"/>
          <p:cNvPicPr>
            <a:picLocks noChangeAspect="1"/>
          </p:cNvPicPr>
          <p:nvPr/>
        </p:nvPicPr>
        <p:blipFill>
          <a:blip r:embed="rId3"/>
          <a:srcRect r="2879" b="6019"/>
          <a:stretch>
            <a:fillRect/>
          </a:stretch>
        </p:blipFill>
        <p:spPr>
          <a:xfrm>
            <a:off x="1151890" y="1358900"/>
            <a:ext cx="9887585" cy="47161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252855" y="553593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游客浏览课程信息</a:t>
            </a:r>
            <a:r>
              <a:rPr lang="zh-CN" sz="1400">
                <a:latin typeface="华文中宋" panose="02010600040101010101" charset="-122"/>
                <a:ea typeface="华文中宋" panose="02010600040101010101" charset="-122"/>
                <a:cs typeface="华文中宋" panose="02010600040101010101" charset="-122"/>
                <a:sym typeface="+mn-ea"/>
              </a:rPr>
              <a:t>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3" name="图片 2" descr="游客浏览课程信息"/>
          <p:cNvPicPr>
            <a:picLocks noChangeAspect="1"/>
          </p:cNvPicPr>
          <p:nvPr/>
        </p:nvPicPr>
        <p:blipFill>
          <a:blip r:embed="rId3"/>
          <a:srcRect r="7234" b="9718"/>
          <a:stretch>
            <a:fillRect/>
          </a:stretch>
        </p:blipFill>
        <p:spPr>
          <a:xfrm>
            <a:off x="176530" y="1402080"/>
            <a:ext cx="6148070" cy="3982085"/>
          </a:xfrm>
          <a:prstGeom prst="rect">
            <a:avLst/>
          </a:prstGeom>
        </p:spPr>
      </p:pic>
      <p:pic>
        <p:nvPicPr>
          <p:cNvPr id="4" name="图片 3" descr="游客留言"/>
          <p:cNvPicPr>
            <a:picLocks noChangeAspect="1"/>
          </p:cNvPicPr>
          <p:nvPr/>
        </p:nvPicPr>
        <p:blipFill>
          <a:blip r:embed="rId4"/>
          <a:srcRect r="7492" b="11499"/>
          <a:stretch>
            <a:fillRect/>
          </a:stretch>
        </p:blipFill>
        <p:spPr>
          <a:xfrm>
            <a:off x="6416675" y="1965960"/>
            <a:ext cx="5683250" cy="3418205"/>
          </a:xfrm>
          <a:prstGeom prst="rect">
            <a:avLst/>
          </a:prstGeom>
        </p:spPr>
      </p:pic>
      <p:sp>
        <p:nvSpPr>
          <p:cNvPr id="6" name="文本框 5"/>
          <p:cNvSpPr txBox="1"/>
          <p:nvPr/>
        </p:nvSpPr>
        <p:spPr>
          <a:xfrm>
            <a:off x="7477125" y="553593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游客留言顺序图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3998595" y="594487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学生论坛上传下载资料顺序图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学生论坛上传下载资料"/>
          <p:cNvPicPr>
            <a:picLocks noChangeAspect="1"/>
          </p:cNvPicPr>
          <p:nvPr/>
        </p:nvPicPr>
        <p:blipFill>
          <a:blip r:embed="rId3"/>
          <a:srcRect r="4318" b="7381"/>
          <a:stretch>
            <a:fillRect/>
          </a:stretch>
        </p:blipFill>
        <p:spPr>
          <a:xfrm>
            <a:off x="1151890" y="1307465"/>
            <a:ext cx="9624060" cy="4637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4171950" y="610806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学生团队论坛认证顺序图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3" name="图片 2" descr="学生团队论坛认证"/>
          <p:cNvPicPr>
            <a:picLocks noChangeAspect="1"/>
          </p:cNvPicPr>
          <p:nvPr/>
        </p:nvPicPr>
        <p:blipFill>
          <a:blip r:embed="rId3"/>
          <a:srcRect r="4802" b="8542"/>
          <a:stretch>
            <a:fillRect/>
          </a:stretch>
        </p:blipFill>
        <p:spPr>
          <a:xfrm>
            <a:off x="2049145" y="1263015"/>
            <a:ext cx="8093710" cy="4845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913765" y="520954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教师要求管理员更新链接</a:t>
            </a:r>
            <a:r>
              <a:rPr lang="zh-CN" sz="1400">
                <a:latin typeface="华文中宋" panose="02010600040101010101" charset="-122"/>
                <a:ea typeface="华文中宋" panose="02010600040101010101" charset="-122"/>
                <a:cs typeface="华文中宋" panose="02010600040101010101" charset="-122"/>
                <a:sym typeface="+mn-ea"/>
              </a:rPr>
              <a:t>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教师要求管理员更新链接"/>
          <p:cNvPicPr>
            <a:picLocks noChangeAspect="1"/>
          </p:cNvPicPr>
          <p:nvPr/>
        </p:nvPicPr>
        <p:blipFill>
          <a:blip r:embed="rId3"/>
          <a:srcRect t="210" r="6516" b="10059"/>
          <a:stretch>
            <a:fillRect/>
          </a:stretch>
        </p:blipFill>
        <p:spPr>
          <a:xfrm>
            <a:off x="-62865" y="1254125"/>
            <a:ext cx="6295390" cy="3853815"/>
          </a:xfrm>
          <a:prstGeom prst="rect">
            <a:avLst/>
          </a:prstGeom>
        </p:spPr>
      </p:pic>
      <p:pic>
        <p:nvPicPr>
          <p:cNvPr id="4" name="图片 3" descr="教师信息发布栏发布信息"/>
          <p:cNvPicPr>
            <a:picLocks noChangeAspect="1"/>
          </p:cNvPicPr>
          <p:nvPr/>
        </p:nvPicPr>
        <p:blipFill>
          <a:blip r:embed="rId4"/>
          <a:srcRect r="5882" b="9688"/>
          <a:stretch>
            <a:fillRect/>
          </a:stretch>
        </p:blipFill>
        <p:spPr>
          <a:xfrm>
            <a:off x="6130925" y="1240155"/>
            <a:ext cx="6096635" cy="3825875"/>
          </a:xfrm>
          <a:prstGeom prst="rect">
            <a:avLst/>
          </a:prstGeom>
        </p:spPr>
      </p:pic>
      <p:sp>
        <p:nvSpPr>
          <p:cNvPr id="6" name="文本框 5"/>
          <p:cNvSpPr txBox="1"/>
          <p:nvPr/>
        </p:nvSpPr>
        <p:spPr>
          <a:xfrm>
            <a:off x="7477125" y="520954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教师发布信息顺序图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用例和用例图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a:defRPr/>
            </a:pPr>
            <a:endPar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3" name="TOP-PPT-7-1"/>
          <p:cNvSpPr/>
          <p:nvPr/>
        </p:nvSpPr>
        <p:spPr>
          <a:xfrm>
            <a:off x="9377680" y="4215765"/>
            <a:ext cx="1619885"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7" name="组合 6"/>
          <p:cNvGrpSpPr/>
          <p:nvPr/>
        </p:nvGrpSpPr>
        <p:grpSpPr>
          <a:xfrm>
            <a:off x="187960" y="1159506"/>
            <a:ext cx="8261350" cy="4076250"/>
            <a:chOff x="1337" y="2159"/>
            <a:chExt cx="13010" cy="6419"/>
          </a:xfrm>
        </p:grpSpPr>
        <p:sp>
          <p:nvSpPr>
            <p:cNvPr id="4" name="TOP-PPT-3"/>
            <p:cNvSpPr/>
            <p:nvPr/>
          </p:nvSpPr>
          <p:spPr>
            <a:xfrm>
              <a:off x="1573" y="3065"/>
              <a:ext cx="11931" cy="5513"/>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华文中宋" panose="02010600040101010101" charset="-122"/>
                <a:ea typeface="华文中宋" panose="02010600040101010101" charset="-122"/>
                <a:sym typeface="Arial" panose="020B0604020202020204" pitchFamily="34" charset="0"/>
              </a:endParaRPr>
            </a:p>
          </p:txBody>
        </p:sp>
        <p:sp>
          <p:nvSpPr>
            <p:cNvPr id="15" name="TOP-PPT-6-2"/>
            <p:cNvSpPr txBox="1"/>
            <p:nvPr/>
          </p:nvSpPr>
          <p:spPr bwMode="auto">
            <a:xfrm>
              <a:off x="1337" y="2159"/>
              <a:ext cx="13010" cy="2721"/>
            </a:xfrm>
            <a:prstGeom prst="rect">
              <a:avLst/>
            </a:prstGeom>
            <a:solidFill>
              <a:schemeClr val="bg2"/>
            </a:solid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ct val="200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参与者</a:t>
              </a:r>
              <a:endPar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285750" marR="0" lvl="0" indent="-28575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参与者，也可称为角色，是系统外部的一个人或事物，它以某种方式参与了系统的执行过程。参与者可以是人,可以是事物,也可以是时间或其他系统等，是表示人或事物在系统中所扮演的角色。</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
          <p:nvSpPr>
            <p:cNvPr id="22" name="TOP-PPT-7-2"/>
            <p:cNvSpPr txBox="1"/>
            <p:nvPr/>
          </p:nvSpPr>
          <p:spPr bwMode="auto">
            <a:xfrm>
              <a:off x="3195" y="5900"/>
              <a:ext cx="10172" cy="647"/>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ct val="2000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grpSp>
      <p:pic>
        <p:nvPicPr>
          <p:cNvPr id="6" name="图片 5" descr="962fb13c82d08a05369e0a2ceb96978"/>
          <p:cNvPicPr>
            <a:picLocks noChangeAspect="1"/>
          </p:cNvPicPr>
          <p:nvPr/>
        </p:nvPicPr>
        <p:blipFill>
          <a:blip r:embed="rId3"/>
          <a:stretch>
            <a:fillRect/>
          </a:stretch>
        </p:blipFill>
        <p:spPr>
          <a:xfrm>
            <a:off x="9377680" y="943610"/>
            <a:ext cx="1892300" cy="1950085"/>
          </a:xfrm>
          <a:prstGeom prst="rect">
            <a:avLst/>
          </a:prstGeom>
        </p:spPr>
      </p:pic>
      <p:sp>
        <p:nvSpPr>
          <p:cNvPr id="2" name="TOP-PPT-6-2"/>
          <p:cNvSpPr txBox="1"/>
          <p:nvPr/>
        </p:nvSpPr>
        <p:spPr bwMode="auto">
          <a:xfrm>
            <a:off x="187960" y="3783323"/>
            <a:ext cx="8261350" cy="1850390"/>
          </a:xfrm>
          <a:prstGeom prst="rect">
            <a:avLst/>
          </a:prstGeom>
          <a:solidFill>
            <a:schemeClr val="bg2"/>
          </a:solid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用例</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285750" marR="0" lvl="0" indent="-28575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用例是代表系统中各个项目相关人员之间根据系统的行为所达成的契约。</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285750" marR="0" lvl="0" indent="-28575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用例指的是对一组动作的描述,系统通过执行这此动作将对用例的参与者产生可以看到的结果，用来描述参与者可以感受到的系统服务或功能。</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pic>
        <p:nvPicPr>
          <p:cNvPr id="5" name="图片 4" descr="1e277c1e005039f2e8f227b9872429a"/>
          <p:cNvPicPr>
            <a:picLocks noChangeAspect="1"/>
          </p:cNvPicPr>
          <p:nvPr/>
        </p:nvPicPr>
        <p:blipFill>
          <a:blip r:embed="rId4"/>
          <a:stretch>
            <a:fillRect/>
          </a:stretch>
        </p:blipFill>
        <p:spPr>
          <a:xfrm>
            <a:off x="9157970" y="4138930"/>
            <a:ext cx="2640330" cy="1586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577340" y="577151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学生密码取回</a:t>
            </a:r>
            <a:r>
              <a:rPr lang="zh-CN" sz="1400">
                <a:latin typeface="华文中宋" panose="02010600040101010101" charset="-122"/>
                <a:ea typeface="华文中宋" panose="02010600040101010101" charset="-122"/>
                <a:cs typeface="华文中宋" panose="02010600040101010101" charset="-122"/>
                <a:sym typeface="+mn-ea"/>
              </a:rPr>
              <a:t>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3" name="图片 2" descr="学生密码取回"/>
          <p:cNvPicPr>
            <a:picLocks noChangeAspect="1"/>
          </p:cNvPicPr>
          <p:nvPr/>
        </p:nvPicPr>
        <p:blipFill>
          <a:blip r:embed="rId3"/>
          <a:srcRect r="5177" b="8408"/>
          <a:stretch>
            <a:fillRect/>
          </a:stretch>
        </p:blipFill>
        <p:spPr>
          <a:xfrm>
            <a:off x="92075" y="1371600"/>
            <a:ext cx="6942455" cy="4169410"/>
          </a:xfrm>
          <a:prstGeom prst="rect">
            <a:avLst/>
          </a:prstGeom>
        </p:spPr>
      </p:pic>
      <p:pic>
        <p:nvPicPr>
          <p:cNvPr id="10" name="图片 9" descr="学生搜索文章"/>
          <p:cNvPicPr>
            <a:picLocks noChangeAspect="1"/>
          </p:cNvPicPr>
          <p:nvPr/>
        </p:nvPicPr>
        <p:blipFill>
          <a:blip r:embed="rId4"/>
          <a:srcRect r="7017" b="10589"/>
          <a:stretch>
            <a:fillRect/>
          </a:stretch>
        </p:blipFill>
        <p:spPr>
          <a:xfrm>
            <a:off x="7034530" y="2494915"/>
            <a:ext cx="5071745" cy="3046095"/>
          </a:xfrm>
          <a:prstGeom prst="rect">
            <a:avLst/>
          </a:prstGeom>
        </p:spPr>
      </p:pic>
      <p:sp>
        <p:nvSpPr>
          <p:cNvPr id="11" name="文本框 10"/>
          <p:cNvSpPr txBox="1"/>
          <p:nvPr/>
        </p:nvSpPr>
        <p:spPr>
          <a:xfrm>
            <a:off x="7936865" y="563372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学生搜索文章顺序图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373505" y="546036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学生评价课程顺序图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sp>
        <p:nvSpPr>
          <p:cNvPr id="11" name="文本框 10"/>
          <p:cNvSpPr txBox="1"/>
          <p:nvPr/>
        </p:nvSpPr>
        <p:spPr>
          <a:xfrm>
            <a:off x="7314565" y="546036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管理员管理认证板块</a:t>
            </a:r>
            <a:r>
              <a:rPr lang="zh-CN" sz="1400">
                <a:latin typeface="华文中宋" panose="02010600040101010101" charset="-122"/>
                <a:ea typeface="华文中宋" panose="02010600040101010101" charset="-122"/>
                <a:cs typeface="华文中宋" panose="02010600040101010101" charset="-122"/>
                <a:sym typeface="+mn-ea"/>
              </a:rPr>
              <a:t>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学生评价课程"/>
          <p:cNvPicPr>
            <a:picLocks noChangeAspect="1"/>
          </p:cNvPicPr>
          <p:nvPr/>
        </p:nvPicPr>
        <p:blipFill>
          <a:blip r:embed="rId3"/>
          <a:srcRect r="6572" b="10462"/>
          <a:stretch>
            <a:fillRect/>
          </a:stretch>
        </p:blipFill>
        <p:spPr>
          <a:xfrm>
            <a:off x="-53975" y="1757045"/>
            <a:ext cx="6066155" cy="3641725"/>
          </a:xfrm>
          <a:prstGeom prst="rect">
            <a:avLst/>
          </a:prstGeom>
        </p:spPr>
      </p:pic>
      <p:pic>
        <p:nvPicPr>
          <p:cNvPr id="6" name="图片 5" descr="管理员管理认证版块"/>
          <p:cNvPicPr>
            <a:picLocks noChangeAspect="1"/>
          </p:cNvPicPr>
          <p:nvPr/>
        </p:nvPicPr>
        <p:blipFill>
          <a:blip r:embed="rId4"/>
          <a:srcRect r="6607" b="10044"/>
          <a:stretch>
            <a:fillRect/>
          </a:stretch>
        </p:blipFill>
        <p:spPr>
          <a:xfrm>
            <a:off x="5940425" y="1369060"/>
            <a:ext cx="6169025" cy="40297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14960" y="426085"/>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享学项目顺序图部分展示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245870" y="551624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管理员管理留言板顺序图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管理员管理留言板"/>
          <p:cNvPicPr>
            <a:picLocks noChangeAspect="1"/>
          </p:cNvPicPr>
          <p:nvPr/>
        </p:nvPicPr>
        <p:blipFill>
          <a:blip r:embed="rId3"/>
          <a:srcRect r="5817" b="9642"/>
          <a:stretch>
            <a:fillRect/>
          </a:stretch>
        </p:blipFill>
        <p:spPr>
          <a:xfrm>
            <a:off x="-1905" y="1511300"/>
            <a:ext cx="6667500" cy="3864610"/>
          </a:xfrm>
          <a:prstGeom prst="rect">
            <a:avLst/>
          </a:prstGeom>
        </p:spPr>
      </p:pic>
      <p:pic>
        <p:nvPicPr>
          <p:cNvPr id="3" name="图片 2" descr="管理员更新友情链接"/>
          <p:cNvPicPr>
            <a:picLocks noChangeAspect="1"/>
          </p:cNvPicPr>
          <p:nvPr/>
        </p:nvPicPr>
        <p:blipFill>
          <a:blip r:embed="rId4"/>
          <a:srcRect r="6286" b="11263"/>
          <a:stretch>
            <a:fillRect/>
          </a:stretch>
        </p:blipFill>
        <p:spPr>
          <a:xfrm>
            <a:off x="6665595" y="2122805"/>
            <a:ext cx="5484495" cy="3253105"/>
          </a:xfrm>
          <a:prstGeom prst="rect">
            <a:avLst/>
          </a:prstGeom>
        </p:spPr>
      </p:pic>
      <p:sp>
        <p:nvSpPr>
          <p:cNvPr id="6" name="文本框 5"/>
          <p:cNvSpPr txBox="1"/>
          <p:nvPr/>
        </p:nvSpPr>
        <p:spPr>
          <a:xfrm>
            <a:off x="7292340" y="551624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管理员更新友情链接顺序图</a:t>
            </a:r>
            <a:endParaRPr 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文本框 3"/>
          <p:cNvSpPr txBox="1"/>
          <p:nvPr/>
        </p:nvSpPr>
        <p:spPr>
          <a:xfrm>
            <a:off x="-57785" y="671195"/>
            <a:ext cx="11951335" cy="2663190"/>
          </a:xfrm>
          <a:prstGeom prst="rect">
            <a:avLst/>
          </a:prstGeom>
          <a:noFill/>
        </p:spPr>
        <p:txBody>
          <a:bodyPr wrap="square" rtlCol="0" anchor="t">
            <a:spAutoFit/>
          </a:bodyPr>
          <a:p>
            <a:pPr marL="800100" lvl="1" indent="-342900">
              <a:lnSpc>
                <a:spcPct val="160000"/>
              </a:lnSpc>
              <a:buFont typeface="Arial" panose="020B0604020202020204" pitchFamily="34" charset="0"/>
              <a:buChar char="•"/>
            </a:pP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通信图</a:t>
            </a:r>
            <a:r>
              <a:rPr lang="zh-CN" altLang="en-US">
                <a:solidFill>
                  <a:srgbClr val="C00000"/>
                </a:solidFill>
                <a:latin typeface="华文中宋" panose="02010600040101010101" charset="-122"/>
                <a:ea typeface="华文中宋" panose="02010600040101010101" charset="-122"/>
                <a:cs typeface="华文中宋" panose="02010600040101010101" charset="-122"/>
              </a:rPr>
              <a:t>     </a:t>
            </a: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lvl="1" indent="0">
              <a:lnSpc>
                <a:spcPct val="170000"/>
              </a:lnSpc>
              <a:buFont typeface="Arial" panose="020B0604020202020204" pitchFamily="34" charset="0"/>
              <a:buNone/>
            </a:pPr>
            <a:r>
              <a:rPr lang="en-US" altLang="zh-CN">
                <a:solidFill>
                  <a:srgbClr val="C00000"/>
                </a:solidFill>
                <a:latin typeface="华文中宋" panose="02010600040101010101" charset="-122"/>
                <a:ea typeface="华文中宋" panose="02010600040101010101" charset="-122"/>
                <a:cs typeface="华文中宋" panose="02010600040101010101" charset="-122"/>
              </a:rPr>
              <a:t>	</a:t>
            </a:r>
            <a:r>
              <a:rPr lang="zh-CN" altLang="en-US">
                <a:solidFill>
                  <a:srgbClr val="C00000"/>
                </a:solidFill>
                <a:latin typeface="华文中宋" panose="02010600040101010101" charset="-122"/>
                <a:ea typeface="华文中宋" panose="02010600040101010101" charset="-122"/>
                <a:cs typeface="华文中宋" panose="02010600040101010101" charset="-122"/>
              </a:rPr>
              <a:t>通信图 (Collaboration Diagram / Communication Diagram</a:t>
            </a:r>
            <a:r>
              <a:rPr lang="zh-CN" altLang="en-US">
                <a:latin typeface="华文中宋" panose="02010600040101010101" charset="-122"/>
                <a:ea typeface="华文中宋" panose="02010600040101010101" charset="-122"/>
                <a:cs typeface="华文中宋" panose="02010600040101010101" charset="-122"/>
              </a:rPr>
              <a:t>,也叫合作图）是一种交互图 (Interaction Diagram），强调的是发送和接收消息的对象之间的组织结构。</a:t>
            </a:r>
            <a:endParaRPr lang="zh-CN" altLang="en-US">
              <a:latin typeface="华文中宋" panose="02010600040101010101" charset="-122"/>
              <a:ea typeface="华文中宋" panose="02010600040101010101" charset="-122"/>
              <a:cs typeface="华文中宋" panose="02010600040101010101" charset="-122"/>
            </a:endParaRPr>
          </a:p>
          <a:p>
            <a:pPr lvl="1" indent="0">
              <a:lnSpc>
                <a:spcPct val="170000"/>
              </a:lnSpc>
              <a:buFont typeface="Arial" panose="020B0604020202020204" pitchFamily="34" charset="0"/>
              <a:buNone/>
            </a:pPr>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顺序图按照时间顺序描述了对象间的交互，但是它过于强调交互的时间，而削弱了对象之间的静态连接关系的重视。通信图则强调了参与交互作用的对象的组织。</a:t>
            </a:r>
            <a:endParaRPr lang="zh-CN" altLang="en-US">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5651500" y="3729990"/>
            <a:ext cx="5073650" cy="2584450"/>
          </a:xfrm>
          <a:prstGeom prst="rect">
            <a:avLst/>
          </a:prstGeom>
          <a:solidFill>
            <a:schemeClr val="bg2"/>
          </a:solidFill>
        </p:spPr>
        <p:txBody>
          <a:bodyPr wrap="square" rtlCol="0" anchor="t">
            <a:spAutoFit/>
          </a:bodyPr>
          <a:p>
            <a:pPr>
              <a:lnSpc>
                <a:spcPct val="150000"/>
              </a:lnSpc>
            </a:pPr>
            <a:r>
              <a:rPr lang="zh-CN" altLang="en-US">
                <a:solidFill>
                  <a:schemeClr val="tx1"/>
                </a:solidFill>
                <a:latin typeface="华文仿宋" panose="02010600040101010101" charset="-122"/>
                <a:ea typeface="华文仿宋" panose="02010600040101010101" charset="-122"/>
                <a:cs typeface="华文仿宋" panose="02010600040101010101" charset="-122"/>
                <a:sym typeface="+mn-ea"/>
              </a:rPr>
              <a:t>注：UML2.0以后不再用协作图说法，而是明确定义为“通信图”，即 Communication Diagram,而“协作〞作为一个结构事物用于表达静态结构和动态行为的概念组合，表达不同事物相互协作完成一个复杂功能。故UML2.0以后通信图不再是协作图，没有专门的“协作图”，只有“协作”。</a:t>
            </a:r>
            <a:endParaRPr lang="zh-CN" altLang="en-US">
              <a:solidFill>
                <a:schemeClr val="tx1"/>
              </a:solidFill>
              <a:latin typeface="华文仿宋" panose="02010600040101010101" charset="-122"/>
              <a:ea typeface="华文仿宋" panose="02010600040101010101" charset="-122"/>
              <a:cs typeface="华文仿宋" panose="02010600040101010101" charset="-122"/>
              <a:sym typeface="+mn-ea"/>
            </a:endParaRPr>
          </a:p>
        </p:txBody>
      </p:sp>
      <p:pic>
        <p:nvPicPr>
          <p:cNvPr id="10" name="图片 9" descr="9f9e45f52f4b4b69e025de38bb9a665"/>
          <p:cNvPicPr>
            <a:picLocks noChangeAspect="1"/>
          </p:cNvPicPr>
          <p:nvPr/>
        </p:nvPicPr>
        <p:blipFill>
          <a:blip r:embed="rId3"/>
          <a:srcRect l="28364" r="24362"/>
          <a:stretch>
            <a:fillRect/>
          </a:stretch>
        </p:blipFill>
        <p:spPr>
          <a:xfrm>
            <a:off x="10725150" y="4340860"/>
            <a:ext cx="1080770" cy="2377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文本框 3"/>
          <p:cNvSpPr txBox="1"/>
          <p:nvPr/>
        </p:nvSpPr>
        <p:spPr>
          <a:xfrm>
            <a:off x="120650" y="642620"/>
            <a:ext cx="11951335" cy="1777365"/>
          </a:xfrm>
          <a:prstGeom prst="rect">
            <a:avLst/>
          </a:prstGeom>
          <a:noFill/>
        </p:spPr>
        <p:txBody>
          <a:bodyPr wrap="square" rtlCol="0" anchor="t">
            <a:spAutoFit/>
          </a:bodyPr>
          <a:p>
            <a:pPr marL="800100" lvl="1" indent="-342900">
              <a:lnSpc>
                <a:spcPct val="160000"/>
              </a:lnSpc>
              <a:buFont typeface="Arial" panose="020B0604020202020204" pitchFamily="34" charset="0"/>
              <a:buChar char="•"/>
            </a:pP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通信图</a:t>
            </a:r>
            <a:r>
              <a:rPr lang="zh-CN" altLang="en-US">
                <a:solidFill>
                  <a:srgbClr val="C00000"/>
                </a:solidFill>
                <a:latin typeface="华文中宋" panose="02010600040101010101" charset="-122"/>
                <a:ea typeface="华文中宋" panose="02010600040101010101" charset="-122"/>
                <a:cs typeface="华文中宋" panose="02010600040101010101" charset="-122"/>
              </a:rPr>
              <a:t>     </a:t>
            </a: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marL="800100" lvl="1" indent="-342900">
              <a:lnSpc>
                <a:spcPct val="160000"/>
              </a:lnSpc>
              <a:buFont typeface="Arial" panose="020B0604020202020204" pitchFamily="34" charset="0"/>
              <a:buChar char="•"/>
            </a:pP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marL="742950" lvl="1" indent="-285750">
              <a:lnSpc>
                <a:spcPct val="200000"/>
              </a:lnSpc>
              <a:buFont typeface="Wingdings" panose="05000000000000000000" charset="0"/>
              <a:buChar char="Ø"/>
            </a:pPr>
            <a:endParaRPr lang="zh-CN" altLang="en-US">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488315" y="1721485"/>
            <a:ext cx="11215370" cy="3415030"/>
          </a:xfrm>
          <a:prstGeom prst="rect">
            <a:avLst/>
          </a:prstGeom>
          <a:solidFill>
            <a:schemeClr val="bg2"/>
          </a:solidFill>
        </p:spPr>
        <p:txBody>
          <a:bodyPr wrap="square" rtlCol="0" anchor="t">
            <a:spAutoFit/>
          </a:bodyPr>
          <a:p>
            <a:pPr marL="742950" lvl="1"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sym typeface="+mn-ea"/>
              </a:rPr>
              <a:t>一个通信图显示了一系列的对象和在这此对象之间的联系及对象间发送和接收的消息。</a:t>
            </a:r>
            <a:endParaRPr lang="zh-CN" altLang="en-US">
              <a:latin typeface="华文中宋" panose="02010600040101010101" charset="-122"/>
              <a:ea typeface="华文中宋" panose="02010600040101010101" charset="-122"/>
              <a:cs typeface="华文中宋" panose="02010600040101010101" charset="-122"/>
            </a:endParaRPr>
          </a:p>
          <a:p>
            <a:pPr marL="742950" lvl="1"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sym typeface="+mn-ea"/>
              </a:rPr>
              <a:t>通信图使描述复杂的程序逻辑或多个平行事务变得容易。</a:t>
            </a:r>
            <a:endParaRPr lang="zh-CN" altLang="en-US">
              <a:latin typeface="华文中宋" panose="02010600040101010101" charset="-122"/>
              <a:ea typeface="华文中宋" panose="02010600040101010101" charset="-122"/>
              <a:cs typeface="华文中宋" panose="02010600040101010101" charset="-122"/>
            </a:endParaRPr>
          </a:p>
          <a:p>
            <a:pPr marL="742950" lvl="1"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sym typeface="+mn-ea"/>
              </a:rPr>
              <a:t>通信图显示某组对象如何为了由一个用例描述的一个系统事件而与另一组对象进行协作的交互图。</a:t>
            </a:r>
            <a:endParaRPr lang="zh-CN" altLang="en-US">
              <a:latin typeface="华文中宋" panose="02010600040101010101" charset="-122"/>
              <a:ea typeface="华文中宋" panose="02010600040101010101" charset="-122"/>
              <a:cs typeface="华文中宋" panose="02010600040101010101" charset="-122"/>
            </a:endParaRPr>
          </a:p>
          <a:p>
            <a:pPr marL="742950" lvl="1"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sym typeface="+mn-ea"/>
              </a:rPr>
              <a:t>通信图用于显示对象之间如何进行交互以执行特定用例或用例中特定部分的行为。设计员使用通信图和顺序图确定并闸明对象的角色,这些对象执行用例的特定事件流。它们是主要的信息来源，用于确定类的职责和接口。</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文本框 3"/>
          <p:cNvSpPr txBox="1"/>
          <p:nvPr/>
        </p:nvSpPr>
        <p:spPr>
          <a:xfrm>
            <a:off x="120650" y="642620"/>
            <a:ext cx="11951335" cy="1777365"/>
          </a:xfrm>
          <a:prstGeom prst="rect">
            <a:avLst/>
          </a:prstGeom>
          <a:noFill/>
        </p:spPr>
        <p:txBody>
          <a:bodyPr wrap="square" rtlCol="0" anchor="t">
            <a:spAutoFit/>
          </a:bodyPr>
          <a:p>
            <a:pPr marL="800100" lvl="1" indent="-342900">
              <a:lnSpc>
                <a:spcPct val="160000"/>
              </a:lnSpc>
              <a:buFont typeface="Arial" panose="020B0604020202020204" pitchFamily="34" charset="0"/>
              <a:buChar char="•"/>
            </a:pP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作用</a:t>
            </a:r>
            <a:r>
              <a:rPr lang="zh-CN" altLang="en-US">
                <a:solidFill>
                  <a:srgbClr val="C00000"/>
                </a:solidFill>
                <a:latin typeface="华文中宋" panose="02010600040101010101" charset="-122"/>
                <a:ea typeface="华文中宋" panose="02010600040101010101" charset="-122"/>
                <a:cs typeface="华文中宋" panose="02010600040101010101" charset="-122"/>
              </a:rPr>
              <a:t>     </a:t>
            </a: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marL="800100" lvl="1" indent="-342900">
              <a:lnSpc>
                <a:spcPct val="160000"/>
              </a:lnSpc>
              <a:buFont typeface="Arial" panose="020B0604020202020204" pitchFamily="34" charset="0"/>
              <a:buChar char="•"/>
            </a:pP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marL="742950" lvl="1" indent="-285750">
              <a:lnSpc>
                <a:spcPct val="200000"/>
              </a:lnSpc>
              <a:buFont typeface="Wingdings" panose="05000000000000000000" charset="0"/>
              <a:buChar char="Ø"/>
            </a:pPr>
            <a:endParaRPr lang="zh-CN" altLang="en-US">
              <a:latin typeface="华文中宋" panose="02010600040101010101" charset="-122"/>
              <a:ea typeface="华文中宋" panose="02010600040101010101" charset="-122"/>
              <a:cs typeface="华文中宋" panose="02010600040101010101" charset="-122"/>
            </a:endParaRPr>
          </a:p>
        </p:txBody>
      </p:sp>
      <p:sp>
        <p:nvSpPr>
          <p:cNvPr id="22" name="矩形 21"/>
          <p:cNvSpPr/>
          <p:nvPr>
            <p:custDataLst>
              <p:tags r:id="rId3"/>
            </p:custDataLst>
          </p:nvPr>
        </p:nvSpPr>
        <p:spPr>
          <a:xfrm>
            <a:off x="967175" y="2093122"/>
            <a:ext cx="645056" cy="645056"/>
          </a:xfrm>
          <a:prstGeom prst="rect">
            <a:avLst/>
          </a:prstGeom>
          <a:solidFill>
            <a:srgbClr val="5B9BD5"/>
          </a:soli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custDataLst>
              <p:tags r:id="rId4"/>
            </p:custDataLst>
          </p:nvPr>
        </p:nvSpPr>
        <p:spPr>
          <a:xfrm>
            <a:off x="1100966" y="2210641"/>
            <a:ext cx="645056" cy="645056"/>
          </a:xfrm>
          <a:prstGeom prst="rect">
            <a:avLst/>
          </a:prstGeom>
          <a:solidFill>
            <a:srgbClr val="ED7D31"/>
          </a:solidFill>
          <a:ln>
            <a:noFill/>
          </a:ln>
          <a:effectLst>
            <a:outerShdw blurRad="317500" sx="102000" sy="102000" algn="ctr" rotWithShape="0">
              <a:prstClr val="black">
                <a:alpha val="15000"/>
              </a:prstClr>
            </a:outerShdw>
          </a:effectLst>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14" name="文本框 13"/>
          <p:cNvSpPr txBox="1"/>
          <p:nvPr>
            <p:custDataLst>
              <p:tags r:id="rId5"/>
            </p:custDataLst>
          </p:nvPr>
        </p:nvSpPr>
        <p:spPr>
          <a:xfrm>
            <a:off x="906780" y="2272030"/>
            <a:ext cx="1034415" cy="583565"/>
          </a:xfrm>
          <a:prstGeom prst="rect">
            <a:avLst/>
          </a:prstGeom>
          <a:noFill/>
        </p:spPr>
        <p:txBody>
          <a:bodyPr wrap="square" rtlCol="0">
            <a:spAutoFit/>
          </a:bodyPr>
          <a:p>
            <a:pPr algn="ctr"/>
            <a:r>
              <a:rPr lang="en-US" altLang="zh-CN" sz="3200" b="1" dirty="0">
                <a:latin typeface="Arial" panose="020B0604020202020204" pitchFamily="34" charset="0"/>
                <a:ea typeface="微软雅黑" panose="020B0503020204020204" charset="-122"/>
                <a:sym typeface="Arial" panose="020B0604020202020204" pitchFamily="34" charset="0"/>
              </a:rPr>
              <a:t>01</a:t>
            </a:r>
            <a:endParaRPr lang="en-US" altLang="zh-CN" sz="3200" b="1" dirty="0">
              <a:latin typeface="Arial" panose="020B0604020202020204" pitchFamily="34" charset="0"/>
              <a:ea typeface="微软雅黑" panose="020B0503020204020204" charset="-122"/>
              <a:sym typeface="Arial" panose="020B0604020202020204" pitchFamily="34" charset="0"/>
            </a:endParaRPr>
          </a:p>
        </p:txBody>
      </p:sp>
      <p:sp>
        <p:nvSpPr>
          <p:cNvPr id="37" name="文本框 36"/>
          <p:cNvSpPr txBox="1"/>
          <p:nvPr>
            <p:custDataLst>
              <p:tags r:id="rId6"/>
            </p:custDataLst>
          </p:nvPr>
        </p:nvSpPr>
        <p:spPr>
          <a:xfrm>
            <a:off x="1895475" y="1978660"/>
            <a:ext cx="9921240" cy="876935"/>
          </a:xfrm>
          <a:prstGeom prst="rect">
            <a:avLst/>
          </a:prstGeom>
          <a:noFill/>
        </p:spPr>
        <p:txBody>
          <a:bodyPr wrap="square" tIns="0" bIns="0" rtlCol="0" anchor="t">
            <a:spAutoFit/>
          </a:bodyPr>
          <a:p>
            <a:pPr>
              <a:lnSpc>
                <a:spcPct val="150000"/>
              </a:lnSpc>
            </a:pPr>
            <a:r>
              <a:rPr lang="en-US" altLang="zh-CN" sz="2000">
                <a:latin typeface="华文中宋" panose="02010600040101010101" charset="-122"/>
                <a:ea typeface="华文中宋" panose="02010600040101010101" charset="-122"/>
                <a:cs typeface="+mn-ea"/>
                <a:sym typeface="Arial" panose="020B0604020202020204" pitchFamily="34" charset="0"/>
              </a:rPr>
              <a:t>     </a:t>
            </a:r>
            <a:r>
              <a:rPr lang="zh-CN" altLang="en-US">
                <a:latin typeface="华文中宋" panose="02010600040101010101" charset="-122"/>
                <a:ea typeface="华文中宋" panose="02010600040101010101" charset="-122"/>
                <a:cs typeface="+mn-ea"/>
                <a:sym typeface="Arial" panose="020B0604020202020204" pitchFamily="34" charset="0"/>
              </a:rPr>
              <a:t>通过描绘对象之间消息的传递情况来反映具体的使用语境的逻辑表达。一个使用情境的逻辑可能是一个用例的一部分，或是一条控制流，这和顺序图的作用类似。</a:t>
            </a:r>
            <a:endParaRPr lang="zh-CN" altLang="en-US">
              <a:latin typeface="华文中宋" panose="02010600040101010101" charset="-122"/>
              <a:ea typeface="华文中宋" panose="02010600040101010101" charset="-122"/>
              <a:cs typeface="+mn-ea"/>
              <a:sym typeface="Arial" panose="020B0604020202020204" pitchFamily="34" charset="0"/>
            </a:endParaRPr>
          </a:p>
        </p:txBody>
      </p:sp>
      <p:sp>
        <p:nvSpPr>
          <p:cNvPr id="64" name="矩形 63"/>
          <p:cNvSpPr/>
          <p:nvPr>
            <p:custDataLst>
              <p:tags r:id="rId7"/>
            </p:custDataLst>
          </p:nvPr>
        </p:nvSpPr>
        <p:spPr>
          <a:xfrm>
            <a:off x="967175" y="3527797"/>
            <a:ext cx="645056" cy="645056"/>
          </a:xfrm>
          <a:prstGeom prst="rect">
            <a:avLst/>
          </a:prstGeom>
          <a:solidFill>
            <a:srgbClr val="5B9BD5"/>
          </a:soli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65" name="矩形 64"/>
          <p:cNvSpPr/>
          <p:nvPr>
            <p:custDataLst>
              <p:tags r:id="rId8"/>
            </p:custDataLst>
          </p:nvPr>
        </p:nvSpPr>
        <p:spPr>
          <a:xfrm>
            <a:off x="1100966" y="3645316"/>
            <a:ext cx="645056" cy="645056"/>
          </a:xfrm>
          <a:prstGeom prst="rect">
            <a:avLst/>
          </a:prstGeom>
          <a:solidFill>
            <a:srgbClr val="ED7D31"/>
          </a:solidFill>
          <a:ln>
            <a:noFill/>
          </a:ln>
          <a:effectLst>
            <a:outerShdw blurRad="317500" sx="102000" sy="102000" algn="ctr" rotWithShape="0">
              <a:prstClr val="black">
                <a:alpha val="15000"/>
              </a:prstClr>
            </a:outerShdw>
          </a:effectLst>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66" name="文本框 65"/>
          <p:cNvSpPr txBox="1"/>
          <p:nvPr>
            <p:custDataLst>
              <p:tags r:id="rId9"/>
            </p:custDataLst>
          </p:nvPr>
        </p:nvSpPr>
        <p:spPr>
          <a:xfrm>
            <a:off x="762635" y="3707130"/>
            <a:ext cx="1322705" cy="583565"/>
          </a:xfrm>
          <a:prstGeom prst="rect">
            <a:avLst/>
          </a:prstGeom>
          <a:noFill/>
        </p:spPr>
        <p:txBody>
          <a:bodyPr wrap="square" rtlCol="0">
            <a:spAutoFit/>
          </a:bodyPr>
          <a:p>
            <a:pPr algn="ctr"/>
            <a:r>
              <a:rPr lang="en-US" altLang="zh-CN" sz="3200" b="1" dirty="0">
                <a:latin typeface="Arial" panose="020B0604020202020204" pitchFamily="34" charset="0"/>
                <a:ea typeface="微软雅黑" panose="020B0503020204020204" charset="-122"/>
                <a:sym typeface="Arial" panose="020B0604020202020204" pitchFamily="34" charset="0"/>
              </a:rPr>
              <a:t>02</a:t>
            </a:r>
            <a:endParaRPr lang="en-US" altLang="zh-CN" sz="3200" b="1" dirty="0">
              <a:latin typeface="Arial" panose="020B0604020202020204" pitchFamily="34" charset="0"/>
              <a:ea typeface="微软雅黑" panose="020B0503020204020204" charset="-122"/>
              <a:sym typeface="Arial" panose="020B0604020202020204" pitchFamily="34" charset="0"/>
            </a:endParaRPr>
          </a:p>
        </p:txBody>
      </p:sp>
      <p:sp>
        <p:nvSpPr>
          <p:cNvPr id="68" name="文本框 67"/>
          <p:cNvSpPr txBox="1"/>
          <p:nvPr>
            <p:custDataLst>
              <p:tags r:id="rId10"/>
            </p:custDataLst>
          </p:nvPr>
        </p:nvSpPr>
        <p:spPr>
          <a:xfrm>
            <a:off x="1746250" y="3435350"/>
            <a:ext cx="10420350" cy="876935"/>
          </a:xfrm>
          <a:prstGeom prst="rect">
            <a:avLst/>
          </a:prstGeom>
          <a:noFill/>
        </p:spPr>
        <p:txBody>
          <a:bodyPr wrap="square" tIns="0" bIns="0" rtlCol="0" anchor="t">
            <a:spAutoFit/>
          </a:bodyPr>
          <a:p>
            <a:pPr>
              <a:lnSpc>
                <a:spcPct val="150000"/>
              </a:lnSpc>
            </a:pPr>
            <a:r>
              <a:rPr lang="en-US" altLang="zh-CN" sz="2000" b="1">
                <a:latin typeface="Arial" panose="020B0604020202020204" pitchFamily="34" charset="0"/>
                <a:ea typeface="微软雅黑" panose="020B0503020204020204" charset="-122"/>
                <a:cs typeface="+mn-ea"/>
                <a:sym typeface="Arial" panose="020B0604020202020204" pitchFamily="34" charset="0"/>
              </a:rPr>
              <a:t>  </a:t>
            </a:r>
            <a:r>
              <a:rPr lang="en-US" altLang="zh-CN">
                <a:latin typeface="华文中宋" panose="02010600040101010101" charset="-122"/>
                <a:ea typeface="华文中宋" panose="02010600040101010101" charset="-122"/>
                <a:cs typeface="华文中宋" panose="02010600040101010101" charset="-122"/>
                <a:sym typeface="Arial" panose="020B0604020202020204" pitchFamily="34" charset="0"/>
              </a:rPr>
              <a:t>    </a:t>
            </a:r>
            <a:r>
              <a:rPr lang="zh-CN" altLang="en-US">
                <a:latin typeface="华文中宋" panose="02010600040101010101" charset="-122"/>
                <a:ea typeface="华文中宋" panose="02010600040101010101" charset="-122"/>
                <a:cs typeface="华文中宋" panose="02010600040101010101" charset="-122"/>
                <a:sym typeface="Arial" panose="020B0604020202020204" pitchFamily="34" charset="0"/>
              </a:rPr>
              <a:t>显示对象及其交互关系的空间组织结构。与顺序图不同,通信图显示的是对象间的关系，并不侧重交互的顺序，它没有将时间作为一个单独的维度,而是使用序列号来确定消息及并发线程的顺序。</a:t>
            </a:r>
            <a:endParaRPr lang="zh-CN" altLang="en-US">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4" name="矩形 83"/>
          <p:cNvSpPr/>
          <p:nvPr>
            <p:custDataLst>
              <p:tags r:id="rId11"/>
            </p:custDataLst>
          </p:nvPr>
        </p:nvSpPr>
        <p:spPr>
          <a:xfrm>
            <a:off x="967175" y="4915870"/>
            <a:ext cx="645056" cy="645056"/>
          </a:xfrm>
          <a:prstGeom prst="rect">
            <a:avLst/>
          </a:prstGeom>
          <a:solidFill>
            <a:srgbClr val="5B9BD5"/>
          </a:soli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85" name="矩形 84"/>
          <p:cNvSpPr/>
          <p:nvPr>
            <p:custDataLst>
              <p:tags r:id="rId12"/>
            </p:custDataLst>
          </p:nvPr>
        </p:nvSpPr>
        <p:spPr>
          <a:xfrm>
            <a:off x="1100966" y="5033389"/>
            <a:ext cx="645056" cy="645056"/>
          </a:xfrm>
          <a:prstGeom prst="rect">
            <a:avLst/>
          </a:prstGeom>
          <a:solidFill>
            <a:srgbClr val="ED7D31"/>
          </a:solidFill>
          <a:ln>
            <a:noFill/>
          </a:ln>
          <a:effectLst>
            <a:outerShdw blurRad="317500" sx="102000" sy="102000" algn="ctr" rotWithShape="0">
              <a:prstClr val="black">
                <a:alpha val="15000"/>
              </a:prstClr>
            </a:outerShdw>
          </a:effectLst>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86" name="文本框 85"/>
          <p:cNvSpPr txBox="1"/>
          <p:nvPr>
            <p:custDataLst>
              <p:tags r:id="rId13"/>
            </p:custDataLst>
          </p:nvPr>
        </p:nvSpPr>
        <p:spPr>
          <a:xfrm>
            <a:off x="762635" y="5095240"/>
            <a:ext cx="1322705" cy="583565"/>
          </a:xfrm>
          <a:prstGeom prst="rect">
            <a:avLst/>
          </a:prstGeom>
          <a:noFill/>
        </p:spPr>
        <p:txBody>
          <a:bodyPr wrap="square" rtlCol="0">
            <a:spAutoFit/>
          </a:bodyPr>
          <a:p>
            <a:pPr algn="ctr"/>
            <a:r>
              <a:rPr lang="en-US" altLang="zh-CN" sz="3200" b="1" dirty="0">
                <a:latin typeface="Arial" panose="020B0604020202020204" pitchFamily="34" charset="0"/>
                <a:ea typeface="微软雅黑" panose="020B0503020204020204" charset="-122"/>
                <a:sym typeface="Arial" panose="020B0604020202020204" pitchFamily="34" charset="0"/>
              </a:rPr>
              <a:t>03</a:t>
            </a:r>
            <a:endParaRPr lang="en-US" altLang="zh-CN" sz="3200" b="1" dirty="0">
              <a:latin typeface="Arial" panose="020B0604020202020204" pitchFamily="34" charset="0"/>
              <a:ea typeface="微软雅黑" panose="020B0503020204020204" charset="-122"/>
              <a:sym typeface="Arial" panose="020B0604020202020204" pitchFamily="34" charset="0"/>
            </a:endParaRPr>
          </a:p>
        </p:txBody>
      </p:sp>
      <p:sp>
        <p:nvSpPr>
          <p:cNvPr id="88" name="文本框 87"/>
          <p:cNvSpPr txBox="1"/>
          <p:nvPr>
            <p:custDataLst>
              <p:tags r:id="rId14"/>
            </p:custDataLst>
          </p:nvPr>
        </p:nvSpPr>
        <p:spPr>
          <a:xfrm>
            <a:off x="1895475" y="4884420"/>
            <a:ext cx="9807575" cy="830580"/>
          </a:xfrm>
          <a:prstGeom prst="rect">
            <a:avLst/>
          </a:prstGeom>
          <a:noFill/>
        </p:spPr>
        <p:txBody>
          <a:bodyPr wrap="square" tIns="0" bIns="0" rtlCol="0" anchor="t">
            <a:spAutoFit/>
          </a:bodyPr>
          <a:p>
            <a:pPr>
              <a:lnSpc>
                <a:spcPct val="150000"/>
              </a:lnSpc>
            </a:pPr>
            <a:r>
              <a:rPr lang="en-US" altLang="zh-CN" sz="1800">
                <a:latin typeface="华文中宋" panose="02010600040101010101" charset="-122"/>
                <a:ea typeface="华文中宋" panose="02010600040101010101" charset="-122"/>
                <a:cs typeface="华文中宋" panose="02010600040101010101" charset="-122"/>
                <a:sym typeface="Arial" panose="020B0604020202020204" pitchFamily="34" charset="0"/>
              </a:rPr>
              <a:t>    </a:t>
            </a:r>
            <a:r>
              <a:rPr lang="zh-CN" altLang="en-US" sz="1800">
                <a:latin typeface="华文中宋" panose="02010600040101010101" charset="-122"/>
                <a:ea typeface="华文中宋" panose="02010600040101010101" charset="-122"/>
                <a:cs typeface="华文中宋" panose="02010600040101010101" charset="-122"/>
                <a:sym typeface="Arial" panose="020B0604020202020204" pitchFamily="34" charset="0"/>
              </a:rPr>
              <a:t>表现一个类操作的实现。通信图可以说明类操作中使用到的参数、局部变量及返回值等。当使用通信图表现一个系统行为时，消息编号对应了程序中嵌套调用结构和信号传递过程。</a:t>
            </a:r>
            <a:endParaRPr lang="zh-CN" altLang="en-US" sz="1800">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文本框 3"/>
          <p:cNvSpPr txBox="1"/>
          <p:nvPr/>
        </p:nvSpPr>
        <p:spPr>
          <a:xfrm>
            <a:off x="-188595" y="642620"/>
            <a:ext cx="11951335" cy="1875790"/>
          </a:xfrm>
          <a:prstGeom prst="rect">
            <a:avLst/>
          </a:prstGeom>
          <a:noFill/>
        </p:spPr>
        <p:txBody>
          <a:bodyPr wrap="square" rtlCol="0" anchor="t">
            <a:spAutoFit/>
          </a:bodyPr>
          <a:p>
            <a:pPr marL="800100" lvl="1" indent="-342900">
              <a:lnSpc>
                <a:spcPct val="160000"/>
              </a:lnSpc>
              <a:buFont typeface="Arial" panose="020B0604020202020204" pitchFamily="34" charset="0"/>
              <a:buChar char="•"/>
            </a:pPr>
            <a:r>
              <a:rPr lang="zh-CN" altLang="en-US" sz="3200" b="1">
                <a:solidFill>
                  <a:srgbClr val="C00000"/>
                </a:solidFill>
                <a:latin typeface="华文中宋" panose="02010600040101010101" charset="-122"/>
                <a:ea typeface="华文中宋" panose="02010600040101010101" charset="-122"/>
                <a:cs typeface="华文中宋" panose="02010600040101010101" charset="-122"/>
              </a:rPr>
              <a:t>顺序图与通信图关系</a:t>
            </a:r>
            <a:r>
              <a:rPr lang="zh-CN" altLang="en-US" sz="2000" b="1">
                <a:solidFill>
                  <a:srgbClr val="C00000"/>
                </a:solidFill>
                <a:latin typeface="华文中宋" panose="02010600040101010101" charset="-122"/>
                <a:ea typeface="华文中宋" panose="02010600040101010101" charset="-122"/>
                <a:cs typeface="华文中宋" panose="02010600040101010101" charset="-122"/>
              </a:rPr>
              <a:t> </a:t>
            </a:r>
            <a:endParaRPr lang="zh-CN" altLang="en-US" sz="2000" b="1">
              <a:solidFill>
                <a:srgbClr val="C00000"/>
              </a:solidFill>
              <a:latin typeface="华文中宋" panose="02010600040101010101" charset="-122"/>
              <a:ea typeface="华文中宋" panose="02010600040101010101" charset="-122"/>
              <a:cs typeface="华文中宋" panose="02010600040101010101" charset="-122"/>
            </a:endParaRPr>
          </a:p>
          <a:p>
            <a:pPr marL="800100" lvl="1" indent="-342900">
              <a:lnSpc>
                <a:spcPct val="160000"/>
              </a:lnSpc>
              <a:buFont typeface="Arial" panose="020B0604020202020204" pitchFamily="34" charset="0"/>
              <a:buChar char="•"/>
            </a:pPr>
            <a:endParaRPr lang="zh-CN" altLang="en-US">
              <a:solidFill>
                <a:srgbClr val="C00000"/>
              </a:solidFill>
              <a:latin typeface="华文中宋" panose="02010600040101010101" charset="-122"/>
              <a:ea typeface="华文中宋" panose="02010600040101010101" charset="-122"/>
              <a:cs typeface="华文中宋" panose="02010600040101010101" charset="-122"/>
            </a:endParaRPr>
          </a:p>
          <a:p>
            <a:pPr marL="742950" lvl="1" indent="-285750">
              <a:lnSpc>
                <a:spcPct val="200000"/>
              </a:lnSpc>
              <a:buFont typeface="Wingdings" panose="05000000000000000000" charset="0"/>
              <a:buChar char="Ø"/>
            </a:pPr>
            <a:endParaRPr lang="zh-CN" altLang="en-US">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522605" y="1527810"/>
            <a:ext cx="11017885" cy="3415030"/>
          </a:xfrm>
          <a:prstGeom prst="rect">
            <a:avLst/>
          </a:prstGeom>
          <a:noFill/>
        </p:spPr>
        <p:txBody>
          <a:bodyPr wrap="square" rtlCol="0" anchor="t">
            <a:spAutoFit/>
          </a:bodyPr>
          <a:p>
            <a:pPr>
              <a:lnSpc>
                <a:spcPct val="200000"/>
              </a:lnSpc>
              <a:buBlip>
                <a:blip r:embed="rId3"/>
              </a:buBlip>
            </a:pPr>
            <a:r>
              <a:rPr lang="en-US" altLang="zh-CN">
                <a:latin typeface="华文中宋" panose="02010600040101010101" charset="-122"/>
                <a:ea typeface="华文中宋" panose="02010600040101010101" charset="-122"/>
                <a:cs typeface="华文中宋" panose="02010600040101010101" charset="-122"/>
              </a:rPr>
              <a:t>顺序图和协作图统称为“交互图”</a:t>
            </a:r>
            <a:r>
              <a:rPr lang="zh-CN" altLang="en-US">
                <a:latin typeface="华文中宋" panose="02010600040101010101" charset="-122"/>
                <a:ea typeface="华文中宋" panose="02010600040101010101" charset="-122"/>
                <a:cs typeface="华文中宋" panose="02010600040101010101" charset="-122"/>
              </a:rPr>
              <a:t>。</a:t>
            </a:r>
            <a:endParaRPr lang="en-US" altLang="zh-CN">
              <a:latin typeface="华文中宋" panose="02010600040101010101" charset="-122"/>
              <a:ea typeface="华文中宋" panose="02010600040101010101" charset="-122"/>
              <a:cs typeface="华文中宋" panose="02010600040101010101" charset="-122"/>
            </a:endParaRPr>
          </a:p>
          <a:p>
            <a:pPr>
              <a:lnSpc>
                <a:spcPct val="200000"/>
              </a:lnSpc>
              <a:buBlip>
                <a:blip r:embed="rId3"/>
              </a:buBlip>
            </a:pPr>
            <a:r>
              <a:rPr lang="zh-CN" altLang="en-US">
                <a:latin typeface="华文中宋" panose="02010600040101010101" charset="-122"/>
                <a:ea typeface="华文中宋" panose="02010600040101010101" charset="-122"/>
                <a:cs typeface="华文中宋" panose="02010600040101010101" charset="-122"/>
              </a:rPr>
              <a:t>顺序图和通信图表述的是相似的信息，但表述的方式却不同。通信图显示对象之间的关系,它更有利于理解对给定对象的所有影响，也更适合过程设计。</a:t>
            </a:r>
            <a:endParaRPr lang="zh-CN" altLang="en-US">
              <a:latin typeface="华文中宋" panose="02010600040101010101" charset="-122"/>
              <a:ea typeface="华文中宋" panose="02010600040101010101" charset="-122"/>
              <a:cs typeface="华文中宋" panose="02010600040101010101" charset="-122"/>
            </a:endParaRPr>
          </a:p>
          <a:p>
            <a:pPr>
              <a:lnSpc>
                <a:spcPct val="200000"/>
              </a:lnSpc>
              <a:buBlip>
                <a:blip r:embed="rId3"/>
              </a:buBlip>
            </a:pPr>
            <a:r>
              <a:rPr lang="zh-CN" altLang="en-US">
                <a:latin typeface="华文中宋" panose="02010600040101010101" charset="-122"/>
                <a:ea typeface="华文中宋" panose="02010600040101010101" charset="-122"/>
                <a:cs typeface="华文中宋" panose="02010600040101010101" charset="-122"/>
              </a:rPr>
              <a:t>通信图的格式决定了它们更适合在分析活动中使用，特别适合用来描述少量对象之间的简单交互。通信图很难显示补充的说明性信息,例如时间、判定点或其他非结构化的信息,而在顺序图中这些信息可以方便地添加到注释中。</a:t>
            </a:r>
            <a:endParaRPr lang="zh-CN" altLang="en-US">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522605" y="5253355"/>
            <a:ext cx="6699885" cy="922020"/>
          </a:xfrm>
          <a:prstGeom prst="rect">
            <a:avLst/>
          </a:prstGeom>
          <a:solidFill>
            <a:schemeClr val="bg2"/>
          </a:solidFill>
        </p:spPr>
        <p:txBody>
          <a:bodyPr wrap="square" rtlCol="0" anchor="t">
            <a:spAutoFit/>
          </a:bodyPr>
          <a:p>
            <a:r>
              <a:rPr lang="zh-CN" altLang="en-US"/>
              <a:t>——顺序图：强调消息的时间顺序</a:t>
            </a:r>
            <a:endParaRPr lang="zh-CN" altLang="en-US"/>
          </a:p>
          <a:p>
            <a:endParaRPr lang="zh-CN" altLang="en-US"/>
          </a:p>
          <a:p>
            <a:r>
              <a:rPr lang="zh-CN" altLang="en-US"/>
              <a:t>——协作图：强调发送和接收消息的对象的组织</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文本框 3"/>
          <p:cNvSpPr txBox="1"/>
          <p:nvPr/>
        </p:nvSpPr>
        <p:spPr>
          <a:xfrm>
            <a:off x="-188595" y="642620"/>
            <a:ext cx="11951335" cy="1273175"/>
          </a:xfrm>
          <a:prstGeom prst="rect">
            <a:avLst/>
          </a:prstGeom>
          <a:noFill/>
        </p:spPr>
        <p:txBody>
          <a:bodyPr wrap="square" rtlCol="0" anchor="t">
            <a:spAutoFit/>
          </a:bodyPr>
          <a:p>
            <a:pPr marL="800100" lvl="1" indent="-342900">
              <a:lnSpc>
                <a:spcPct val="160000"/>
              </a:lnSpc>
              <a:buFont typeface="Arial" panose="020B0604020202020204" pitchFamily="34" charset="0"/>
              <a:buChar char="•"/>
            </a:pP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通信图基本内容</a:t>
            </a:r>
            <a:endParaRPr lang="zh-CN" altLang="en-US" sz="1600">
              <a:solidFill>
                <a:srgbClr val="C00000"/>
              </a:solidFill>
              <a:latin typeface="华文中宋" panose="02010600040101010101" charset="-122"/>
              <a:ea typeface="华文中宋" panose="02010600040101010101" charset="-122"/>
              <a:cs typeface="华文中宋" panose="02010600040101010101" charset="-122"/>
            </a:endParaRPr>
          </a:p>
          <a:p>
            <a:pPr marL="742950" lvl="1" indent="-285750">
              <a:lnSpc>
                <a:spcPct val="200000"/>
              </a:lnSpc>
              <a:buFont typeface="Wingdings" panose="05000000000000000000" charset="0"/>
              <a:buChar char="Ø"/>
            </a:pPr>
            <a:endParaRPr lang="zh-CN" altLang="en-US" sz="1600">
              <a:solidFill>
                <a:srgbClr val="C00000"/>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698500" y="1474470"/>
            <a:ext cx="10795000" cy="506730"/>
          </a:xfrm>
          <a:prstGeom prst="rect">
            <a:avLst/>
          </a:prstGeom>
          <a:noFill/>
        </p:spPr>
        <p:txBody>
          <a:bodyPr wrap="square" rtlCol="0" anchor="t">
            <a:spAutoFit/>
          </a:bodyPr>
          <a:p>
            <a:pPr>
              <a:lnSpc>
                <a:spcPct val="150000"/>
              </a:lnSpc>
            </a:pPr>
            <a:r>
              <a:rPr lang="zh-CN" altLang="en-US">
                <a:latin typeface="华文中宋" panose="02010600040101010101" charset="-122"/>
                <a:ea typeface="华文中宋" panose="02010600040101010101" charset="-122"/>
              </a:rPr>
              <a:t>通信图强调参与一个交互对象的组织，它由以下基本元素组成：</a:t>
            </a:r>
            <a:r>
              <a:rPr lang="zh-CN" altLang="en-US">
                <a:solidFill>
                  <a:srgbClr val="C00000"/>
                </a:solidFill>
                <a:latin typeface="华文中宋" panose="02010600040101010101" charset="-122"/>
                <a:ea typeface="华文中宋" panose="02010600040101010101" charset="-122"/>
              </a:rPr>
              <a:t>活动者、对象、链接和消息</a:t>
            </a:r>
            <a:r>
              <a:rPr lang="zh-CN" altLang="en-US">
                <a:latin typeface="华文中宋" panose="02010600040101010101" charset="-122"/>
                <a:ea typeface="华文中宋" panose="02010600040101010101" charset="-122"/>
              </a:rPr>
              <a:t>。</a:t>
            </a:r>
            <a:endParaRPr lang="zh-CN" altLang="en-US">
              <a:latin typeface="华文中宋" panose="02010600040101010101" charset="-122"/>
              <a:ea typeface="华文中宋" panose="02010600040101010101" charset="-122"/>
            </a:endParaRPr>
          </a:p>
        </p:txBody>
      </p:sp>
      <p:pic>
        <p:nvPicPr>
          <p:cNvPr id="6" name="图片 5" descr="课程资料上传通信"/>
          <p:cNvPicPr>
            <a:picLocks noChangeAspect="1"/>
          </p:cNvPicPr>
          <p:nvPr/>
        </p:nvPicPr>
        <p:blipFill>
          <a:blip r:embed="rId3"/>
          <a:srcRect t="357" r="4508" b="7745"/>
          <a:stretch>
            <a:fillRect/>
          </a:stretch>
        </p:blipFill>
        <p:spPr>
          <a:xfrm>
            <a:off x="4618990" y="2280285"/>
            <a:ext cx="7444105" cy="3930015"/>
          </a:xfrm>
          <a:prstGeom prst="flowChartProcess">
            <a:avLst/>
          </a:prstGeom>
        </p:spPr>
      </p:pic>
      <p:sp>
        <p:nvSpPr>
          <p:cNvPr id="7" name="文本框 6"/>
          <p:cNvSpPr txBox="1"/>
          <p:nvPr/>
        </p:nvSpPr>
        <p:spPr>
          <a:xfrm>
            <a:off x="6880860" y="631634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课程资料上传通信图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
        <p:nvSpPr>
          <p:cNvPr id="17" name="文本框 16"/>
          <p:cNvSpPr txBox="1"/>
          <p:nvPr/>
        </p:nvSpPr>
        <p:spPr>
          <a:xfrm>
            <a:off x="349885" y="3134360"/>
            <a:ext cx="3715385" cy="2306955"/>
          </a:xfrm>
          <a:prstGeom prst="rect">
            <a:avLst/>
          </a:prstGeom>
          <a:noFill/>
        </p:spPr>
        <p:txBody>
          <a:bodyPr wrap="square" rtlCol="0">
            <a:spAutoFit/>
          </a:bodyPr>
          <a:p>
            <a:pPr>
              <a:lnSpc>
                <a:spcPct val="150000"/>
              </a:lnSpc>
            </a:pPr>
            <a:r>
              <a:rPr lang="en-US" altLang="zh-CN" sz="2400" b="1">
                <a:solidFill>
                  <a:srgbClr val="C00000"/>
                </a:solidFill>
                <a:latin typeface="华文中宋" panose="02010600040101010101" charset="-122"/>
                <a:ea typeface="华文中宋" panose="02010600040101010101" charset="-122"/>
                <a:cs typeface="华文中宋" panose="02010600040101010101" charset="-122"/>
              </a:rPr>
              <a:t>1.</a:t>
            </a:r>
            <a:r>
              <a:rPr lang="zh-CN" altLang="en-US" sz="2400" b="1">
                <a:solidFill>
                  <a:srgbClr val="C00000"/>
                </a:solidFill>
                <a:latin typeface="华文中宋" panose="02010600040101010101" charset="-122"/>
                <a:ea typeface="华文中宋" panose="02010600040101010101" charset="-122"/>
                <a:cs typeface="华文中宋" panose="02010600040101010101" charset="-122"/>
              </a:rPr>
              <a:t>活动者</a:t>
            </a:r>
            <a:endParaRPr lang="zh-CN" altLang="en-US" sz="2000">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   </a:t>
            </a:r>
            <a:r>
              <a:rPr>
                <a:latin typeface="华文中宋" panose="02010600040101010101" charset="-122"/>
                <a:ea typeface="华文中宋" panose="02010600040101010101" charset="-122"/>
                <a:cs typeface="华文中宋" panose="02010600040101010101" charset="-122"/>
              </a:rPr>
              <a:t>活动者(Actor)发出主动操作的对象，负责发送初始消息,启动一个操作。</a:t>
            </a:r>
            <a:r>
              <a:rPr lang="zh-CN">
                <a:latin typeface="华文中宋" panose="02010600040101010101" charset="-122"/>
                <a:ea typeface="华文中宋" panose="02010600040101010101" charset="-122"/>
                <a:cs typeface="华文中宋" panose="02010600040101010101" charset="-122"/>
              </a:rPr>
              <a:t>右图实例中教师就是活动者。</a:t>
            </a:r>
            <a:endParaRPr lang="zh-CN">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pic>
        <p:nvPicPr>
          <p:cNvPr id="6" name="图片 5" descr="课程资料上传通信"/>
          <p:cNvPicPr>
            <a:picLocks noChangeAspect="1"/>
          </p:cNvPicPr>
          <p:nvPr/>
        </p:nvPicPr>
        <p:blipFill>
          <a:blip r:embed="rId3"/>
          <a:srcRect t="357" r="4508" b="7745"/>
          <a:stretch>
            <a:fillRect/>
          </a:stretch>
        </p:blipFill>
        <p:spPr>
          <a:xfrm>
            <a:off x="165735" y="2416810"/>
            <a:ext cx="6578600" cy="3473450"/>
          </a:xfrm>
          <a:prstGeom prst="flowChartProcess">
            <a:avLst/>
          </a:prstGeom>
        </p:spPr>
      </p:pic>
      <p:sp>
        <p:nvSpPr>
          <p:cNvPr id="7" name="文本框 6"/>
          <p:cNvSpPr txBox="1"/>
          <p:nvPr/>
        </p:nvSpPr>
        <p:spPr>
          <a:xfrm>
            <a:off x="1611630" y="620903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课程资料上传通信图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
        <p:nvSpPr>
          <p:cNvPr id="2" name="文本框 1"/>
          <p:cNvSpPr txBox="1"/>
          <p:nvPr/>
        </p:nvSpPr>
        <p:spPr>
          <a:xfrm>
            <a:off x="358140" y="230505"/>
            <a:ext cx="11475720" cy="199961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rPr>
              <a:t>2.</a:t>
            </a: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对象</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    </a:t>
            </a:r>
            <a:r>
              <a:rPr sz="1600">
                <a:latin typeface="华文中宋" panose="02010600040101010101" charset="-122"/>
                <a:ea typeface="华文中宋" panose="02010600040101010101" charset="-122"/>
                <a:cs typeface="华文中宋" panose="02010600040101010101" charset="-122"/>
              </a:rPr>
              <a:t>对象(Object)是类的实例，负责发送和接收消息。一个协作代表了为了完成某个目标而共同工作的一组对象。对象的角色表示一个或一组对象在完成目标的过程中所应该起的作用。</a:t>
            </a:r>
            <a:endParaRPr sz="1600">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7014845" y="2026285"/>
            <a:ext cx="4819015" cy="1291590"/>
          </a:xfrm>
          <a:prstGeom prst="rect">
            <a:avLst/>
          </a:prstGeom>
          <a:solidFill>
            <a:schemeClr val="bg2"/>
          </a:solidFill>
        </p:spPr>
        <p:txBody>
          <a:bodyPr wrap="square" rtlCol="0">
            <a:spAutoFit/>
          </a:bodyPr>
          <a:p>
            <a:pPr algn="l">
              <a:lnSpc>
                <a:spcPct val="150000"/>
              </a:lnSpc>
            </a:pPr>
            <a:r>
              <a:rPr lang="en-US" altLang="zh-CN">
                <a:latin typeface="华文中宋" panose="02010600040101010101" charset="-122"/>
                <a:ea typeface="华文中宋" panose="02010600040101010101" charset="-122"/>
                <a:cs typeface="华文中宋" panose="02010600040101010101" charset="-122"/>
              </a:rPr>
              <a:t>  </a:t>
            </a:r>
            <a:r>
              <a:rPr lang="en-US" altLang="zh-CN" sz="2000">
                <a:latin typeface="华文中宋" panose="02010600040101010101" charset="-122"/>
                <a:ea typeface="华文中宋" panose="02010600040101010101" charset="-122"/>
                <a:cs typeface="华文中宋" panose="02010600040101010101" charset="-122"/>
              </a:rPr>
              <a:t>   </a:t>
            </a:r>
            <a:r>
              <a:rPr lang="zh-CN" altLang="en-US" sz="1600">
                <a:latin typeface="华文中宋" panose="02010600040101010101" charset="-122"/>
                <a:ea typeface="华文中宋" panose="02010600040101010101" charset="-122"/>
                <a:cs typeface="华文中宋" panose="02010600040101010101" charset="-122"/>
              </a:rPr>
              <a:t>在通信图中</a:t>
            </a:r>
            <a:r>
              <a:rPr lang="zh-CN" altLang="en-US" sz="1600">
                <a:latin typeface="华文中宋" panose="02010600040101010101" charset="-122"/>
                <a:ea typeface="华文中宋" panose="02010600040101010101" charset="-122"/>
                <a:cs typeface="华文中宋" panose="02010600040101010101" charset="-122"/>
                <a:sym typeface="+mn-ea"/>
              </a:rPr>
              <a:t>对象没有生命线,</a:t>
            </a:r>
            <a:r>
              <a:rPr lang="zh-CN" altLang="en-US" sz="1600">
                <a:latin typeface="华文中宋" panose="02010600040101010101" charset="-122"/>
                <a:ea typeface="华文中宋" panose="02010600040101010101" charset="-122"/>
                <a:cs typeface="华文中宋" panose="02010600040101010101" charset="-122"/>
              </a:rPr>
              <a:t>无法表示对象的创建和撤销，所以对象在通信图中的位置没有限制。</a:t>
            </a:r>
            <a:endParaRPr lang="zh-CN" altLang="en-US" sz="1600">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sz="1600">
                <a:latin typeface="华文中宋" panose="02010600040101010101" charset="-122"/>
                <a:ea typeface="华文中宋" panose="02010600040101010101" charset="-122"/>
                <a:cs typeface="华文中宋" panose="02010600040101010101" charset="-122"/>
              </a:rPr>
              <a:t>     在通信图中,可以按照以下方式使用对象。</a:t>
            </a:r>
            <a:endParaRPr lang="zh-CN" altLang="en-US" sz="1600">
              <a:latin typeface="华文中宋" panose="02010600040101010101" charset="-122"/>
              <a:ea typeface="华文中宋" panose="02010600040101010101" charset="-122"/>
              <a:cs typeface="华文中宋" panose="02010600040101010101" charset="-122"/>
            </a:endParaRPr>
          </a:p>
        </p:txBody>
      </p:sp>
      <p:grpSp>
        <p:nvGrpSpPr>
          <p:cNvPr id="12" name="组合 11"/>
          <p:cNvGrpSpPr/>
          <p:nvPr>
            <p:custDataLst>
              <p:tags r:id="rId4"/>
            </p:custDataLst>
          </p:nvPr>
        </p:nvGrpSpPr>
        <p:grpSpPr>
          <a:xfrm>
            <a:off x="7047230" y="3661410"/>
            <a:ext cx="4879340" cy="741680"/>
            <a:chOff x="1224479" y="2097881"/>
            <a:chExt cx="8121860" cy="1208142"/>
          </a:xfrm>
        </p:grpSpPr>
        <p:sp>
          <p:nvSpPr>
            <p:cNvPr id="13" name="矩形 12"/>
            <p:cNvSpPr/>
            <p:nvPr>
              <p:custDataLst>
                <p:tags r:id="rId5"/>
              </p:custDataLst>
            </p:nvPr>
          </p:nvSpPr>
          <p:spPr>
            <a:xfrm>
              <a:off x="8359480" y="2098969"/>
              <a:ext cx="496060" cy="985009"/>
            </a:xfrm>
            <a:prstGeom prst="rect">
              <a:avLst/>
            </a:prstGeom>
            <a:solidFill>
              <a:srgbClr val="DEAB81">
                <a:lumMod val="50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p>
              <a:pPr algn="ctr"/>
              <a:endParaRPr lang="zh-CN" altLang="en-US">
                <a:solidFill>
                  <a:srgbClr val="5F5F5F"/>
                </a:solidFill>
                <a:sym typeface="Arial" panose="020B0604020202020204" pitchFamily="34" charset="0"/>
              </a:endParaRPr>
            </a:p>
          </p:txBody>
        </p:sp>
        <p:sp>
          <p:nvSpPr>
            <p:cNvPr id="14" name="矩形 13"/>
            <p:cNvSpPr/>
            <p:nvPr>
              <p:custDataLst>
                <p:tags r:id="rId6"/>
              </p:custDataLst>
            </p:nvPr>
          </p:nvSpPr>
          <p:spPr>
            <a:xfrm>
              <a:off x="1224479" y="2097881"/>
              <a:ext cx="7471242" cy="1208142"/>
            </a:xfrm>
            <a:prstGeom prst="rect">
              <a:avLst/>
            </a:prstGeom>
            <a:solidFill>
              <a:srgbClr val="FFFFFF">
                <a:lumMod val="95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p>
              <a:pPr algn="l">
                <a:lnSpc>
                  <a:spcPct val="150000"/>
                </a:lnSpc>
              </a:pPr>
              <a:r>
                <a:rPr lang="zh-CN" altLang="en-US" sz="1400">
                  <a:solidFill>
                    <a:schemeClr val="tx1"/>
                  </a:solidFill>
                  <a:latin typeface="华文中宋" panose="02010600040101010101" charset="-122"/>
                  <a:ea typeface="华文中宋" panose="02010600040101010101" charset="-122"/>
                  <a:cs typeface="华文中宋" panose="02010600040101010101" charset="-122"/>
                  <a:sym typeface="+mn-ea"/>
                </a:rPr>
                <a:t>可以不指定对象的类,通常先制作只带有对象的通信图,而后指定它们的类</a:t>
              </a:r>
              <a:r>
                <a:rPr lang="zh-CN" altLang="en-US" sz="820">
                  <a:solidFill>
                    <a:schemeClr val="tx1"/>
                  </a:solidFill>
                  <a:latin typeface="华文中宋" panose="02010600040101010101" charset="-122"/>
                  <a:ea typeface="华文中宋" panose="02010600040101010101" charset="-122"/>
                  <a:cs typeface="华文中宋" panose="02010600040101010101" charset="-122"/>
                  <a:sym typeface="+mn-ea"/>
                </a:rPr>
                <a:t>；</a:t>
              </a:r>
              <a:endParaRPr lang="zh-CN" altLang="en-US" sz="820"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15" name="燕尾形 14"/>
            <p:cNvSpPr/>
            <p:nvPr>
              <p:custDataLst>
                <p:tags r:id="rId7"/>
              </p:custDataLst>
            </p:nvPr>
          </p:nvSpPr>
          <p:spPr>
            <a:xfrm>
              <a:off x="8147506" y="2097881"/>
              <a:ext cx="1198833" cy="986787"/>
            </a:xfrm>
            <a:prstGeom prst="chevron">
              <a:avLst>
                <a:gd name="adj" fmla="val 45500"/>
              </a:avLst>
            </a:prstGeom>
            <a:ln>
              <a:noFill/>
            </a:ln>
          </p:spPr>
          <p:style>
            <a:lnRef idx="2">
              <a:srgbClr val="DEAB81">
                <a:shade val="50000"/>
              </a:srgbClr>
            </a:lnRef>
            <a:fillRef idx="1">
              <a:srgbClr val="DEAB81"/>
            </a:fillRef>
            <a:effectRef idx="0">
              <a:srgbClr val="DEAB81"/>
            </a:effectRef>
            <a:fontRef idx="minor">
              <a:srgbClr val="FFFFFF"/>
            </a:fontRef>
          </p:style>
          <p:txBody>
            <a:bodyPr tIns="36000" bIns="36000" rtlCol="0" anchor="ctr">
              <a:normAutofit/>
            </a:bodyPr>
            <a:p>
              <a:pPr algn="r"/>
              <a:endParaRPr lang="zh-CN" altLang="en-US" sz="2400" dirty="0">
                <a:solidFill>
                  <a:srgbClr val="FFFFFF"/>
                </a:solidFill>
                <a:sym typeface="Arial" panose="020B0604020202020204" pitchFamily="34" charset="0"/>
              </a:endParaRPr>
            </a:p>
          </p:txBody>
        </p:sp>
      </p:grpSp>
      <p:grpSp>
        <p:nvGrpSpPr>
          <p:cNvPr id="16" name="组合 15"/>
          <p:cNvGrpSpPr/>
          <p:nvPr>
            <p:custDataLst>
              <p:tags r:id="rId8"/>
            </p:custDataLst>
          </p:nvPr>
        </p:nvGrpSpPr>
        <p:grpSpPr>
          <a:xfrm>
            <a:off x="7015480" y="4639945"/>
            <a:ext cx="4911090" cy="605790"/>
            <a:chOff x="2845335" y="3463648"/>
            <a:chExt cx="6501330" cy="987185"/>
          </a:xfrm>
        </p:grpSpPr>
        <p:sp>
          <p:nvSpPr>
            <p:cNvPr id="18" name="矩形 17"/>
            <p:cNvSpPr/>
            <p:nvPr>
              <p:custDataLst>
                <p:tags r:id="rId9"/>
              </p:custDataLst>
            </p:nvPr>
          </p:nvSpPr>
          <p:spPr>
            <a:xfrm>
              <a:off x="8359480" y="3464736"/>
              <a:ext cx="496060" cy="985009"/>
            </a:xfrm>
            <a:prstGeom prst="rect">
              <a:avLst/>
            </a:prstGeom>
            <a:solidFill>
              <a:srgbClr val="869ACD">
                <a:lumMod val="50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p>
              <a:pPr algn="ctr"/>
              <a:endParaRPr lang="zh-CN" altLang="en-US">
                <a:solidFill>
                  <a:srgbClr val="5F5F5F"/>
                </a:solidFill>
                <a:sym typeface="Arial" panose="020B0604020202020204" pitchFamily="34" charset="0"/>
              </a:endParaRPr>
            </a:p>
          </p:txBody>
        </p:sp>
        <p:sp>
          <p:nvSpPr>
            <p:cNvPr id="19" name="矩形 18"/>
            <p:cNvSpPr/>
            <p:nvPr>
              <p:custDataLst>
                <p:tags r:id="rId10"/>
              </p:custDataLst>
            </p:nvPr>
          </p:nvSpPr>
          <p:spPr>
            <a:xfrm>
              <a:off x="2845335" y="3621970"/>
              <a:ext cx="5972582" cy="827828"/>
            </a:xfrm>
            <a:prstGeom prst="rect">
              <a:avLst/>
            </a:prstGeom>
            <a:solidFill>
              <a:srgbClr val="FFFFFF">
                <a:lumMod val="95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Autofit/>
            </a:bodyPr>
            <a:p>
              <a:pPr algn="l">
                <a:lnSpc>
                  <a:spcPct val="150000"/>
                </a:lnSpc>
              </a:pPr>
              <a:r>
                <a:rPr lang="zh-CN" altLang="en-US" sz="1400">
                  <a:solidFill>
                    <a:schemeClr val="tx1"/>
                  </a:solidFill>
                  <a:latin typeface="华文中宋" panose="02010600040101010101" charset="-122"/>
                  <a:ea typeface="华文中宋" panose="02010600040101010101" charset="-122"/>
                  <a:cs typeface="华文中宋" panose="02010600040101010101" charset="-122"/>
                  <a:sym typeface="+mn-ea"/>
                </a:rPr>
                <a:t>可以给对象命名,但如果要区分同一个类的不同对象,则应该给对象命名</a:t>
              </a:r>
              <a:endParaRPr lang="zh-CN" altLang="en-US" sz="900"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20" name="燕尾形 19"/>
            <p:cNvSpPr/>
            <p:nvPr>
              <p:custDataLst>
                <p:tags r:id="rId11"/>
              </p:custDataLst>
            </p:nvPr>
          </p:nvSpPr>
          <p:spPr>
            <a:xfrm>
              <a:off x="8359480" y="3463648"/>
              <a:ext cx="987185" cy="987185"/>
            </a:xfrm>
            <a:prstGeom prst="chevron">
              <a:avLst>
                <a:gd name="adj" fmla="val 45500"/>
              </a:avLst>
            </a:prstGeom>
            <a:solidFill>
              <a:srgbClr val="869ACD"/>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p>
              <a:pPr algn="ctr"/>
              <a:endParaRPr lang="zh-CN" altLang="en-US">
                <a:solidFill>
                  <a:srgbClr val="5F5F5F"/>
                </a:solidFill>
                <a:sym typeface="Arial" panose="020B0604020202020204" pitchFamily="34" charset="0"/>
              </a:endParaRPr>
            </a:p>
          </p:txBody>
        </p:sp>
      </p:grpSp>
      <p:grpSp>
        <p:nvGrpSpPr>
          <p:cNvPr id="21" name="组合 20"/>
          <p:cNvGrpSpPr/>
          <p:nvPr>
            <p:custDataLst>
              <p:tags r:id="rId12"/>
            </p:custDataLst>
          </p:nvPr>
        </p:nvGrpSpPr>
        <p:grpSpPr>
          <a:xfrm>
            <a:off x="7076440" y="5468653"/>
            <a:ext cx="4850130" cy="810260"/>
            <a:chOff x="2745715" y="4830503"/>
            <a:chExt cx="6616543" cy="1320385"/>
          </a:xfrm>
        </p:grpSpPr>
        <p:sp>
          <p:nvSpPr>
            <p:cNvPr id="22" name="矩形 21"/>
            <p:cNvSpPr/>
            <p:nvPr>
              <p:custDataLst>
                <p:tags r:id="rId13"/>
              </p:custDataLst>
            </p:nvPr>
          </p:nvSpPr>
          <p:spPr>
            <a:xfrm>
              <a:off x="8359480" y="4830503"/>
              <a:ext cx="496060" cy="985009"/>
            </a:xfrm>
            <a:prstGeom prst="rect">
              <a:avLst/>
            </a:prstGeom>
            <a:solidFill>
              <a:srgbClr val="D26078">
                <a:lumMod val="50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p>
              <a:pPr algn="ctr"/>
              <a:endParaRPr lang="zh-CN" altLang="en-US">
                <a:solidFill>
                  <a:srgbClr val="5F5F5F"/>
                </a:solidFill>
                <a:sym typeface="Arial" panose="020B0604020202020204" pitchFamily="34" charset="0"/>
              </a:endParaRPr>
            </a:p>
          </p:txBody>
        </p:sp>
        <p:sp>
          <p:nvSpPr>
            <p:cNvPr id="23" name="矩形 22"/>
            <p:cNvSpPr/>
            <p:nvPr>
              <p:custDataLst>
                <p:tags r:id="rId14"/>
              </p:custDataLst>
            </p:nvPr>
          </p:nvSpPr>
          <p:spPr>
            <a:xfrm>
              <a:off x="2745715" y="4997103"/>
              <a:ext cx="6109778" cy="1153785"/>
            </a:xfrm>
            <a:prstGeom prst="rect">
              <a:avLst/>
            </a:prstGeom>
            <a:solidFill>
              <a:srgbClr val="FFFFFF">
                <a:lumMod val="95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p>
              <a:pPr algn="l">
                <a:lnSpc>
                  <a:spcPct val="150000"/>
                </a:lnSpc>
              </a:pPr>
              <a:r>
                <a:rPr lang="zh-CN" altLang="en-US" sz="1400">
                  <a:solidFill>
                    <a:schemeClr val="tx1"/>
                  </a:solidFill>
                  <a:latin typeface="华文中宋" panose="02010600040101010101" charset="-122"/>
                  <a:ea typeface="华文中宋" panose="02010600040101010101" charset="-122"/>
                  <a:cs typeface="华文中宋" panose="02010600040101010101" charset="-122"/>
                  <a:sym typeface="+mn-ea"/>
                </a:rPr>
                <a:t>如果对象的类主动参与了协作,则可以将类本身在通信图中表现出来。</a:t>
              </a:r>
              <a:endParaRPr lang="zh-CN" altLang="en-US" sz="1400" dirty="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sp>
          <p:nvSpPr>
            <p:cNvPr id="24" name="燕尾形 23"/>
            <p:cNvSpPr/>
            <p:nvPr>
              <p:custDataLst>
                <p:tags r:id="rId15"/>
              </p:custDataLst>
            </p:nvPr>
          </p:nvSpPr>
          <p:spPr>
            <a:xfrm>
              <a:off x="8375073" y="4997050"/>
              <a:ext cx="987185" cy="987185"/>
            </a:xfrm>
            <a:prstGeom prst="chevron">
              <a:avLst>
                <a:gd name="adj" fmla="val 45500"/>
              </a:avLst>
            </a:prstGeom>
            <a:solidFill>
              <a:srgbClr val="D26078"/>
            </a:solidFill>
            <a:ln>
              <a:noFill/>
            </a:ln>
          </p:spPr>
          <p:style>
            <a:lnRef idx="2">
              <a:srgbClr val="DEAB81">
                <a:shade val="50000"/>
              </a:srgbClr>
            </a:lnRef>
            <a:fillRef idx="1">
              <a:srgbClr val="DEAB81"/>
            </a:fillRef>
            <a:effectRef idx="0">
              <a:srgbClr val="DEAB81"/>
            </a:effectRef>
            <a:fontRef idx="minor">
              <a:srgbClr val="FFFFFF"/>
            </a:fontRef>
          </p:style>
          <p:txBody>
            <a:bodyPr tIns="36000" bIns="36000" rtlCol="0" anchor="ctr">
              <a:normAutofit/>
            </a:bodyPr>
            <a:p>
              <a:pPr algn="r"/>
              <a:endParaRPr lang="zh-CN" altLang="en-US" sz="2400" dirty="0">
                <a:solidFill>
                  <a:srgbClr val="FFFFFF"/>
                </a:solidFill>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pic>
        <p:nvPicPr>
          <p:cNvPr id="6" name="图片 5" descr="课程资料上传通信"/>
          <p:cNvPicPr>
            <a:picLocks noChangeAspect="1"/>
          </p:cNvPicPr>
          <p:nvPr/>
        </p:nvPicPr>
        <p:blipFill>
          <a:blip r:embed="rId3"/>
          <a:srcRect t="357" r="4508" b="7745"/>
          <a:stretch>
            <a:fillRect/>
          </a:stretch>
        </p:blipFill>
        <p:spPr>
          <a:xfrm>
            <a:off x="4511675" y="2444750"/>
            <a:ext cx="7360920" cy="3886835"/>
          </a:xfrm>
          <a:prstGeom prst="flowChartProcess">
            <a:avLst/>
          </a:prstGeom>
        </p:spPr>
      </p:pic>
      <p:sp>
        <p:nvSpPr>
          <p:cNvPr id="7" name="文本框 6"/>
          <p:cNvSpPr txBox="1"/>
          <p:nvPr/>
        </p:nvSpPr>
        <p:spPr>
          <a:xfrm>
            <a:off x="6809740" y="633158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课程资料上传通信图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
        <p:nvSpPr>
          <p:cNvPr id="2" name="文本框 1"/>
          <p:cNvSpPr txBox="1"/>
          <p:nvPr/>
        </p:nvSpPr>
        <p:spPr>
          <a:xfrm>
            <a:off x="358140" y="230505"/>
            <a:ext cx="11475720" cy="2491740"/>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rPr>
              <a:t>3.</a:t>
            </a: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链接</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r>
              <a:rPr lang="zh-CN" altLang="en-US">
                <a:latin typeface="华文中宋" panose="02010600040101010101" charset="-122"/>
                <a:ea typeface="华文中宋" panose="02010600040101010101" charset="-122"/>
                <a:cs typeface="华文中宋" panose="02010600040101010101" charset="-122"/>
              </a:rPr>
              <a:t>    </a:t>
            </a:r>
            <a:r>
              <a:rPr sz="1600">
                <a:latin typeface="华文中宋" panose="02010600040101010101" charset="-122"/>
                <a:ea typeface="华文中宋" panose="02010600040101010101" charset="-122"/>
                <a:cs typeface="华文中宋" panose="02010600040101010101" charset="-122"/>
              </a:rPr>
              <a:t>链接(Link)用线条来表示。链接表示两个对象共享一个消息,位于对象之间或参与者与对象之间。表示两个或多个对象间的独立连接，是关联的实例。通信图中,关联角色是与具体语境有关的暂时的类元之间的关系，关系角色的实例也是链。链表示为一个或多个相连的线或弧。</a:t>
            </a:r>
            <a:endParaRPr sz="1600">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645795" y="3949700"/>
            <a:ext cx="3592830" cy="1397635"/>
          </a:xfrm>
          <a:prstGeom prst="rect">
            <a:avLst/>
          </a:prstGeom>
          <a:solidFill>
            <a:schemeClr val="bg2"/>
          </a:solidFill>
        </p:spPr>
        <p:txBody>
          <a:bodyPr wrap="square" rtlCol="0" anchor="t">
            <a:spAutoFit/>
          </a:bodyPr>
          <a:p>
            <a:pPr>
              <a:lnSpc>
                <a:spcPct val="170000"/>
              </a:lnSpc>
            </a:pPr>
            <a:r>
              <a:rPr lang="en-US" altLang="zh-CN">
                <a:latin typeface="华文中宋" panose="02010600040101010101" charset="-122"/>
                <a:ea typeface="华文中宋" panose="02010600040101010101" charset="-122"/>
                <a:cs typeface="华文中宋" panose="02010600040101010101" charset="-122"/>
                <a:sym typeface="+mn-ea"/>
              </a:rPr>
              <a:t>    </a:t>
            </a:r>
            <a:r>
              <a:rPr lang="zh-CN" sz="1600">
                <a:latin typeface="华文中宋" panose="02010600040101010101" charset="-122"/>
                <a:ea typeface="华文中宋" panose="02010600040101010101" charset="-122"/>
                <a:cs typeface="华文中宋" panose="02010600040101010101" charset="-122"/>
                <a:sym typeface="+mn-ea"/>
              </a:rPr>
              <a:t>右图实例中，教师上传课程资料的过程建立了很多链接。譬如教师和课件资料上传系统共享上传信息的反馈。</a:t>
            </a:r>
            <a:endParaRPr lang="zh-CN" sz="16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用例和用例图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a:defRPr/>
            </a:pPr>
            <a:endPar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98698" y="1946366"/>
            <a:ext cx="7576457" cy="350084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3" name="组合 2"/>
          <p:cNvGrpSpPr/>
          <p:nvPr/>
        </p:nvGrpSpPr>
        <p:grpSpPr>
          <a:xfrm rot="0">
            <a:off x="2248535" y="931545"/>
            <a:ext cx="13891174" cy="3993868"/>
            <a:chOff x="2450773" y="-101039"/>
            <a:chExt cx="11120683" cy="2735474"/>
          </a:xfrm>
        </p:grpSpPr>
        <p:sp>
          <p:nvSpPr>
            <p:cNvPr id="5" name="TOP-PPT-6-1"/>
            <p:cNvSpPr txBox="1"/>
            <p:nvPr/>
          </p:nvSpPr>
          <p:spPr bwMode="auto">
            <a:xfrm>
              <a:off x="7223709" y="-101039"/>
              <a:ext cx="6347747" cy="2731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5" name="TOP-PPT-6-2"/>
            <p:cNvSpPr txBox="1"/>
            <p:nvPr/>
          </p:nvSpPr>
          <p:spPr bwMode="auto">
            <a:xfrm>
              <a:off x="2450773" y="2380440"/>
              <a:ext cx="8207375" cy="25399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ct val="2000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pic>
        <p:nvPicPr>
          <p:cNvPr id="2" name="图片 1"/>
          <p:cNvPicPr>
            <a:picLocks noChangeAspect="1"/>
          </p:cNvPicPr>
          <p:nvPr/>
        </p:nvPicPr>
        <p:blipFill>
          <a:blip r:embed="rId3"/>
          <a:stretch>
            <a:fillRect/>
          </a:stretch>
        </p:blipFill>
        <p:spPr>
          <a:xfrm>
            <a:off x="5890260" y="784225"/>
            <a:ext cx="5901055" cy="5632450"/>
          </a:xfrm>
          <a:prstGeom prst="rect">
            <a:avLst/>
          </a:prstGeom>
        </p:spPr>
      </p:pic>
      <p:sp>
        <p:nvSpPr>
          <p:cNvPr id="18" name="TOP-PPT-6-2"/>
          <p:cNvSpPr txBox="1"/>
          <p:nvPr/>
        </p:nvSpPr>
        <p:spPr bwMode="auto">
          <a:xfrm>
            <a:off x="8583295" y="7068185"/>
            <a:ext cx="3208655" cy="37084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详细描述</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TOP-PPT-6-2"/>
          <p:cNvSpPr txBox="1"/>
          <p:nvPr/>
        </p:nvSpPr>
        <p:spPr bwMode="auto">
          <a:xfrm>
            <a:off x="121920" y="1630680"/>
            <a:ext cx="5086350" cy="2268855"/>
          </a:xfrm>
          <a:prstGeom prst="rect">
            <a:avLst/>
          </a:prstGeom>
          <a:noFill/>
          <a:extLst>
            <a:ext uri="{909E8E84-426E-40DD-AFC4-6F175D3DCCD1}">
              <a14:hiddenFill xmlns:a14="http://schemas.microsoft.com/office/drawing/2010/main">
                <a:solidFill>
                  <a:schemeClr val="bg2"/>
                </a:solidFill>
              </a14:hiddenFill>
            </a:ext>
          </a:extLst>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用例描述</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endPar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285750" marR="0" lvl="0" indent="-28575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用例描述包括用例编号、用例概述、前置条件、基本事件流、其他事件流、异常事件、后置条件。</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285750" marR="0" lvl="0" indent="-285750" algn="l" defTabSz="914400" rtl="0" eaLnBrk="1" fontAlgn="auto" latinLnBrk="0" hangingPunct="1">
              <a:lnSpc>
                <a:spcPct val="15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	</a:t>
            </a:r>
            <a:r>
              <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rPr>
              <a:t>右图是用例描述的模板。</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L="285750" marR="0" lvl="0" indent="-285750" algn="l" defTabSz="914400" rtl="0" eaLnBrk="1" fontAlgn="auto" latinLnBrk="0" hangingPunct="1">
              <a:lnSpc>
                <a:spcPct val="150000"/>
              </a:lnSpc>
              <a:spcBef>
                <a:spcPct val="2000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2" name="文本框 1"/>
          <p:cNvSpPr txBox="1"/>
          <p:nvPr/>
        </p:nvSpPr>
        <p:spPr>
          <a:xfrm>
            <a:off x="358140" y="230505"/>
            <a:ext cx="11475720" cy="150685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rPr>
              <a:t>4.</a:t>
            </a: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消息</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endParaRPr>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469900" y="1515110"/>
            <a:ext cx="11252200" cy="3969385"/>
          </a:xfrm>
          <a:prstGeom prst="rect">
            <a:avLst/>
          </a:prstGeom>
          <a:solidFill>
            <a:schemeClr val="bg2"/>
          </a:solidFill>
        </p:spPr>
        <p:txBody>
          <a:bodyPr wrap="square" rtlCol="0" anchor="t">
            <a:spAutoFit/>
          </a:bodyPr>
          <a:p>
            <a:pPr algn="l">
              <a:lnSpc>
                <a:spcPct val="200000"/>
              </a:lnSpc>
            </a:pPr>
            <a:r>
              <a:rPr lang="zh-CN" altLang="en-US">
                <a:latin typeface="华文中宋" panose="02010600040101010101" charset="-122"/>
                <a:ea typeface="华文中宋" panose="02010600040101010101" charset="-122"/>
                <a:cs typeface="华文中宋" panose="02010600040101010101" charset="-122"/>
                <a:sym typeface="+mn-ea"/>
              </a:rPr>
              <a:t>     </a:t>
            </a:r>
            <a:r>
              <a:rPr>
                <a:latin typeface="华文中宋" panose="02010600040101010101" charset="-122"/>
                <a:ea typeface="华文中宋" panose="02010600040101010101" charset="-122"/>
                <a:cs typeface="华文中宋" panose="02010600040101010101" charset="-122"/>
                <a:sym typeface="+mn-ea"/>
              </a:rPr>
              <a:t>消息(Message)的含义与顺序图中的消息基本类似。在通信图中,</a:t>
            </a:r>
            <a:r>
              <a:rPr>
                <a:solidFill>
                  <a:srgbClr val="C00000"/>
                </a:solidFill>
                <a:latin typeface="华文中宋" panose="02010600040101010101" charset="-122"/>
                <a:ea typeface="华文中宋" panose="02010600040101010101" charset="-122"/>
                <a:cs typeface="华文中宋" panose="02010600040101010101" charset="-122"/>
                <a:sym typeface="+mn-ea"/>
              </a:rPr>
              <a:t>不带有消息的通信图</a:t>
            </a:r>
            <a:r>
              <a:rPr>
                <a:latin typeface="华文中宋" panose="02010600040101010101" charset="-122"/>
                <a:ea typeface="华文中宋" panose="02010600040101010101" charset="-122"/>
                <a:cs typeface="华文中宋" panose="02010600040101010101" charset="-122"/>
                <a:sym typeface="+mn-ea"/>
              </a:rPr>
              <a:t>标明了交互作用发生的上下文,而不表示交互。它可以用来表示单一操作的上下文,甚至可以表示一个或一组类中所有操作的上下文。</a:t>
            </a:r>
            <a:r>
              <a:rPr>
                <a:solidFill>
                  <a:srgbClr val="C00000"/>
                </a:solidFill>
                <a:latin typeface="华文中宋" panose="02010600040101010101" charset="-122"/>
                <a:ea typeface="华文中宋" panose="02010600040101010101" charset="-122"/>
                <a:cs typeface="华文中宋" panose="02010600040101010101" charset="-122"/>
                <a:sym typeface="+mn-ea"/>
              </a:rPr>
              <a:t>如果关联线上标有消息,图形就可以表示</a:t>
            </a:r>
            <a:r>
              <a:rPr lang="zh-CN">
                <a:solidFill>
                  <a:srgbClr val="C00000"/>
                </a:solidFill>
                <a:latin typeface="华文中宋" panose="02010600040101010101" charset="-122"/>
                <a:ea typeface="华文中宋" panose="02010600040101010101" charset="-122"/>
                <a:cs typeface="华文中宋" panose="02010600040101010101" charset="-122"/>
                <a:sym typeface="+mn-ea"/>
              </a:rPr>
              <a:t>一</a:t>
            </a:r>
            <a:r>
              <a:rPr>
                <a:solidFill>
                  <a:srgbClr val="C00000"/>
                </a:solidFill>
                <a:latin typeface="华文中宋" panose="02010600040101010101" charset="-122"/>
                <a:ea typeface="华文中宋" panose="02010600040101010101" charset="-122"/>
                <a:cs typeface="华文中宋" panose="02010600040101010101" charset="-122"/>
                <a:sym typeface="+mn-ea"/>
              </a:rPr>
              <a:t>个交互</a:t>
            </a:r>
            <a:r>
              <a:rPr>
                <a:latin typeface="华文中宋" panose="02010600040101010101" charset="-122"/>
                <a:ea typeface="华文中宋" panose="02010600040101010101" charset="-122"/>
                <a:cs typeface="华文中宋" panose="02010600040101010101" charset="-122"/>
                <a:sym typeface="+mn-ea"/>
              </a:rPr>
              <a:t>。</a:t>
            </a:r>
            <a:endParaRPr>
              <a:latin typeface="华文中宋" panose="02010600040101010101" charset="-122"/>
              <a:ea typeface="华文中宋" panose="02010600040101010101" charset="-122"/>
              <a:cs typeface="华文中宋" panose="02010600040101010101" charset="-122"/>
            </a:endParaRPr>
          </a:p>
          <a:p>
            <a:pPr algn="l">
              <a:lnSpc>
                <a:spcPct val="200000"/>
              </a:lnSpc>
            </a:pPr>
            <a:r>
              <a:rPr>
                <a:latin typeface="华文中宋" panose="02010600040101010101" charset="-122"/>
                <a:ea typeface="华文中宋" panose="02010600040101010101" charset="-122"/>
                <a:cs typeface="华文中宋" panose="02010600040101010101" charset="-122"/>
                <a:sym typeface="+mn-ea"/>
              </a:rPr>
              <a:t>     消息用来描述系统动态行为,它是从一个对象向另一个或几个对象发送信息,或由一个对象调用另一个对象的操作。由三部分组成：</a:t>
            </a:r>
            <a:r>
              <a:rPr>
                <a:solidFill>
                  <a:srgbClr val="C00000"/>
                </a:solidFill>
                <a:latin typeface="华文中宋" panose="02010600040101010101" charset="-122"/>
                <a:ea typeface="华文中宋" panose="02010600040101010101" charset="-122"/>
                <a:cs typeface="华文中宋" panose="02010600040101010101" charset="-122"/>
                <a:sym typeface="+mn-ea"/>
              </a:rPr>
              <a:t>发送者,接收者,活动</a:t>
            </a:r>
            <a:r>
              <a:rPr>
                <a:latin typeface="华文中宋" panose="02010600040101010101" charset="-122"/>
                <a:ea typeface="华文中宋" panose="02010600040101010101" charset="-122"/>
                <a:cs typeface="华文中宋" panose="02010600040101010101" charset="-122"/>
                <a:sym typeface="+mn-ea"/>
              </a:rPr>
              <a:t>。消息用带标签的箭头表示，附在链上。链连接了发送者和接收者,箭头所指方向为接收者。每个消息包括一个顺序号以及消息的名称,其中顺序号标识了消息的相关顺序。消息的名称可以是一个方法，包含名字，参数表,返回值。</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2" name="文本框 1"/>
          <p:cNvSpPr txBox="1"/>
          <p:nvPr/>
        </p:nvSpPr>
        <p:spPr>
          <a:xfrm>
            <a:off x="358140" y="230505"/>
            <a:ext cx="11475720" cy="150685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rPr>
              <a:t>4.</a:t>
            </a: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消息</a:t>
            </a:r>
            <a:endParaRPr lang="zh-CN" altLang="en-US" sz="2800" b="1">
              <a:solidFill>
                <a:srgbClr val="C00000"/>
              </a:solidFill>
              <a:latin typeface="华文中宋" panose="02010600040101010101" charset="-122"/>
              <a:ea typeface="华文中宋" panose="02010600040101010101" charset="-122"/>
              <a:cs typeface="华文中宋" panose="02010600040101010101" charset="-122"/>
            </a:endParaRPr>
          </a:p>
          <a:p>
            <a:pPr>
              <a:lnSpc>
                <a:spcPct val="200000"/>
              </a:lnSpc>
            </a:pPr>
            <a:endParaRPr>
              <a:latin typeface="华文中宋" panose="02010600040101010101" charset="-122"/>
              <a:ea typeface="华文中宋" panose="02010600040101010101" charset="-122"/>
              <a:cs typeface="华文中宋" panose="02010600040101010101" charset="-122"/>
            </a:endParaRPr>
          </a:p>
        </p:txBody>
      </p:sp>
      <p:pic>
        <p:nvPicPr>
          <p:cNvPr id="3" name="图片 2" descr="游客浏览课程通信"/>
          <p:cNvPicPr>
            <a:picLocks noChangeAspect="1"/>
          </p:cNvPicPr>
          <p:nvPr/>
        </p:nvPicPr>
        <p:blipFill>
          <a:blip r:embed="rId3"/>
          <a:srcRect r="5207" b="8931"/>
          <a:stretch>
            <a:fillRect/>
          </a:stretch>
        </p:blipFill>
        <p:spPr>
          <a:xfrm>
            <a:off x="114935" y="1631950"/>
            <a:ext cx="7362190" cy="3594100"/>
          </a:xfrm>
          <a:prstGeom prst="rect">
            <a:avLst/>
          </a:prstGeom>
        </p:spPr>
      </p:pic>
      <p:sp>
        <p:nvSpPr>
          <p:cNvPr id="7" name="文本框 6"/>
          <p:cNvSpPr txBox="1"/>
          <p:nvPr/>
        </p:nvSpPr>
        <p:spPr>
          <a:xfrm>
            <a:off x="1814195" y="530669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游客浏览课程通信</a:t>
            </a:r>
            <a:r>
              <a:rPr lang="zh-CN" sz="1400">
                <a:latin typeface="华文中宋" panose="02010600040101010101" charset="-122"/>
                <a:ea typeface="华文中宋" panose="02010600040101010101" charset="-122"/>
                <a:cs typeface="华文中宋" panose="02010600040101010101" charset="-122"/>
                <a:sym typeface="+mn-ea"/>
              </a:rPr>
              <a:t>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
        <p:nvSpPr>
          <p:cNvPr id="4" name="文本框 3"/>
          <p:cNvSpPr txBox="1"/>
          <p:nvPr/>
        </p:nvSpPr>
        <p:spPr>
          <a:xfrm>
            <a:off x="7646670" y="1410335"/>
            <a:ext cx="4187190" cy="4324350"/>
          </a:xfrm>
          <a:prstGeom prst="rect">
            <a:avLst/>
          </a:prstGeom>
          <a:solidFill>
            <a:schemeClr val="bg2"/>
          </a:solidFill>
        </p:spPr>
        <p:txBody>
          <a:bodyPr wrap="square" rtlCol="0" anchor="t">
            <a:spAutoFit/>
          </a:bodyPr>
          <a:p>
            <a:pPr>
              <a:lnSpc>
                <a:spcPct val="170000"/>
              </a:lnSpc>
            </a:pPr>
            <a:r>
              <a:rPr lang="en-US" altLang="zh-CN">
                <a:latin typeface="华文中宋" panose="02010600040101010101" charset="-122"/>
                <a:ea typeface="华文中宋" panose="02010600040101010101" charset="-122"/>
                <a:cs typeface="华文中宋" panose="02010600040101010101" charset="-122"/>
                <a:sym typeface="+mn-ea"/>
              </a:rPr>
              <a:t>    </a:t>
            </a:r>
            <a:r>
              <a:rPr lang="zh-CN" sz="1600">
                <a:latin typeface="华文中宋" panose="02010600040101010101" charset="-122"/>
                <a:ea typeface="华文中宋" panose="02010600040101010101" charset="-122"/>
                <a:cs typeface="华文中宋" panose="02010600040101010101" charset="-122"/>
                <a:sym typeface="+mn-ea"/>
              </a:rPr>
              <a:t>以享学项目中，游客浏览课程信息的通信图为例。在这个简单的交互过程中，按照序列化的形式共有</a:t>
            </a:r>
            <a:r>
              <a:rPr lang="en-US" altLang="zh-CN" sz="1600">
                <a:latin typeface="华文中宋" panose="02010600040101010101" charset="-122"/>
                <a:ea typeface="华文中宋" panose="02010600040101010101" charset="-122"/>
                <a:cs typeface="华文中宋" panose="02010600040101010101" charset="-122"/>
                <a:sym typeface="+mn-ea"/>
              </a:rPr>
              <a:t>3</a:t>
            </a:r>
            <a:r>
              <a:rPr lang="zh-CN" altLang="en-US" sz="1600">
                <a:latin typeface="华文中宋" panose="02010600040101010101" charset="-122"/>
                <a:ea typeface="华文中宋" panose="02010600040101010101" charset="-122"/>
                <a:cs typeface="华文中宋" panose="02010600040101010101" charset="-122"/>
                <a:sym typeface="+mn-ea"/>
              </a:rPr>
              <a:t>条消息。</a:t>
            </a:r>
            <a:endParaRPr lang="zh-CN" altLang="en-US" sz="1600">
              <a:latin typeface="华文中宋" panose="02010600040101010101" charset="-122"/>
              <a:ea typeface="华文中宋" panose="02010600040101010101" charset="-122"/>
              <a:cs typeface="华文中宋" panose="02010600040101010101" charset="-122"/>
              <a:sym typeface="+mn-ea"/>
            </a:endParaRPr>
          </a:p>
          <a:p>
            <a:pPr>
              <a:lnSpc>
                <a:spcPct val="170000"/>
              </a:lnSpc>
            </a:pPr>
            <a:r>
              <a:rPr lang="zh-CN" altLang="en-US" sz="1600">
                <a:latin typeface="华文中宋" panose="02010600040101010101" charset="-122"/>
                <a:ea typeface="华文中宋" panose="02010600040101010101" charset="-122"/>
                <a:cs typeface="华文中宋" panose="02010600040101010101" charset="-122"/>
                <a:sym typeface="+mn-ea"/>
              </a:rPr>
              <a:t>     游客无需登录验证，进入首页的操作、选择查看课程的操作、返回的课程信息都是消息，在游客、首页、课程页三个对象之间交互。</a:t>
            </a:r>
            <a:endParaRPr lang="zh-CN" altLang="en-US" sz="1600">
              <a:latin typeface="华文中宋" panose="02010600040101010101" charset="-122"/>
              <a:ea typeface="华文中宋" panose="02010600040101010101" charset="-122"/>
              <a:cs typeface="华文中宋" panose="02010600040101010101" charset="-122"/>
              <a:sym typeface="+mn-ea"/>
            </a:endParaRPr>
          </a:p>
          <a:p>
            <a:pPr>
              <a:lnSpc>
                <a:spcPct val="170000"/>
              </a:lnSpc>
            </a:pPr>
            <a:r>
              <a:rPr lang="zh-CN" altLang="en-US" sz="1600">
                <a:latin typeface="华文中宋" panose="02010600040101010101" charset="-122"/>
                <a:ea typeface="华文中宋" panose="02010600040101010101" charset="-122"/>
                <a:cs typeface="华文中宋" panose="02010600040101010101" charset="-122"/>
                <a:sym typeface="+mn-ea"/>
              </a:rPr>
              <a:t>    在课程返回信息活动中，游客是接受者，课程页是发送者，二者之间通过链来传递消息。</a:t>
            </a:r>
            <a:endParaRPr lang="en-US" altLang="zh-CN" sz="16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2" name="文本框 1"/>
          <p:cNvSpPr txBox="1"/>
          <p:nvPr/>
        </p:nvSpPr>
        <p:spPr>
          <a:xfrm>
            <a:off x="358140" y="219075"/>
            <a:ext cx="11475720" cy="1922145"/>
          </a:xfrm>
          <a:prstGeom prst="rect">
            <a:avLst/>
          </a:prstGeom>
          <a:noFill/>
        </p:spPr>
        <p:txBody>
          <a:bodyPr wrap="square" rtlCol="0">
            <a:spAutoFit/>
          </a:bodyPr>
          <a:p>
            <a:pPr>
              <a:lnSpc>
                <a:spcPct val="200000"/>
              </a:lnSpc>
            </a:pPr>
            <a:r>
              <a:rPr lang="en-US" sz="2800" b="1">
                <a:solidFill>
                  <a:srgbClr val="C00000"/>
                </a:solidFill>
                <a:latin typeface="华文中宋" panose="02010600040101010101" charset="-122"/>
                <a:ea typeface="华文中宋" panose="02010600040101010101" charset="-122"/>
                <a:cs typeface="华文中宋" panose="02010600040101010101" charset="-122"/>
              </a:rPr>
              <a:t>4.</a:t>
            </a:r>
            <a:r>
              <a:rPr lang="zh-CN" altLang="en-US" sz="2800" b="1">
                <a:solidFill>
                  <a:srgbClr val="C00000"/>
                </a:solidFill>
                <a:latin typeface="华文中宋" panose="02010600040101010101" charset="-122"/>
                <a:ea typeface="华文中宋" panose="02010600040101010101" charset="-122"/>
                <a:cs typeface="华文中宋" panose="02010600040101010101" charset="-122"/>
              </a:rPr>
              <a:t>消息</a:t>
            </a:r>
            <a:r>
              <a:rPr lang="zh-CN" altLang="en-US" sz="2800">
                <a:latin typeface="华文中宋" panose="02010600040101010101" charset="-122"/>
                <a:ea typeface="华文中宋" panose="02010600040101010101" charset="-122"/>
                <a:cs typeface="华文中宋" panose="02010600040101010101" charset="-122"/>
                <a:sym typeface="+mn-ea"/>
              </a:rPr>
              <a:t>   </a:t>
            </a:r>
            <a:endParaRPr lang="zh-CN" altLang="en-US" sz="2800">
              <a:latin typeface="华文中宋" panose="02010600040101010101" charset="-122"/>
              <a:ea typeface="华文中宋" panose="02010600040101010101" charset="-122"/>
              <a:cs typeface="华文中宋" panose="02010600040101010101" charset="-122"/>
              <a:sym typeface="+mn-ea"/>
            </a:endParaRPr>
          </a:p>
          <a:p>
            <a:pPr>
              <a:lnSpc>
                <a:spcPct val="150000"/>
              </a:lnSpc>
            </a:pPr>
            <a:r>
              <a:rPr lang="zh-CN" altLang="en-US">
                <a:latin typeface="华文中宋" panose="02010600040101010101" charset="-122"/>
                <a:ea typeface="华文中宋" panose="02010600040101010101" charset="-122"/>
                <a:cs typeface="华文中宋" panose="02010600040101010101" charset="-122"/>
                <a:sym typeface="+mn-ea"/>
              </a:rPr>
              <a:t>   </a:t>
            </a:r>
            <a:r>
              <a:rPr>
                <a:latin typeface="华文中宋" panose="02010600040101010101" charset="-122"/>
                <a:ea typeface="华文中宋" panose="02010600040101010101" charset="-122"/>
                <a:cs typeface="华文中宋" panose="02010600040101010101" charset="-122"/>
                <a:sym typeface="+mn-ea"/>
              </a:rPr>
              <a:t>利用消息可以完成很多任务,可以顺序执行、添加条件限制发送、创建带有消息的对象实例和执行迭代。</a:t>
            </a:r>
            <a:endParaRPr>
              <a:latin typeface="华文中宋" panose="02010600040101010101" charset="-122"/>
              <a:ea typeface="华文中宋" panose="02010600040101010101" charset="-122"/>
              <a:cs typeface="华文中宋" panose="02010600040101010101" charset="-122"/>
              <a:sym typeface="+mn-ea"/>
            </a:endParaRPr>
          </a:p>
          <a:p>
            <a:pPr>
              <a:lnSpc>
                <a:spcPct val="200000"/>
              </a:lnSpc>
            </a:pPr>
            <a:endParaRPr>
              <a:latin typeface="华文中宋" panose="02010600040101010101" charset="-122"/>
              <a:ea typeface="华文中宋" panose="02010600040101010101" charset="-122"/>
              <a:cs typeface="华文中宋" panose="02010600040101010101" charset="-122"/>
              <a:sym typeface="+mn-ea"/>
            </a:endParaRPr>
          </a:p>
        </p:txBody>
      </p:sp>
      <p:sp>
        <p:nvSpPr>
          <p:cNvPr id="5" name="文本框 4"/>
          <p:cNvSpPr txBox="1"/>
          <p:nvPr/>
        </p:nvSpPr>
        <p:spPr>
          <a:xfrm>
            <a:off x="465455" y="2141220"/>
            <a:ext cx="3962400" cy="2214880"/>
          </a:xfrm>
          <a:prstGeom prst="rect">
            <a:avLst/>
          </a:prstGeom>
          <a:solidFill>
            <a:schemeClr val="bg2"/>
          </a:solidFill>
        </p:spPr>
        <p:txBody>
          <a:bodyPr wrap="square" rtlCol="0">
            <a:spAutoFit/>
          </a:bodyPr>
          <a:p>
            <a:pPr algn="l">
              <a:lnSpc>
                <a:spcPct val="150000"/>
              </a:lnSpc>
            </a:pPr>
            <a:r>
              <a:rPr lang="zh-CN" altLang="en-US" sz="2000">
                <a:solidFill>
                  <a:srgbClr val="C00000"/>
                </a:solidFill>
                <a:latin typeface="华文中宋" panose="02010600040101010101" charset="-122"/>
                <a:ea typeface="华文中宋" panose="02010600040101010101" charset="-122"/>
                <a:cs typeface="华文中宋" panose="02010600040101010101" charset="-122"/>
              </a:rPr>
              <a:t>1）序列化</a:t>
            </a:r>
            <a:endParaRPr lang="zh-CN" altLang="en-US" sz="2000">
              <a:solidFill>
                <a:srgbClr val="C00000"/>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a:latin typeface="华文中宋" panose="02010600040101010101" charset="-122"/>
                <a:ea typeface="华文中宋" panose="02010600040101010101" charset="-122"/>
                <a:cs typeface="华文中宋" panose="02010600040101010101" charset="-122"/>
              </a:rPr>
              <a:t>     序列化消息只需要在消息前添加序列号,默认情况下即可。这也是最简单的方式,消息会按照要执行的顺序排序，如图所示。</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6" name="图片 5" descr="学生搜索文章通信"/>
          <p:cNvPicPr>
            <a:picLocks noChangeAspect="1"/>
          </p:cNvPicPr>
          <p:nvPr/>
        </p:nvPicPr>
        <p:blipFill>
          <a:blip r:embed="rId3"/>
          <a:srcRect l="-142" r="5589" b="9077"/>
          <a:stretch>
            <a:fillRect/>
          </a:stretch>
        </p:blipFill>
        <p:spPr>
          <a:xfrm>
            <a:off x="5142865" y="1942465"/>
            <a:ext cx="6768465" cy="3878580"/>
          </a:xfrm>
          <a:prstGeom prst="rect">
            <a:avLst/>
          </a:prstGeom>
        </p:spPr>
      </p:pic>
      <p:sp>
        <p:nvSpPr>
          <p:cNvPr id="10" name="文本框 9"/>
          <p:cNvSpPr txBox="1"/>
          <p:nvPr/>
        </p:nvSpPr>
        <p:spPr>
          <a:xfrm>
            <a:off x="6887210" y="595312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学生搜索文章</a:t>
            </a:r>
            <a:r>
              <a:rPr lang="zh-CN" sz="1400">
                <a:latin typeface="华文中宋" panose="02010600040101010101" charset="-122"/>
                <a:ea typeface="华文中宋" panose="02010600040101010101" charset="-122"/>
                <a:cs typeface="华文中宋" panose="02010600040101010101" charset="-122"/>
                <a:sym typeface="+mn-ea"/>
              </a:rPr>
              <a:t>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5" name="文本框 4"/>
          <p:cNvSpPr txBox="1"/>
          <p:nvPr/>
        </p:nvSpPr>
        <p:spPr>
          <a:xfrm>
            <a:off x="290830" y="995045"/>
            <a:ext cx="5855970" cy="2814955"/>
          </a:xfrm>
          <a:prstGeom prst="rect">
            <a:avLst/>
          </a:prstGeom>
          <a:solidFill>
            <a:schemeClr val="bg2"/>
          </a:solidFill>
        </p:spPr>
        <p:txBody>
          <a:bodyPr wrap="square" rtlCol="0">
            <a:spAutoFit/>
          </a:bodyPr>
          <a:p>
            <a:pPr algn="l">
              <a:lnSpc>
                <a:spcPct val="150000"/>
              </a:lnSpc>
            </a:pPr>
            <a:r>
              <a:rPr lang="zh-CN" altLang="en-US" sz="2000" b="1">
                <a:solidFill>
                  <a:srgbClr val="C00000"/>
                </a:solidFill>
                <a:latin typeface="华文中宋" panose="02010600040101010101" charset="-122"/>
                <a:ea typeface="华文中宋" panose="02010600040101010101" charset="-122"/>
                <a:cs typeface="华文中宋" panose="02010600040101010101" charset="-122"/>
              </a:rPr>
              <a:t>2）控制点条件</a:t>
            </a:r>
            <a:endParaRPr lang="zh-CN" altLang="en-US" sz="2000" b="1">
              <a:solidFill>
                <a:srgbClr val="C00000"/>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sz="1600">
                <a:solidFill>
                  <a:schemeClr val="tx1"/>
                </a:solidFill>
                <a:latin typeface="华文中宋" panose="02010600040101010101" charset="-122"/>
                <a:ea typeface="华文中宋" panose="02010600040101010101" charset="-122"/>
                <a:cs typeface="华文中宋" panose="02010600040101010101" charset="-122"/>
              </a:rPr>
              <a:t>   </a:t>
            </a:r>
            <a:r>
              <a:rPr lang="zh-CN" altLang="en-US">
                <a:solidFill>
                  <a:schemeClr val="tx1"/>
                </a:solidFill>
                <a:latin typeface="华文中宋" panose="02010600040101010101" charset="-122"/>
                <a:ea typeface="华文中宋" panose="02010600040101010101" charset="-122"/>
                <a:cs typeface="华文中宋" panose="02010600040101010101" charset="-122"/>
              </a:rPr>
              <a:t>  </a:t>
            </a:r>
            <a:r>
              <a:rPr lang="zh-CN" altLang="en-US" sz="1600">
                <a:solidFill>
                  <a:schemeClr val="tx1"/>
                </a:solidFill>
                <a:latin typeface="华文中宋" panose="02010600040101010101" charset="-122"/>
                <a:ea typeface="华文中宋" panose="02010600040101010101" charset="-122"/>
                <a:cs typeface="华文中宋" panose="02010600040101010101" charset="-122"/>
              </a:rPr>
              <a:t>控制点条件用来根据消息表达式的计算结果来限制消息的发送。控制点包含在消息中,在序列 1D号和消息文本之间。</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sz="1600">
                <a:solidFill>
                  <a:schemeClr val="tx1"/>
                </a:solidFill>
                <a:latin typeface="华文中宋" panose="02010600040101010101" charset="-122"/>
                <a:ea typeface="华文中宋" panose="02010600040101010101" charset="-122"/>
                <a:cs typeface="华文中宋" panose="02010600040101010101" charset="-122"/>
              </a:rPr>
              <a:t>     例如，如果 B计算结果为真，那么ObjectA 将会把消息 operatorl 发送给 ObjectB；如果C计算结果为真，那么ObjectA 将会把消息operator2 发送给 0bjectC;其他条件下不会发送任何消息，如图6.27 所示。</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3" name="图片 2" descr="55fb2ce29a1a6288989d59fac7d32a4"/>
          <p:cNvPicPr>
            <a:picLocks noChangeAspect="1"/>
          </p:cNvPicPr>
          <p:nvPr/>
        </p:nvPicPr>
        <p:blipFill>
          <a:blip r:embed="rId3"/>
          <a:stretch>
            <a:fillRect/>
          </a:stretch>
        </p:blipFill>
        <p:spPr>
          <a:xfrm>
            <a:off x="6789420" y="883920"/>
            <a:ext cx="4881880" cy="2816860"/>
          </a:xfrm>
          <a:prstGeom prst="rect">
            <a:avLst/>
          </a:prstGeom>
        </p:spPr>
      </p:pic>
      <p:sp>
        <p:nvSpPr>
          <p:cNvPr id="4" name="文本框 3"/>
          <p:cNvSpPr txBox="1"/>
          <p:nvPr/>
        </p:nvSpPr>
        <p:spPr>
          <a:xfrm>
            <a:off x="290830" y="4274820"/>
            <a:ext cx="5855970" cy="2030095"/>
          </a:xfrm>
          <a:prstGeom prst="rect">
            <a:avLst/>
          </a:prstGeom>
          <a:solidFill>
            <a:schemeClr val="bg2"/>
          </a:solidFill>
        </p:spPr>
        <p:txBody>
          <a:bodyPr wrap="square" rtlCol="0">
            <a:spAutoFit/>
          </a:bodyPr>
          <a:p>
            <a:pPr algn="l">
              <a:lnSpc>
                <a:spcPct val="150000"/>
              </a:lnSpc>
            </a:pPr>
            <a:r>
              <a:rPr lang="zh-CN" altLang="en-US" sz="2000" b="1">
                <a:solidFill>
                  <a:srgbClr val="C00000"/>
                </a:solidFill>
                <a:latin typeface="华文中宋" panose="02010600040101010101" charset="-122"/>
                <a:ea typeface="华文中宋" panose="02010600040101010101" charset="-122"/>
                <a:cs typeface="华文中宋" panose="02010600040101010101" charset="-122"/>
                <a:sym typeface="+mn-ea"/>
              </a:rPr>
              <a:t>3）创建实例</a:t>
            </a:r>
            <a:r>
              <a:rPr lang="zh-CN" altLang="en-US" sz="1600" b="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1600">
                <a:solidFill>
                  <a:schemeClr val="tx1"/>
                </a:solidFill>
                <a:latin typeface="华文中宋" panose="02010600040101010101" charset="-122"/>
                <a:ea typeface="华文中宋" panose="02010600040101010101" charset="-122"/>
                <a:cs typeface="华文中宋" panose="02010600040101010101" charset="-122"/>
              </a:rPr>
              <a:t> </a:t>
            </a:r>
            <a:r>
              <a:rPr lang="zh-CN" altLang="en-US">
                <a:solidFill>
                  <a:schemeClr val="tx1"/>
                </a:solidFill>
                <a:latin typeface="华文中宋" panose="02010600040101010101" charset="-122"/>
                <a:ea typeface="华文中宋" panose="02010600040101010101" charset="-122"/>
                <a:cs typeface="华文中宋" panose="02010600040101010101" charset="-122"/>
              </a:rPr>
              <a:t>  </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sz="1600">
                <a:solidFill>
                  <a:schemeClr val="tx1"/>
                </a:solidFill>
                <a:latin typeface="华文中宋" panose="02010600040101010101" charset="-122"/>
                <a:ea typeface="华文中宋" panose="02010600040101010101" charset="-122"/>
                <a:cs typeface="华文中宋" panose="02010600040101010101" charset="-122"/>
              </a:rPr>
              <a:t>    就像在顺序图中看到的一样,消息也可以用来在通信图中创建对象实例。为此,一个消息将会发送到新创建的对象实例。对象使用“new”构造类型,消息使用“create”构造类型，以便让读者清楚对象是在运行中创建的，如图6.28 所示。</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7" name="图片 6" descr="f0b5d327f6ecd1759fcf680490882e6"/>
          <p:cNvPicPr>
            <a:picLocks noChangeAspect="1"/>
          </p:cNvPicPr>
          <p:nvPr/>
        </p:nvPicPr>
        <p:blipFill>
          <a:blip r:embed="rId4"/>
          <a:stretch>
            <a:fillRect/>
          </a:stretch>
        </p:blipFill>
        <p:spPr>
          <a:xfrm>
            <a:off x="6789420" y="4566285"/>
            <a:ext cx="4910455" cy="14471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5" name="文本框 4"/>
          <p:cNvSpPr txBox="1"/>
          <p:nvPr/>
        </p:nvSpPr>
        <p:spPr>
          <a:xfrm>
            <a:off x="290830" y="995045"/>
            <a:ext cx="5855970" cy="2445385"/>
          </a:xfrm>
          <a:prstGeom prst="rect">
            <a:avLst/>
          </a:prstGeom>
          <a:solidFill>
            <a:schemeClr val="bg2"/>
          </a:solidFill>
        </p:spPr>
        <p:txBody>
          <a:bodyPr wrap="square" rtlCol="0">
            <a:spAutoFit/>
          </a:bodyPr>
          <a:p>
            <a:pPr algn="l">
              <a:lnSpc>
                <a:spcPct val="150000"/>
              </a:lnSpc>
            </a:pPr>
            <a:r>
              <a:rPr lang="zh-CN" altLang="en-US" sz="2000" b="1">
                <a:solidFill>
                  <a:srgbClr val="C00000"/>
                </a:solidFill>
                <a:latin typeface="华文中宋" panose="02010600040101010101" charset="-122"/>
                <a:ea typeface="华文中宋" panose="02010600040101010101" charset="-122"/>
                <a:cs typeface="华文中宋" panose="02010600040101010101" charset="-122"/>
              </a:rPr>
              <a:t>4）发送给多对象的消息</a:t>
            </a:r>
            <a:endParaRPr lang="zh-CN" altLang="en-US" sz="2000" b="1">
              <a:solidFill>
                <a:srgbClr val="C00000"/>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sz="1600">
                <a:solidFill>
                  <a:schemeClr val="tx1"/>
                </a:solidFill>
                <a:latin typeface="华文中宋" panose="02010600040101010101" charset="-122"/>
                <a:ea typeface="华文中宋" panose="02010600040101010101" charset="-122"/>
                <a:cs typeface="华文中宋" panose="02010600040101010101" charset="-122"/>
              </a:rPr>
              <a:t>   </a:t>
            </a:r>
            <a:r>
              <a:rPr lang="zh-CN" altLang="en-US">
                <a:solidFill>
                  <a:schemeClr val="tx1"/>
                </a:solidFill>
                <a:latin typeface="华文中宋" panose="02010600040101010101" charset="-122"/>
                <a:ea typeface="华文中宋" panose="02010600040101010101" charset="-122"/>
                <a:cs typeface="华文中宋" panose="02010600040101010101" charset="-122"/>
              </a:rPr>
              <a:t>  </a:t>
            </a:r>
            <a:r>
              <a:rPr lang="zh-CN" altLang="en-US" sz="1600">
                <a:solidFill>
                  <a:schemeClr val="tx1"/>
                </a:solidFill>
                <a:latin typeface="华文中宋" panose="02010600040101010101" charset="-122"/>
                <a:ea typeface="华文中宋" panose="02010600040101010101" charset="-122"/>
                <a:cs typeface="华文中宋" panose="02010600040101010101" charset="-122"/>
              </a:rPr>
              <a:t>一个对象可能会向同一个类的多个对象同时发送一个消息。在通信图中,多对象(Multiple Object) 用“一叠向后延伸的多个对象图标”表示。在多对象前面可以加上用“</a:t>
            </a:r>
            <a:r>
              <a:rPr lang="en-US" altLang="zh-CN" sz="1600">
                <a:solidFill>
                  <a:schemeClr val="tx1"/>
                </a:solidFill>
                <a:latin typeface="华文中宋" panose="02010600040101010101" charset="-122"/>
                <a:ea typeface="华文中宋" panose="02010600040101010101" charset="-122"/>
                <a:cs typeface="华文中宋" panose="02010600040101010101" charset="-122"/>
              </a:rPr>
              <a:t>[</a:t>
            </a:r>
            <a:r>
              <a:rPr lang="zh-CN" altLang="en-US" sz="1600">
                <a:solidFill>
                  <a:schemeClr val="tx1"/>
                </a:solidFill>
                <a:latin typeface="华文中宋" panose="02010600040101010101" charset="-122"/>
                <a:ea typeface="华文中宋" panose="02010600040101010101" charset="-122"/>
                <a:cs typeface="华文中宋" panose="02010600040101010101" charset="-122"/>
              </a:rPr>
              <a:t>]”括起来的条件，前面加一个“*”,用来说明消息发送给多个对象，如图6.29所示。</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290830" y="3693160"/>
            <a:ext cx="5855970" cy="2768600"/>
          </a:xfrm>
          <a:prstGeom prst="rect">
            <a:avLst/>
          </a:prstGeom>
          <a:solidFill>
            <a:schemeClr val="bg2"/>
          </a:solidFill>
        </p:spPr>
        <p:txBody>
          <a:bodyPr wrap="square" rtlCol="0">
            <a:spAutoFit/>
          </a:bodyPr>
          <a:p>
            <a:pPr algn="l">
              <a:lnSpc>
                <a:spcPct val="150000"/>
              </a:lnSpc>
            </a:pPr>
            <a:r>
              <a:rPr lang="zh-CN" altLang="en-US" sz="2000" b="1">
                <a:solidFill>
                  <a:srgbClr val="C00000"/>
                </a:solidFill>
                <a:latin typeface="华文中宋" panose="02010600040101010101" charset="-122"/>
                <a:ea typeface="华文中宋" panose="02010600040101010101" charset="-122"/>
                <a:cs typeface="华文中宋" panose="02010600040101010101" charset="-122"/>
                <a:sym typeface="+mn-ea"/>
              </a:rPr>
              <a:t>5）返回结果</a:t>
            </a:r>
            <a:r>
              <a:rPr lang="zh-CN" altLang="en-US" sz="1600" b="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1600">
                <a:solidFill>
                  <a:schemeClr val="tx1"/>
                </a:solidFill>
                <a:latin typeface="华文中宋" panose="02010600040101010101" charset="-122"/>
                <a:ea typeface="华文中宋" panose="02010600040101010101" charset="-122"/>
                <a:cs typeface="华文中宋" panose="02010600040101010101" charset="-122"/>
              </a:rPr>
              <a:t> </a:t>
            </a:r>
            <a:r>
              <a:rPr lang="zh-CN" altLang="en-US">
                <a:solidFill>
                  <a:schemeClr val="tx1"/>
                </a:solidFill>
                <a:latin typeface="华文中宋" panose="02010600040101010101" charset="-122"/>
                <a:ea typeface="华文中宋" panose="02010600040101010101" charset="-122"/>
                <a:cs typeface="华文中宋" panose="02010600040101010101" charset="-122"/>
              </a:rPr>
              <a:t>  </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sz="1600">
                <a:solidFill>
                  <a:schemeClr val="tx1"/>
                </a:solidFill>
                <a:latin typeface="华文中宋" panose="02010600040101010101" charset="-122"/>
                <a:ea typeface="华文中宋" panose="02010600040101010101" charset="-122"/>
                <a:cs typeface="华文中宋" panose="02010600040101010101" charset="-122"/>
              </a:rPr>
              <a:t>    消息可能是要求某个对象进行计算并返回结果的值。UML 提供了返回值的表示法。返回值的名字在最左,后跟赋值号“：=”，接着是操作名和操作的参数。对计算商品价格这个例子,可以表示成totalPricecompute(itemPrice, salesTax)。 说明了在通信图中的返回值的表示法表达式中赋值号的右边部分被称为消息型构 (Message Signature)。</a:t>
            </a: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2" name="图片 1" descr="c763e59ec8abef95fef298c82a2b9e3"/>
          <p:cNvPicPr>
            <a:picLocks noChangeAspect="1"/>
          </p:cNvPicPr>
          <p:nvPr/>
        </p:nvPicPr>
        <p:blipFill>
          <a:blip r:embed="rId3"/>
          <a:stretch>
            <a:fillRect/>
          </a:stretch>
        </p:blipFill>
        <p:spPr>
          <a:xfrm>
            <a:off x="6351905" y="1498600"/>
            <a:ext cx="5740400" cy="1438275"/>
          </a:xfrm>
          <a:prstGeom prst="rect">
            <a:avLst/>
          </a:prstGeom>
        </p:spPr>
      </p:pic>
      <p:pic>
        <p:nvPicPr>
          <p:cNvPr id="6" name="图片 5" descr="4b22f7465bc75390130ddcc519f4a40"/>
          <p:cNvPicPr>
            <a:picLocks noChangeAspect="1"/>
          </p:cNvPicPr>
          <p:nvPr/>
        </p:nvPicPr>
        <p:blipFill>
          <a:blip r:embed="rId4"/>
          <a:stretch>
            <a:fillRect/>
          </a:stretch>
        </p:blipFill>
        <p:spPr>
          <a:xfrm>
            <a:off x="6637020" y="3975735"/>
            <a:ext cx="4955540" cy="2202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5" name="文本框 4"/>
          <p:cNvSpPr txBox="1"/>
          <p:nvPr/>
        </p:nvSpPr>
        <p:spPr>
          <a:xfrm>
            <a:off x="228600" y="1406525"/>
            <a:ext cx="8173085" cy="4338320"/>
          </a:xfrm>
          <a:prstGeom prst="rect">
            <a:avLst/>
          </a:prstGeom>
          <a:solidFill>
            <a:schemeClr val="bg2"/>
          </a:solidFill>
        </p:spPr>
        <p:txBody>
          <a:bodyPr wrap="square" rtlCol="0">
            <a:spAutoFit/>
          </a:bodyPr>
          <a:p>
            <a:pPr algn="l">
              <a:lnSpc>
                <a:spcPct val="150000"/>
              </a:lnSpc>
            </a:pPr>
            <a:r>
              <a:rPr lang="en-US" altLang="zh-CN" sz="2000" b="1">
                <a:solidFill>
                  <a:srgbClr val="C00000"/>
                </a:solidFill>
                <a:latin typeface="华文中宋" panose="02010600040101010101" charset="-122"/>
                <a:ea typeface="华文中宋" panose="02010600040101010101" charset="-122"/>
                <a:cs typeface="华文中宋" panose="02010600040101010101" charset="-122"/>
              </a:rPr>
              <a:t>6</a:t>
            </a:r>
            <a:r>
              <a:rPr lang="zh-CN" altLang="en-US" sz="2000" b="1">
                <a:solidFill>
                  <a:srgbClr val="C00000"/>
                </a:solidFill>
                <a:latin typeface="华文中宋" panose="02010600040101010101" charset="-122"/>
                <a:ea typeface="华文中宋" panose="02010600040101010101" charset="-122"/>
                <a:cs typeface="华文中宋" panose="02010600040101010101" charset="-122"/>
              </a:rPr>
              <a:t>）构造型</a:t>
            </a:r>
            <a:endParaRPr lang="zh-CN" altLang="en-US" sz="2000" b="1">
              <a:solidFill>
                <a:srgbClr val="C00000"/>
              </a:solidFill>
              <a:latin typeface="华文中宋" panose="02010600040101010101" charset="-122"/>
              <a:ea typeface="华文中宋" panose="02010600040101010101" charset="-122"/>
              <a:cs typeface="华文中宋" panose="02010600040101010101" charset="-122"/>
            </a:endParaRPr>
          </a:p>
          <a:p>
            <a:pPr algn="l">
              <a:lnSpc>
                <a:spcPct val="150000"/>
              </a:lnSpc>
            </a:pPr>
            <a:r>
              <a:rPr lang="zh-CN" altLang="en-US">
                <a:solidFill>
                  <a:schemeClr val="tx1"/>
                </a:solidFill>
                <a:latin typeface="华文中宋" panose="02010600040101010101" charset="-122"/>
                <a:ea typeface="华文中宋" panose="02010600040101010101" charset="-122"/>
                <a:cs typeface="华文中宋" panose="02010600040101010101" charset="-122"/>
              </a:rPr>
              <a:t>   </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  </a:t>
            </a:r>
            <a:r>
              <a:rPr>
                <a:solidFill>
                  <a:schemeClr val="tx1"/>
                </a:solidFill>
                <a:latin typeface="华文中宋" panose="02010600040101010101" charset="-122"/>
                <a:ea typeface="华文中宋" panose="02010600040101010101" charset="-122"/>
                <a:cs typeface="华文中宋" panose="02010600040101010101" charset="-122"/>
              </a:rPr>
              <a:t>构造型（Stereotype）可以在现有的 UML 元素的基础上创建新的元素。构造型用两对尖括号括起来的一个名称来表示,这个括号叫作双尖括号。这个被括起来的名称叫作关键</a:t>
            </a:r>
            <a:r>
              <a:rPr lang="zh-CN">
                <a:solidFill>
                  <a:schemeClr val="tx1"/>
                </a:solidFill>
                <a:latin typeface="华文中宋" panose="02010600040101010101" charset="-122"/>
                <a:ea typeface="华文中宋" panose="02010600040101010101" charset="-122"/>
                <a:cs typeface="华文中宋" panose="02010600040101010101" charset="-122"/>
              </a:rPr>
              <a:t>字</a:t>
            </a:r>
            <a:r>
              <a:rPr>
                <a:solidFill>
                  <a:schemeClr val="tx1"/>
                </a:solidFill>
                <a:latin typeface="华文中宋" panose="02010600040101010101" charset="-122"/>
                <a:ea typeface="华文中宋" panose="02010600040101010101" charset="-122"/>
                <a:cs typeface="华文中宋" panose="02010600040101010101" charset="-122"/>
              </a:rPr>
              <a:t>(Keyword)。</a:t>
            </a:r>
            <a:endParaRPr>
              <a:solidFill>
                <a:schemeClr val="tx1"/>
              </a:solidFill>
              <a:latin typeface="华文中宋" panose="02010600040101010101" charset="-122"/>
              <a:ea typeface="华文中宋" panose="02010600040101010101" charset="-122"/>
              <a:cs typeface="华文中宋" panose="02010600040101010101" charset="-122"/>
            </a:endParaRPr>
          </a:p>
          <a:p>
            <a:pPr algn="l">
              <a:lnSpc>
                <a:spcPct val="150000"/>
              </a:lnSpc>
            </a:pPr>
            <a:r>
              <a:rPr>
                <a:solidFill>
                  <a:schemeClr val="tx1"/>
                </a:solidFill>
                <a:latin typeface="华文中宋" panose="02010600040101010101" charset="-122"/>
                <a:ea typeface="华文中宋" panose="02010600040101010101" charset="-122"/>
                <a:cs typeface="华文中宋" panose="02010600040101010101" charset="-122"/>
              </a:rPr>
              <a:t>     有时候，UML 会创建新的模型。这时，UML 并不是为某事物创建一个全新的符号,而是把一个关键字添加到已有的元素中。这个关键字表明了该元素的用法与其原来的意图多少有些不同。接口 （Interface）是一个没有属性而只有操作的类，它是使用构造型的一个例子，它是可以在整个模型中反复使用的一组行为。无须发明一个新的 UML 元素来表示接口，UML 可以在类图标中类名的上面加一个&lt;&lt;interface &gt;&gt;关键字来表示接口，如图 6.32所示。</a:t>
            </a:r>
            <a:endParaRPr>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3" name="图片 2" descr="c938a2c911f173c4d7275245e751673"/>
          <p:cNvPicPr>
            <a:picLocks noChangeAspect="1"/>
          </p:cNvPicPr>
          <p:nvPr/>
        </p:nvPicPr>
        <p:blipFill>
          <a:blip r:embed="rId3"/>
          <a:stretch>
            <a:fillRect/>
          </a:stretch>
        </p:blipFill>
        <p:spPr>
          <a:xfrm>
            <a:off x="8749030" y="2039620"/>
            <a:ext cx="3160395" cy="2570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336550" y="671195"/>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通信图建模策略</a:t>
            </a:r>
            <a:r>
              <a:rPr lang="en-US" sz="1600">
                <a:latin typeface="华文中宋" panose="02010600040101010101" charset="-122"/>
                <a:ea typeface="华文中宋" panose="02010600040101010101" charset="-122"/>
                <a:cs typeface="华文中宋" panose="02010600040101010101" charset="-122"/>
              </a:rPr>
              <a:t>	</a:t>
            </a:r>
            <a:endParaRPr sz="1600">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880745" y="1917700"/>
            <a:ext cx="9236710" cy="3415030"/>
          </a:xfrm>
          <a:prstGeom prst="rect">
            <a:avLst/>
          </a:prstGeom>
          <a:solidFill>
            <a:schemeClr val="bg2"/>
          </a:solidFill>
        </p:spPr>
        <p:txBody>
          <a:bodyPr wrap="square" rtlCol="0">
            <a:spAutoFit/>
          </a:bodyPr>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确定交互过程的</a:t>
            </a:r>
            <a:r>
              <a:rPr lang="zh-CN" altLang="en-US">
                <a:solidFill>
                  <a:srgbClr val="C00000"/>
                </a:solidFill>
                <a:latin typeface="华文中宋" panose="02010600040101010101" charset="-122"/>
                <a:ea typeface="华文中宋" panose="02010600040101010101" charset="-122"/>
                <a:cs typeface="华文中宋" panose="02010600040101010101" charset="-122"/>
              </a:rPr>
              <a:t>上下文</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确定参与交互过程的</a:t>
            </a:r>
            <a:r>
              <a:rPr lang="zh-CN" altLang="en-US">
                <a:solidFill>
                  <a:srgbClr val="C00000"/>
                </a:solidFill>
                <a:latin typeface="华文中宋" panose="02010600040101010101" charset="-122"/>
                <a:ea typeface="华文中宋" panose="02010600040101010101" charset="-122"/>
                <a:cs typeface="华文中宋" panose="02010600040101010101" charset="-122"/>
              </a:rPr>
              <a:t>活动者与对象</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需要时为每个对象设置初始</a:t>
            </a:r>
            <a:r>
              <a:rPr lang="zh-CN" altLang="en-US">
                <a:solidFill>
                  <a:srgbClr val="C00000"/>
                </a:solidFill>
                <a:latin typeface="华文中宋" panose="02010600040101010101" charset="-122"/>
                <a:ea typeface="华文中宋" panose="02010600040101010101" charset="-122"/>
                <a:cs typeface="华文中宋" panose="02010600040101010101" charset="-122"/>
              </a:rPr>
              <a:t>特性</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确定活动者、对象之间的</a:t>
            </a:r>
            <a:r>
              <a:rPr lang="zh-CN" altLang="en-US">
                <a:solidFill>
                  <a:srgbClr val="C00000"/>
                </a:solidFill>
                <a:latin typeface="华文中宋" panose="02010600040101010101" charset="-122"/>
                <a:ea typeface="华文中宋" panose="02010600040101010101" charset="-122"/>
                <a:cs typeface="华文中宋" panose="02010600040101010101" charset="-122"/>
              </a:rPr>
              <a:t>链接</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latin typeface="华文中宋" panose="02010600040101010101" charset="-122"/>
                <a:ea typeface="华文中宋" panose="02010600040101010101" charset="-122"/>
                <a:cs typeface="华文中宋" panose="02010600040101010101" charset="-122"/>
              </a:rPr>
              <a:t>从引发该交互过程的初始消息开始，将每个</a:t>
            </a:r>
            <a:r>
              <a:rPr lang="zh-CN" altLang="en-US">
                <a:solidFill>
                  <a:srgbClr val="C00000"/>
                </a:solidFill>
                <a:latin typeface="华文中宋" panose="02010600040101010101" charset="-122"/>
                <a:ea typeface="华文中宋" panose="02010600040101010101" charset="-122"/>
                <a:cs typeface="华文中宋" panose="02010600040101010101" charset="-122"/>
              </a:rPr>
              <a:t>消息附到相应的链接</a:t>
            </a:r>
            <a:r>
              <a:rPr lang="zh-CN" altLang="en-US">
                <a:latin typeface="华文中宋" panose="02010600040101010101" charset="-122"/>
                <a:ea typeface="华文中宋" panose="02010600040101010101" charset="-122"/>
                <a:cs typeface="华文中宋" panose="02010600040101010101" charset="-122"/>
              </a:rPr>
              <a:t>上。</a:t>
            </a:r>
            <a:endParaRPr lang="zh-CN" altLang="en-US">
              <a:latin typeface="华文中宋" panose="02010600040101010101" charset="-122"/>
              <a:ea typeface="华文中宋" panose="02010600040101010101" charset="-122"/>
              <a:cs typeface="华文中宋" panose="02010600040101010101" charset="-122"/>
            </a:endParaRPr>
          </a:p>
          <a:p>
            <a:pPr marL="285750" indent="-285750" algn="l">
              <a:lnSpc>
                <a:spcPct val="200000"/>
              </a:lnSpc>
              <a:buFont typeface="Wingdings" panose="05000000000000000000" charset="0"/>
              <a:buChar char="Ø"/>
            </a:pPr>
            <a:r>
              <a:rPr lang="zh-CN" altLang="en-US">
                <a:solidFill>
                  <a:srgbClr val="C00000"/>
                </a:solidFill>
                <a:latin typeface="华文中宋" panose="02010600040101010101" charset="-122"/>
                <a:ea typeface="华文中宋" panose="02010600040101010101" charset="-122"/>
                <a:cs typeface="华文中宋" panose="02010600040101010101" charset="-122"/>
              </a:rPr>
              <a:t>细化</a:t>
            </a:r>
            <a:r>
              <a:rPr lang="zh-CN" altLang="en-US">
                <a:latin typeface="华文中宋" panose="02010600040101010101" charset="-122"/>
                <a:ea typeface="华文中宋" panose="02010600040101010101" charset="-122"/>
                <a:cs typeface="华文中宋" panose="02010600040101010101" charset="-122"/>
              </a:rPr>
              <a:t>消息内容。</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92735" y="596265"/>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8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享学项目通信图建模过程</a:t>
            </a:r>
            <a:r>
              <a:rPr lang="en-US" sz="1600">
                <a:latin typeface="华文中宋" panose="02010600040101010101" charset="-122"/>
                <a:ea typeface="华文中宋" panose="02010600040101010101" charset="-122"/>
                <a:cs typeface="华文中宋" panose="02010600040101010101" charset="-122"/>
              </a:rPr>
              <a:t>	</a:t>
            </a:r>
            <a:endParaRPr sz="1600">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292735" y="1549400"/>
            <a:ext cx="11605895" cy="1321435"/>
          </a:xfrm>
          <a:prstGeom prst="rect">
            <a:avLst/>
          </a:prstGeom>
          <a:noFill/>
        </p:spPr>
        <p:txBody>
          <a:bodyPr wrap="square" rtlCol="0" anchor="t">
            <a:spAutoFit/>
          </a:bodyPr>
          <a:p>
            <a:pPr>
              <a:lnSpc>
                <a:spcPct val="160000"/>
              </a:lnSpc>
            </a:pPr>
            <a:r>
              <a:rPr lang="en-US" altLang="zh-CN">
                <a:latin typeface="华文中宋" panose="02010600040101010101" charset="-122"/>
                <a:ea typeface="华文中宋" panose="02010600040101010101" charset="-122"/>
                <a:cs typeface="华文中宋" panose="02010600040101010101" charset="-122"/>
              </a:rPr>
              <a:t>   </a:t>
            </a:r>
            <a:r>
              <a:rPr lang="en-US" altLang="zh-CN" sz="1600">
                <a:latin typeface="华文中宋" panose="02010600040101010101" charset="-122"/>
                <a:ea typeface="华文中宋" panose="02010600040101010101" charset="-122"/>
                <a:cs typeface="华文中宋" panose="02010600040101010101" charset="-122"/>
              </a:rPr>
              <a:t>  </a:t>
            </a:r>
            <a:r>
              <a:rPr lang="zh-CN" altLang="en-US" sz="1600">
                <a:solidFill>
                  <a:srgbClr val="C00000"/>
                </a:solidFill>
                <a:latin typeface="华文中宋" panose="02010600040101010101" charset="-122"/>
                <a:ea typeface="华文中宋" panose="02010600040101010101" charset="-122"/>
                <a:cs typeface="华文中宋" panose="02010600040101010101" charset="-122"/>
              </a:rPr>
              <a:t>由于顺序图与通信图是同构的，因此可以互相转换</a:t>
            </a:r>
            <a:r>
              <a:rPr lang="zh-CN" altLang="en-US" sz="1600">
                <a:latin typeface="华文中宋" panose="02010600040101010101" charset="-122"/>
                <a:ea typeface="华文中宋" panose="02010600040101010101" charset="-122"/>
                <a:cs typeface="华文中宋" panose="02010600040101010101" charset="-122"/>
              </a:rPr>
              <a:t>。我们使用</a:t>
            </a:r>
            <a:r>
              <a:rPr lang="en-US" altLang="zh-CN" sz="1600">
                <a:latin typeface="华文中宋" panose="02010600040101010101" charset="-122"/>
                <a:ea typeface="华文中宋" panose="02010600040101010101" charset="-122"/>
                <a:cs typeface="华文中宋" panose="02010600040101010101" charset="-122"/>
              </a:rPr>
              <a:t>StarUML</a:t>
            </a:r>
            <a:r>
              <a:rPr lang="zh-CN" altLang="en-US" sz="1600">
                <a:latin typeface="华文中宋" panose="02010600040101010101" charset="-122"/>
                <a:ea typeface="华文中宋" panose="02010600040101010101" charset="-122"/>
                <a:cs typeface="华文中宋" panose="02010600040101010101" charset="-122"/>
              </a:rPr>
              <a:t>工具，在建立完顺序图之后，选择新建通信图模型，将每个交互过程中的活动者、对象、消息拖入工作台之后，</a:t>
            </a:r>
            <a:r>
              <a:rPr lang="en-US" altLang="zh-CN" sz="1600">
                <a:latin typeface="华文中宋" panose="02010600040101010101" charset="-122"/>
                <a:ea typeface="华文中宋" panose="02010600040101010101" charset="-122"/>
                <a:cs typeface="华文中宋" panose="02010600040101010101" charset="-122"/>
              </a:rPr>
              <a:t>StarUML</a:t>
            </a:r>
            <a:r>
              <a:rPr lang="zh-CN" altLang="en-US" sz="1600">
                <a:latin typeface="华文中宋" panose="02010600040101010101" charset="-122"/>
                <a:ea typeface="华文中宋" panose="02010600040101010101" charset="-122"/>
                <a:cs typeface="华文中宋" panose="02010600040101010101" charset="-122"/>
              </a:rPr>
              <a:t>会自动建立链接。这一建模过程也体现了通信图和顺序图之间的关联。</a:t>
            </a:r>
            <a:endParaRPr lang="zh-CN" altLang="en-US" sz="1600">
              <a:latin typeface="华文中宋" panose="02010600040101010101" charset="-122"/>
              <a:ea typeface="华文中宋" panose="02010600040101010101" charset="-122"/>
              <a:cs typeface="华文中宋" panose="02010600040101010101" charset="-122"/>
            </a:endParaRPr>
          </a:p>
        </p:txBody>
      </p:sp>
      <p:pic>
        <p:nvPicPr>
          <p:cNvPr id="4" name="图片 3" descr="58b3a3c2a0181f4c407322f53a5f27f"/>
          <p:cNvPicPr>
            <a:picLocks noChangeAspect="1"/>
          </p:cNvPicPr>
          <p:nvPr/>
        </p:nvPicPr>
        <p:blipFill>
          <a:blip r:embed="rId3"/>
          <a:stretch>
            <a:fillRect/>
          </a:stretch>
        </p:blipFill>
        <p:spPr>
          <a:xfrm>
            <a:off x="1066165" y="2969895"/>
            <a:ext cx="10058400" cy="3647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4330065" y="628904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学生下载资料通信图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3" name="图片 2" descr="下载资料通信"/>
          <p:cNvPicPr>
            <a:picLocks noChangeAspect="1"/>
          </p:cNvPicPr>
          <p:nvPr/>
        </p:nvPicPr>
        <p:blipFill>
          <a:blip r:embed="rId3"/>
          <a:srcRect r="4165" b="6814"/>
          <a:stretch>
            <a:fillRect/>
          </a:stretch>
        </p:blipFill>
        <p:spPr>
          <a:xfrm>
            <a:off x="1979930" y="1240155"/>
            <a:ext cx="8519160" cy="5013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3950970" y="629920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教师作业批复跟踪</a:t>
            </a:r>
            <a:r>
              <a:rPr lang="zh-CN" sz="1400">
                <a:latin typeface="华文中宋" panose="02010600040101010101" charset="-122"/>
                <a:ea typeface="华文中宋" panose="02010600040101010101" charset="-122"/>
                <a:cs typeface="华文中宋" panose="02010600040101010101" charset="-122"/>
                <a:sym typeface="+mn-ea"/>
              </a:rPr>
              <a:t>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3" name="图片 2" descr="作业批复跟踪通信"/>
          <p:cNvPicPr>
            <a:picLocks noChangeAspect="1"/>
          </p:cNvPicPr>
          <p:nvPr/>
        </p:nvPicPr>
        <p:blipFill>
          <a:blip r:embed="rId3"/>
          <a:srcRect r="4167" b="7653"/>
          <a:stretch>
            <a:fillRect/>
          </a:stretch>
        </p:blipFill>
        <p:spPr>
          <a:xfrm>
            <a:off x="1384300" y="1149985"/>
            <a:ext cx="9639300" cy="5149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用例和用例图</a:t>
            </a:r>
            <a:endParaRPr lang="zh-CN" altLang="en-US" sz="2800" b="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35" name="TOP-PPT-11"/>
          <p:cNvGrpSpPr/>
          <p:nvPr/>
        </p:nvGrpSpPr>
        <p:grpSpPr>
          <a:xfrm>
            <a:off x="1233455" y="4571348"/>
            <a:ext cx="2228654" cy="1666771"/>
            <a:chOff x="8023236" y="2904336"/>
            <a:chExt cx="1396235" cy="1666771"/>
          </a:xfrm>
        </p:grpSpPr>
        <p:sp>
          <p:nvSpPr>
            <p:cNvPr id="36" name="TOP-PPT-11-1"/>
            <p:cNvSpPr/>
            <p:nvPr/>
          </p:nvSpPr>
          <p:spPr>
            <a:xfrm>
              <a:off x="8265327" y="2904336"/>
              <a:ext cx="1044127" cy="737235"/>
            </a:xfrm>
            <a:prstGeom prst="rect">
              <a:avLst/>
            </a:prstGeom>
          </p:spPr>
          <p:txBody>
            <a:bodyPr wrap="square">
              <a:spAutoFit/>
              <a:scene3d>
                <a:camera prst="orthographicFront"/>
                <a:lightRig rig="threePt" dir="t"/>
              </a:scene3d>
              <a:sp3d contourW="12700"/>
            </a:bodyPr>
            <a:lstStyle/>
            <a:p>
              <a:pPr algn="l">
                <a:lnSpc>
                  <a:spcPct val="150000"/>
                </a:lnSpc>
              </a:pPr>
              <a:r>
                <a:rPr lang="zh-CN" altLang="en-US" sz="2800" dirty="0">
                  <a:latin typeface="华文中宋" panose="02010600040101010101" charset="-122"/>
                  <a:ea typeface="华文中宋" panose="02010600040101010101" charset="-122"/>
                  <a:sym typeface="Arial" panose="020B0604020202020204" pitchFamily="34" charset="0"/>
                </a:rPr>
                <a:t>包含</a:t>
              </a:r>
              <a:endParaRPr lang="zh-CN" altLang="en-US" sz="2800" dirty="0">
                <a:latin typeface="华文中宋" panose="02010600040101010101" charset="-122"/>
                <a:ea typeface="华文中宋" panose="02010600040101010101" charset="-122"/>
                <a:sym typeface="Arial" panose="020B0604020202020204" pitchFamily="34" charset="0"/>
              </a:endParaRPr>
            </a:p>
          </p:txBody>
        </p:sp>
        <p:sp>
          <p:nvSpPr>
            <p:cNvPr id="37" name="TOP-PPT-11-2"/>
            <p:cNvSpPr txBox="1"/>
            <p:nvPr/>
          </p:nvSpPr>
          <p:spPr>
            <a:xfrm>
              <a:off x="8023236" y="3741162"/>
              <a:ext cx="1396235" cy="829945"/>
            </a:xfrm>
            <a:prstGeom prst="rect">
              <a:avLst/>
            </a:prstGeom>
            <a:noFill/>
          </p:spPr>
          <p:txBody>
            <a:bodyPr wrap="square" rtlCol="0">
              <a:spAutoFit/>
              <a:scene3d>
                <a:camera prst="orthographicFront"/>
                <a:lightRig rig="threePt" dir="t"/>
              </a:scene3d>
              <a:sp3d contourW="12700"/>
            </a:bodyPr>
            <a:lstStyle/>
            <a:p>
              <a:pPr algn="l">
                <a:lnSpc>
                  <a:spcPct val="150000"/>
                </a:lnSpc>
              </a:pPr>
              <a:r>
                <a:rPr lang="zh-CN" altLang="en-US" sz="16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一个用例的行为包含另一个用例的行为</a:t>
              </a:r>
              <a:endParaRPr lang="zh-CN" altLang="en-US" sz="16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grpSp>
      <p:grpSp>
        <p:nvGrpSpPr>
          <p:cNvPr id="38" name="TOP-PPT-12"/>
          <p:cNvGrpSpPr/>
          <p:nvPr/>
        </p:nvGrpSpPr>
        <p:grpSpPr>
          <a:xfrm>
            <a:off x="5366265" y="4571348"/>
            <a:ext cx="2228654" cy="1666771"/>
            <a:chOff x="8110359" y="2904336"/>
            <a:chExt cx="1396235" cy="1666771"/>
          </a:xfrm>
        </p:grpSpPr>
        <p:sp>
          <p:nvSpPr>
            <p:cNvPr id="39" name="TOP-PPT-12-1"/>
            <p:cNvSpPr/>
            <p:nvPr/>
          </p:nvSpPr>
          <p:spPr>
            <a:xfrm>
              <a:off x="8388652" y="2904336"/>
              <a:ext cx="1044127" cy="737235"/>
            </a:xfrm>
            <a:prstGeom prst="rect">
              <a:avLst/>
            </a:prstGeom>
          </p:spPr>
          <p:txBody>
            <a:bodyPr wrap="square">
              <a:spAutoFit/>
              <a:scene3d>
                <a:camera prst="orthographicFront"/>
                <a:lightRig rig="threePt" dir="t"/>
              </a:scene3d>
              <a:sp3d contourW="12700"/>
            </a:bodyPr>
            <a:lstStyle/>
            <a:p>
              <a:pPr algn="l">
                <a:lnSpc>
                  <a:spcPct val="150000"/>
                </a:lnSpc>
              </a:pPr>
              <a:r>
                <a:rPr lang="zh-CN" altLang="en-US" sz="2800" dirty="0">
                  <a:latin typeface="华文中宋" panose="02010600040101010101" charset="-122"/>
                  <a:ea typeface="华文中宋" panose="02010600040101010101" charset="-122"/>
                  <a:sym typeface="Arial" panose="020B0604020202020204" pitchFamily="34" charset="0"/>
                </a:rPr>
                <a:t>扩展</a:t>
              </a:r>
              <a:endParaRPr lang="zh-CN" altLang="en-US" sz="2800" dirty="0">
                <a:latin typeface="华文中宋" panose="02010600040101010101" charset="-122"/>
                <a:ea typeface="华文中宋" panose="02010600040101010101" charset="-122"/>
                <a:sym typeface="Arial" panose="020B0604020202020204" pitchFamily="34" charset="0"/>
              </a:endParaRPr>
            </a:p>
          </p:txBody>
        </p:sp>
        <p:sp>
          <p:nvSpPr>
            <p:cNvPr id="40" name="TOP-PPT-12-2"/>
            <p:cNvSpPr txBox="1"/>
            <p:nvPr/>
          </p:nvSpPr>
          <p:spPr>
            <a:xfrm>
              <a:off x="8110359" y="3741162"/>
              <a:ext cx="1396235" cy="829945"/>
            </a:xfrm>
            <a:prstGeom prst="rect">
              <a:avLst/>
            </a:prstGeom>
            <a:noFill/>
          </p:spPr>
          <p:txBody>
            <a:bodyPr wrap="square" rtlCol="0">
              <a:spAutoFit/>
              <a:scene3d>
                <a:camera prst="orthographicFront"/>
                <a:lightRig rig="threePt" dir="t"/>
              </a:scene3d>
              <a:sp3d contourW="12700"/>
            </a:bodyPr>
            <a:lstStyle/>
            <a:p>
              <a:pPr algn="l">
                <a:lnSpc>
                  <a:spcPct val="150000"/>
                </a:lnSpc>
              </a:pPr>
              <a:r>
                <a:rPr lang="zh-CN" altLang="en-US" sz="16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用一个用例扩展另一个用例的功能</a:t>
              </a:r>
              <a:endParaRPr lang="zh-CN" altLang="en-US" sz="16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grpSp>
      <p:grpSp>
        <p:nvGrpSpPr>
          <p:cNvPr id="41" name="TOP-PPT-13"/>
          <p:cNvGrpSpPr/>
          <p:nvPr/>
        </p:nvGrpSpPr>
        <p:grpSpPr>
          <a:xfrm>
            <a:off x="9246980" y="4486258"/>
            <a:ext cx="2628899" cy="1936115"/>
            <a:chOff x="8036364" y="2904336"/>
            <a:chExt cx="1648055" cy="1936115"/>
          </a:xfrm>
        </p:grpSpPr>
        <p:sp>
          <p:nvSpPr>
            <p:cNvPr id="42" name="TOP-PPT-13-1"/>
            <p:cNvSpPr/>
            <p:nvPr/>
          </p:nvSpPr>
          <p:spPr>
            <a:xfrm>
              <a:off x="8452460" y="2904336"/>
              <a:ext cx="1044127" cy="737235"/>
            </a:xfrm>
            <a:prstGeom prst="rect">
              <a:avLst/>
            </a:prstGeom>
          </p:spPr>
          <p:txBody>
            <a:bodyPr wrap="square">
              <a:spAutoFit/>
              <a:scene3d>
                <a:camera prst="orthographicFront"/>
                <a:lightRig rig="threePt" dir="t"/>
              </a:scene3d>
              <a:sp3d contourW="12700"/>
            </a:bodyPr>
            <a:lstStyle/>
            <a:p>
              <a:pPr algn="l">
                <a:lnSpc>
                  <a:spcPct val="150000"/>
                </a:lnSpc>
              </a:pPr>
              <a:r>
                <a:rPr lang="zh-CN" altLang="en-US" sz="2800" dirty="0">
                  <a:latin typeface="华文中宋" panose="02010600040101010101" charset="-122"/>
                  <a:ea typeface="华文中宋" panose="02010600040101010101" charset="-122"/>
                  <a:sym typeface="Arial" panose="020B0604020202020204" pitchFamily="34" charset="0"/>
                </a:rPr>
                <a:t>泛化</a:t>
              </a:r>
              <a:endParaRPr lang="zh-CN" altLang="en-US" sz="2800" dirty="0">
                <a:latin typeface="华文中宋" panose="02010600040101010101" charset="-122"/>
                <a:ea typeface="华文中宋" panose="02010600040101010101" charset="-122"/>
                <a:sym typeface="Arial" panose="020B0604020202020204" pitchFamily="34" charset="0"/>
              </a:endParaRPr>
            </a:p>
          </p:txBody>
        </p:sp>
        <p:sp>
          <p:nvSpPr>
            <p:cNvPr id="43" name="TOP-PPT-13-2"/>
            <p:cNvSpPr txBox="1"/>
            <p:nvPr/>
          </p:nvSpPr>
          <p:spPr>
            <a:xfrm>
              <a:off x="8036364" y="3641571"/>
              <a:ext cx="1648055" cy="1198880"/>
            </a:xfrm>
            <a:prstGeom prst="rect">
              <a:avLst/>
            </a:prstGeom>
            <a:noFill/>
          </p:spPr>
          <p:txBody>
            <a:bodyPr wrap="square" rtlCol="0">
              <a:spAutoFit/>
              <a:scene3d>
                <a:camera prst="orthographicFront"/>
                <a:lightRig rig="threePt" dir="t"/>
              </a:scene3d>
              <a:sp3d contourW="12700"/>
            </a:bodyPr>
            <a:lstStyle/>
            <a:p>
              <a:pPr algn="l">
                <a:lnSpc>
                  <a:spcPct val="150000"/>
                </a:lnSpc>
              </a:pPr>
              <a:r>
                <a:rPr lang="zh-CN" altLang="en-US" sz="16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子用例继承了父用例所有的结构、行为和关系，是父用例的一种特殊形式</a:t>
              </a:r>
              <a:endParaRPr lang="zh-CN" altLang="en-US" sz="16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grpSp>
      <p:pic>
        <p:nvPicPr>
          <p:cNvPr id="3" name="图片 2"/>
          <p:cNvPicPr>
            <a:picLocks noChangeAspect="1"/>
          </p:cNvPicPr>
          <p:nvPr/>
        </p:nvPicPr>
        <p:blipFill>
          <a:blip r:embed="rId3"/>
          <a:stretch>
            <a:fillRect/>
          </a:stretch>
        </p:blipFill>
        <p:spPr>
          <a:xfrm>
            <a:off x="3923030" y="2414270"/>
            <a:ext cx="5114925" cy="2029460"/>
          </a:xfrm>
          <a:prstGeom prst="rect">
            <a:avLst/>
          </a:prstGeom>
        </p:spPr>
      </p:pic>
      <p:pic>
        <p:nvPicPr>
          <p:cNvPr id="47" name="图片 46"/>
          <p:cNvPicPr>
            <a:picLocks noChangeAspect="1"/>
          </p:cNvPicPr>
          <p:nvPr/>
        </p:nvPicPr>
        <p:blipFill>
          <a:blip r:embed="rId4"/>
          <a:stretch>
            <a:fillRect/>
          </a:stretch>
        </p:blipFill>
        <p:spPr>
          <a:xfrm>
            <a:off x="8350885" y="2592705"/>
            <a:ext cx="3885565" cy="1487170"/>
          </a:xfrm>
          <a:prstGeom prst="rect">
            <a:avLst/>
          </a:prstGeom>
        </p:spPr>
      </p:pic>
      <p:sp>
        <p:nvSpPr>
          <p:cNvPr id="6" name="TOP-PPT-6-2"/>
          <p:cNvSpPr txBox="1"/>
          <p:nvPr/>
        </p:nvSpPr>
        <p:spPr bwMode="auto">
          <a:xfrm>
            <a:off x="218440" y="793115"/>
            <a:ext cx="11357610" cy="1534795"/>
          </a:xfrm>
          <a:prstGeom prst="rect">
            <a:avLst/>
          </a:prstGeom>
          <a:noFill/>
          <a:extLst>
            <a:ext uri="{909E8E84-426E-40DD-AFC4-6F175D3DCCD1}">
              <a14:hiddenFill xmlns:a14="http://schemas.microsoft.com/office/drawing/2010/main">
                <a:solidFill>
                  <a:schemeClr val="bg2"/>
                </a:solidFill>
              </a14:hiddenFill>
            </a:ext>
          </a:extLst>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用例</a:t>
            </a:r>
            <a:r>
              <a:rPr kumimoji="0" lang="zh-CN"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之间的可视化表示</a:t>
            </a:r>
            <a:endParaRPr kumimoji="0" lang="zh-CN"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R="0" lvl="0" indent="0" algn="l" defTabSz="914400" rtl="0" eaLnBrk="1" fontAlgn="auto" latinLnBrk="0" hangingPunct="1">
              <a:lnSpc>
                <a:spcPct val="150000"/>
              </a:lnSpc>
              <a:spcBef>
                <a:spcPct val="20000"/>
              </a:spcBef>
              <a:spcAft>
                <a:spcPts val="0"/>
              </a:spcAft>
              <a:buClrTx/>
              <a:buSzTx/>
              <a:buNone/>
              <a:defRPr/>
            </a:pPr>
            <a:r>
              <a:rPr kumimoji="0" lang="en-US" altLang="zh-CN" sz="200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Arial" panose="020B0604020202020204" pitchFamily="34" charset="0"/>
              </a:rPr>
              <a:t>	</a:t>
            </a:r>
            <a:r>
              <a:rPr kumimoji="0" lang="zh-CN" sz="200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Arial" panose="020B0604020202020204" pitchFamily="34" charset="0"/>
              </a:rPr>
              <a:t>用例除了与参与者有关系之外，用例之间也存在着一定的关系。如泛化、拓展、包含等。</a:t>
            </a:r>
            <a:endParaRPr kumimoji="0" lang="en-US" altLang="zh-CN" sz="140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Arial" panose="020B0604020202020204" pitchFamily="34" charset="0"/>
            </a:endParaRPr>
          </a:p>
          <a:p>
            <a:pPr marR="0" lvl="0" indent="0" algn="l" defTabSz="914400" rtl="0" eaLnBrk="1" fontAlgn="auto" latinLnBrk="0" hangingPunct="1">
              <a:lnSpc>
                <a:spcPct val="150000"/>
              </a:lnSpc>
              <a:spcBef>
                <a:spcPct val="20000"/>
              </a:spcBef>
              <a:spcAft>
                <a:spcPts val="0"/>
              </a:spcAft>
              <a:buClrTx/>
              <a:buSzTx/>
              <a:buNone/>
              <a:defRPr/>
            </a:pPr>
            <a:endParaRPr kumimoji="0" lang="en-US" altLang="zh-CN" sz="140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pic>
        <p:nvPicPr>
          <p:cNvPr id="2" name="图片 1"/>
          <p:cNvPicPr>
            <a:picLocks noChangeAspect="1"/>
          </p:cNvPicPr>
          <p:nvPr/>
        </p:nvPicPr>
        <p:blipFill>
          <a:blip r:embed="rId5"/>
          <a:stretch>
            <a:fillRect/>
          </a:stretch>
        </p:blipFill>
        <p:spPr>
          <a:xfrm>
            <a:off x="-193675" y="2178050"/>
            <a:ext cx="4762500" cy="2265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865505" y="580390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教师信息发布栏通信图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教师信息发布栏发布消息通信"/>
          <p:cNvPicPr>
            <a:picLocks noChangeAspect="1"/>
          </p:cNvPicPr>
          <p:nvPr/>
        </p:nvPicPr>
        <p:blipFill>
          <a:blip r:embed="rId3"/>
          <a:srcRect r="6168" b="10462"/>
          <a:stretch>
            <a:fillRect/>
          </a:stretch>
        </p:blipFill>
        <p:spPr>
          <a:xfrm>
            <a:off x="-22225" y="1911985"/>
            <a:ext cx="6076315" cy="3715385"/>
          </a:xfrm>
          <a:prstGeom prst="rect">
            <a:avLst/>
          </a:prstGeom>
        </p:spPr>
      </p:pic>
      <p:pic>
        <p:nvPicPr>
          <p:cNvPr id="4" name="图片 3" descr="作业提交跟踪通信"/>
          <p:cNvPicPr>
            <a:picLocks noChangeAspect="1"/>
          </p:cNvPicPr>
          <p:nvPr/>
        </p:nvPicPr>
        <p:blipFill>
          <a:blip r:embed="rId4"/>
          <a:srcRect r="4651" b="5685"/>
          <a:stretch>
            <a:fillRect/>
          </a:stretch>
        </p:blipFill>
        <p:spPr>
          <a:xfrm>
            <a:off x="6054090" y="846455"/>
            <a:ext cx="6071870" cy="4780915"/>
          </a:xfrm>
          <a:prstGeom prst="rect">
            <a:avLst/>
          </a:prstGeom>
        </p:spPr>
      </p:pic>
      <p:sp>
        <p:nvSpPr>
          <p:cNvPr id="6" name="文本框 5"/>
          <p:cNvSpPr txBox="1"/>
          <p:nvPr/>
        </p:nvSpPr>
        <p:spPr>
          <a:xfrm>
            <a:off x="7355205" y="580390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学生作业提交跟踪通信图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3957320" y="617220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学生论坛资料共享通信图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7" name="图片 6" descr="学生论坛资料共享通信"/>
          <p:cNvPicPr>
            <a:picLocks noChangeAspect="1"/>
          </p:cNvPicPr>
          <p:nvPr/>
        </p:nvPicPr>
        <p:blipFill>
          <a:blip r:embed="rId3"/>
          <a:srcRect r="4299" b="8421"/>
          <a:stretch>
            <a:fillRect/>
          </a:stretch>
        </p:blipFill>
        <p:spPr>
          <a:xfrm>
            <a:off x="1155700" y="1240155"/>
            <a:ext cx="9625965" cy="481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4046220" y="627380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学生团队论坛认证通信图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学生团队论坛认证通信"/>
          <p:cNvPicPr>
            <a:picLocks noChangeAspect="1"/>
          </p:cNvPicPr>
          <p:nvPr/>
        </p:nvPicPr>
        <p:blipFill>
          <a:blip r:embed="rId3"/>
          <a:srcRect r="5802" b="9796"/>
          <a:stretch>
            <a:fillRect/>
          </a:stretch>
        </p:blipFill>
        <p:spPr>
          <a:xfrm>
            <a:off x="1320800" y="1240155"/>
            <a:ext cx="8952865" cy="49447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1087120" y="596265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学生评价课程通信图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4" name="图片 3" descr="学生评价课程通信"/>
          <p:cNvPicPr>
            <a:picLocks noChangeAspect="1"/>
          </p:cNvPicPr>
          <p:nvPr/>
        </p:nvPicPr>
        <p:blipFill>
          <a:blip r:embed="rId3"/>
          <a:srcRect r="13151" b="40069"/>
          <a:stretch>
            <a:fillRect/>
          </a:stretch>
        </p:blipFill>
        <p:spPr>
          <a:xfrm>
            <a:off x="58420" y="1240155"/>
            <a:ext cx="5998845" cy="4722495"/>
          </a:xfrm>
          <a:prstGeom prst="rect">
            <a:avLst/>
          </a:prstGeom>
        </p:spPr>
      </p:pic>
      <p:sp>
        <p:nvSpPr>
          <p:cNvPr id="10" name="文本框 9"/>
          <p:cNvSpPr txBox="1"/>
          <p:nvPr/>
        </p:nvSpPr>
        <p:spPr>
          <a:xfrm>
            <a:off x="7145020" y="596265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管理员管理留言板</a:t>
            </a:r>
            <a:r>
              <a:rPr lang="zh-CN" sz="1400">
                <a:latin typeface="华文中宋" panose="02010600040101010101" charset="-122"/>
                <a:ea typeface="华文中宋" panose="02010600040101010101" charset="-122"/>
                <a:cs typeface="华文中宋" panose="02010600040101010101" charset="-122"/>
                <a:sym typeface="+mn-ea"/>
              </a:rPr>
              <a:t>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11" name="图片 10" descr="管理员管理留言板通信"/>
          <p:cNvPicPr>
            <a:picLocks noChangeAspect="1"/>
          </p:cNvPicPr>
          <p:nvPr/>
        </p:nvPicPr>
        <p:blipFill>
          <a:blip r:embed="rId4"/>
          <a:srcRect r="5499" b="8325"/>
          <a:stretch>
            <a:fillRect/>
          </a:stretch>
        </p:blipFill>
        <p:spPr>
          <a:xfrm>
            <a:off x="6057265" y="1729105"/>
            <a:ext cx="6066155" cy="37452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顺序图和通信图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17" name="文本框 16"/>
          <p:cNvSpPr txBox="1"/>
          <p:nvPr/>
        </p:nvSpPr>
        <p:spPr>
          <a:xfrm>
            <a:off x="283210" y="287020"/>
            <a:ext cx="11156950" cy="953135"/>
          </a:xfrm>
          <a:prstGeom prst="rect">
            <a:avLst/>
          </a:prstGeom>
          <a:noFill/>
        </p:spPr>
        <p:txBody>
          <a:bodyPr wrap="square" rtlCol="0">
            <a:spAutoFit/>
          </a:bodyPr>
          <a:p>
            <a:pPr marL="457200" indent="-457200">
              <a:lnSpc>
                <a:spcPct val="200000"/>
              </a:lnSpc>
              <a:buFont typeface="Arial" panose="020B0604020202020204" pitchFamily="34" charset="0"/>
              <a:buChar char="•"/>
            </a:pPr>
            <a:r>
              <a:rPr lang="zh-CN" sz="2400" b="1">
                <a:solidFill>
                  <a:srgbClr val="C00000"/>
                </a:solidFill>
                <a:latin typeface="华文中宋" panose="02010600040101010101" charset="-122"/>
                <a:ea typeface="华文中宋" panose="02010600040101010101" charset="-122"/>
                <a:cs typeface="华文中宋" panose="02010600040101010101" charset="-122"/>
                <a:sym typeface="+mn-ea"/>
              </a:rPr>
              <a:t>享学项目通信图展示</a:t>
            </a:r>
            <a:r>
              <a:rPr lang="en-US" sz="2800">
                <a:latin typeface="华文中宋" panose="02010600040101010101" charset="-122"/>
                <a:ea typeface="华文中宋" panose="02010600040101010101" charset="-122"/>
                <a:cs typeface="华文中宋" panose="02010600040101010101" charset="-122"/>
                <a:sym typeface="+mn-ea"/>
              </a:rPr>
              <a:t>	</a:t>
            </a:r>
            <a:endParaRPr lang="zh-CN" sz="160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1363980" y="5962650"/>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学生密码取回通信图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sp>
        <p:nvSpPr>
          <p:cNvPr id="10" name="文本框 9"/>
          <p:cNvSpPr txBox="1"/>
          <p:nvPr/>
        </p:nvSpPr>
        <p:spPr>
          <a:xfrm>
            <a:off x="7706360" y="5855335"/>
            <a:ext cx="4505960" cy="306705"/>
          </a:xfrm>
          <a:prstGeom prst="rect">
            <a:avLst/>
          </a:prstGeom>
          <a:noFill/>
        </p:spPr>
        <p:txBody>
          <a:bodyPr wrap="square" rtlCol="0">
            <a:spAutoFit/>
          </a:bodyPr>
          <a:p>
            <a:r>
              <a:rPr lang="zh-CN" altLang="en-US" sz="1400">
                <a:latin typeface="华文中宋" panose="02010600040101010101" charset="-122"/>
                <a:ea typeface="华文中宋" panose="02010600040101010101" charset="-122"/>
                <a:cs typeface="华文中宋" panose="02010600040101010101" charset="-122"/>
                <a:sym typeface="+mn-ea"/>
              </a:rPr>
              <a:t>图   </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享学</a:t>
            </a:r>
            <a:r>
              <a:rPr lang="en-US" altLang="zh-CN" sz="1400">
                <a:latin typeface="华文中宋" panose="02010600040101010101" charset="-122"/>
                <a:ea typeface="华文中宋" panose="02010600040101010101" charset="-122"/>
                <a:cs typeface="华文中宋" panose="02010600040101010101" charset="-122"/>
                <a:sym typeface="+mn-ea"/>
              </a:rPr>
              <a:t>”</a:t>
            </a:r>
            <a:r>
              <a:rPr lang="zh-CN" altLang="en-US" sz="1400">
                <a:latin typeface="华文中宋" panose="02010600040101010101" charset="-122"/>
                <a:ea typeface="华文中宋" panose="02010600040101010101" charset="-122"/>
                <a:cs typeface="华文中宋" panose="02010600040101010101" charset="-122"/>
                <a:sym typeface="+mn-ea"/>
              </a:rPr>
              <a:t>项目</a:t>
            </a:r>
            <a:r>
              <a:rPr lang="zh-CN" sz="1400">
                <a:latin typeface="华文中宋" panose="02010600040101010101" charset="-122"/>
                <a:ea typeface="华文中宋" panose="02010600040101010101" charset="-122"/>
                <a:cs typeface="华文中宋" panose="02010600040101010101" charset="-122"/>
                <a:sym typeface="+mn-ea"/>
              </a:rPr>
              <a:t>游客留言通信图</a:t>
            </a:r>
            <a:endParaRPr lang="zh-CN" sz="1400">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学生密码取回通信"/>
          <p:cNvPicPr>
            <a:picLocks noChangeAspect="1"/>
          </p:cNvPicPr>
          <p:nvPr/>
        </p:nvPicPr>
        <p:blipFill>
          <a:blip r:embed="rId3"/>
          <a:srcRect r="6066" b="8865"/>
          <a:stretch>
            <a:fillRect/>
          </a:stretch>
        </p:blipFill>
        <p:spPr>
          <a:xfrm>
            <a:off x="39370" y="1347470"/>
            <a:ext cx="6570980" cy="4507865"/>
          </a:xfrm>
          <a:prstGeom prst="rect">
            <a:avLst/>
          </a:prstGeom>
        </p:spPr>
      </p:pic>
      <p:pic>
        <p:nvPicPr>
          <p:cNvPr id="11" name="图片 10" descr="游客留言通信"/>
          <p:cNvPicPr>
            <a:picLocks noChangeAspect="1"/>
          </p:cNvPicPr>
          <p:nvPr/>
        </p:nvPicPr>
        <p:blipFill>
          <a:blip r:embed="rId4"/>
          <a:srcRect r="5853" b="9657"/>
          <a:stretch>
            <a:fillRect/>
          </a:stretch>
        </p:blipFill>
        <p:spPr>
          <a:xfrm>
            <a:off x="6610350" y="2174875"/>
            <a:ext cx="5601970" cy="3347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pic>
        <p:nvPicPr>
          <p:cNvPr id="32" name="TOP-PPT-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8536982" y="3038163"/>
            <a:ext cx="6528362" cy="781674"/>
          </a:xfrm>
          <a:prstGeom prst="rect">
            <a:avLst/>
          </a:prstGeom>
        </p:spPr>
      </p:pic>
      <p:sp>
        <p:nvSpPr>
          <p:cNvPr id="33" name="TOP-PPT-3"/>
          <p:cNvSpPr txBox="1"/>
          <p:nvPr/>
        </p:nvSpPr>
        <p:spPr>
          <a:xfrm>
            <a:off x="2289933" y="3627684"/>
            <a:ext cx="7643462" cy="460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State machine diagram and activity diagram</a:t>
            </a:r>
            <a:endPar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4" name="TOP-PPT-4"/>
          <p:cNvSpPr txBox="1"/>
          <p:nvPr>
            <p:custDataLst>
              <p:tags r:id="rId2"/>
            </p:custDataLst>
          </p:nvPr>
        </p:nvSpPr>
        <p:spPr>
          <a:xfrm>
            <a:off x="2258604" y="2318307"/>
            <a:ext cx="7674790"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660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6600" b="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5" name="TOP-PPT-5"/>
          <p:cNvSpPr/>
          <p:nvPr/>
        </p:nvSpPr>
        <p:spPr>
          <a:xfrm>
            <a:off x="5011655" y="4417197"/>
            <a:ext cx="2168792"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74C81"/>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6" name="TOP-PPT-6"/>
          <p:cNvSpPr/>
          <p:nvPr/>
        </p:nvSpPr>
        <p:spPr>
          <a:xfrm>
            <a:off x="5458369" y="4459501"/>
            <a:ext cx="128109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PART.0</a:t>
            </a:r>
            <a:r>
              <a:rPr kumimoji="0" 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4</a:t>
            </a:r>
            <a:endParaRPr kumimoji="0" 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263390" y="0"/>
            <a:ext cx="381889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38430" y="361950"/>
            <a:ext cx="12068810" cy="2553335"/>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状态机图概述</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200000"/>
              </a:lnSpc>
              <a:buFont typeface="Arial" panose="020B0604020202020204" pitchFamily="34" charset="0"/>
              <a:buNone/>
            </a:pP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2000"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trike="noStrike" noProof="1">
                <a:latin typeface="华文中宋" panose="02010600040101010101" charset="-122"/>
                <a:ea typeface="华文中宋" panose="02010600040101010101" charset="-122"/>
                <a:cs typeface="华文中宋" panose="02010600040101010101" charset="-122"/>
              </a:rPr>
              <a:t>状态机图是系统分析的常用工具之一，它通过建立类对象的生存周期模型来描述对象随时间变化的动态行为。</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200000"/>
              </a:lnSpc>
              <a:buFont typeface="Arial" panose="020B0604020202020204" pitchFamily="34" charset="0"/>
              <a:buNone/>
            </a:pPr>
            <a:r>
              <a:rPr lang="zh-CN" altLang="en-US" strike="noStrike" noProof="1">
                <a:latin typeface="华文中宋" panose="02010600040101010101" charset="-122"/>
                <a:ea typeface="华文中宋" panose="02010600040101010101" charset="-122"/>
                <a:cs typeface="华文中宋" panose="02010600040101010101" charset="-122"/>
              </a:rPr>
              <a:t>     状态机图由</a:t>
            </a: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状态、转换、事件、活动和动作</a:t>
            </a:r>
            <a:r>
              <a:rPr lang="zh-CN" altLang="en-US" strike="noStrike" noProof="1">
                <a:latin typeface="华文中宋" panose="02010600040101010101" charset="-122"/>
                <a:ea typeface="华文中宋" panose="02010600040101010101" charset="-122"/>
                <a:cs typeface="华文中宋" panose="02010600040101010101" charset="-122"/>
              </a:rPr>
              <a:t>5部分组成，是展示状态与状态转换的图。 通常一个状态机图依附于一个类，并且描述一个类的实例。 </a:t>
            </a:r>
            <a:endParaRPr lang="zh-CN" altLang="en-US" strike="noStrike" noProof="1">
              <a:latin typeface="华文中宋" panose="02010600040101010101" charset="-122"/>
              <a:ea typeface="华文中宋" panose="02010600040101010101" charset="-122"/>
              <a:cs typeface="华文中宋" panose="02010600040101010101" charset="-122"/>
            </a:endParaRPr>
          </a:p>
        </p:txBody>
      </p:sp>
      <p:sp>
        <p:nvSpPr>
          <p:cNvPr id="10250" name="文本框 9"/>
          <p:cNvSpPr txBox="1"/>
          <p:nvPr/>
        </p:nvSpPr>
        <p:spPr>
          <a:xfrm>
            <a:off x="1684338" y="6477318"/>
            <a:ext cx="3871912" cy="306705"/>
          </a:xfrm>
          <a:prstGeom prst="rect">
            <a:avLst/>
          </a:prstGeom>
          <a:noFill/>
          <a:ln w="9525">
            <a:noFill/>
          </a:ln>
        </p:spPr>
        <p:txBody>
          <a:bodyPr wrap="square" anchor="t">
            <a:spAutoFit/>
          </a:bodyPr>
          <a:p>
            <a:r>
              <a:rPr sz="1400">
                <a:latin typeface="华文中宋" panose="02010600040101010101" charset="-122"/>
                <a:ea typeface="华文中宋" panose="02010600040101010101" charset="-122"/>
              </a:rPr>
              <a:t>图  图书馆书籍的状态机图</a:t>
            </a:r>
            <a:endParaRPr sz="1400">
              <a:latin typeface="华文中宋" panose="02010600040101010101" charset="-122"/>
              <a:ea typeface="华文中宋" panose="02010600040101010101" charset="-122"/>
            </a:endParaRPr>
          </a:p>
        </p:txBody>
      </p:sp>
      <p:sp>
        <p:nvSpPr>
          <p:cNvPr id="5" name="文本框 4"/>
          <p:cNvSpPr txBox="1"/>
          <p:nvPr/>
        </p:nvSpPr>
        <p:spPr>
          <a:xfrm>
            <a:off x="6068695" y="3355975"/>
            <a:ext cx="5698490" cy="2999740"/>
          </a:xfrm>
          <a:prstGeom prst="rect">
            <a:avLst/>
          </a:prstGeom>
          <a:solidFill>
            <a:schemeClr val="bg2"/>
          </a:solidFill>
          <a:ln w="9525">
            <a:noFill/>
          </a:ln>
        </p:spPr>
        <p:txBody>
          <a:bodyPr wrap="square" anchor="t">
            <a:spAutoFit/>
          </a:bodyPr>
          <a:p>
            <a:pPr>
              <a:lnSpc>
                <a:spcPct val="150000"/>
              </a:lnSpc>
            </a:pPr>
            <a:r>
              <a:rPr lang="en-US" altLang="zh-CN">
                <a:latin typeface="华文仿宋" panose="02010600040101010101" charset="-122"/>
                <a:ea typeface="华文仿宋" panose="02010600040101010101" charset="-122"/>
              </a:rPr>
              <a:t>    </a:t>
            </a:r>
            <a:r>
              <a:rPr lang="zh-CN" altLang="en-US">
                <a:latin typeface="华文仿宋" panose="02010600040101010101" charset="-122"/>
                <a:ea typeface="华文仿宋" panose="02010600040101010101" charset="-122"/>
              </a:rPr>
              <a:t>一个图书对象从它的起始点开始，首先是＂ 新书”状态(new book), 然后是“可以借阅" (available)的状态，如果有读者将书借走，则该书的状态为＂ 巳借出 ＂状态(borrowed),如果 图书被归还图书馆，图书的状态又变为“可以借阅＂状态。 图书馆如果放弃该图书对象的收藏，则图书对象处于“删除“状态(delete) , 最后到达＂终止“状态。</a:t>
            </a:r>
            <a:endParaRPr lang="zh-CN" altLang="en-US">
              <a:latin typeface="华文仿宋" panose="02010600040101010101" charset="-122"/>
              <a:ea typeface="华文仿宋" panose="02010600040101010101" charset="-122"/>
            </a:endParaRPr>
          </a:p>
        </p:txBody>
      </p:sp>
      <p:pic>
        <p:nvPicPr>
          <p:cNvPr id="6" name="图片 5"/>
          <p:cNvPicPr>
            <a:picLocks noChangeAspect="1"/>
          </p:cNvPicPr>
          <p:nvPr/>
        </p:nvPicPr>
        <p:blipFill>
          <a:blip r:embed="rId3"/>
          <a:stretch>
            <a:fillRect/>
          </a:stretch>
        </p:blipFill>
        <p:spPr>
          <a:xfrm>
            <a:off x="638175" y="2990215"/>
            <a:ext cx="4727575" cy="3562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186555" y="0"/>
            <a:ext cx="381889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38113" y="361950"/>
            <a:ext cx="10731500" cy="1999615"/>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状态机图概述</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200000"/>
              </a:lnSpc>
              <a:buFont typeface="Arial" panose="020B0604020202020204" pitchFamily="34" charset="0"/>
              <a:buNone/>
            </a:pP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2000"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trike="noStrike" noProof="1">
                <a:latin typeface="华文中宋" panose="02010600040101010101" charset="-122"/>
                <a:ea typeface="华文中宋" panose="02010600040101010101" charset="-122"/>
                <a:cs typeface="华文中宋" panose="02010600040101010101" charset="-122"/>
              </a:rPr>
              <a:t>状态机图用初始状态表示对象创建时的状态，每一个状态机图只有一个初始状态，用实心圆点表示。 每一个状态机图可能有多个终止状态，用一个实心圆外加一个圆圈表示。</a:t>
            </a:r>
            <a:endParaRPr lang="zh-CN" altLang="en-US" strike="noStrike" noProof="1">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5763260" y="2940685"/>
            <a:ext cx="6210935" cy="3415030"/>
          </a:xfrm>
          <a:prstGeom prst="rect">
            <a:avLst/>
          </a:prstGeom>
          <a:solidFill>
            <a:schemeClr val="bg2"/>
          </a:solidFill>
          <a:ln w="9525">
            <a:noFill/>
          </a:ln>
        </p:spPr>
        <p:txBody>
          <a:bodyPr wrap="square" anchor="t">
            <a:spAutoFit/>
          </a:bodyPr>
          <a:p>
            <a:pPr>
              <a:lnSpc>
                <a:spcPct val="150000"/>
              </a:lnSpc>
            </a:pPr>
            <a:r>
              <a:rPr lang="en-US" altLang="zh-CN">
                <a:latin typeface="华文仿宋" panose="02010600040101010101" charset="-122"/>
                <a:ea typeface="华文仿宋" panose="02010600040101010101" charset="-122"/>
              </a:rPr>
              <a:t>    </a:t>
            </a:r>
            <a:r>
              <a:rPr lang="zh-CN" altLang="en-US">
                <a:latin typeface="华文仿宋" panose="02010600040101010101" charset="-122"/>
                <a:ea typeface="华文仿宋" panose="02010600040101010101" charset="-122"/>
              </a:rPr>
              <a:t>培训班招生“开始“后有学员”注册＂，学期开始后“开始上课＂ ，当课程结束经过”期终考” 后，培训班结束，进入＂终态＂。第二种可能是“注册＂的学员都取消了注册，培训班也进入结 束状态。 第三种情况是学员”注册"'学期开始后“开始上课＇勹学员有中途退学的，图的中心 有一个判断点，如果有学员退学，则需要判断是否还有学员继续学习：如果还有，则培训班 继续，否则只好被迫停止。</a:t>
            </a:r>
            <a:endParaRPr lang="zh-CN" altLang="en-US">
              <a:latin typeface="华文仿宋" panose="02010600040101010101" charset="-122"/>
              <a:ea typeface="华文仿宋" panose="02010600040101010101" charset="-122"/>
            </a:endParaRPr>
          </a:p>
          <a:p>
            <a:pPr>
              <a:lnSpc>
                <a:spcPct val="150000"/>
              </a:lnSpc>
            </a:pPr>
            <a:endParaRPr lang="zh-CN" altLang="en-US">
              <a:latin typeface="华文仿宋" panose="02010600040101010101" charset="-122"/>
              <a:ea typeface="华文仿宋" panose="02010600040101010101" charset="-122"/>
            </a:endParaRPr>
          </a:p>
        </p:txBody>
      </p:sp>
      <p:pic>
        <p:nvPicPr>
          <p:cNvPr id="6" name="图片 5" descr="382b60c4162c89a64f08ac3c6012a14"/>
          <p:cNvPicPr>
            <a:picLocks noChangeAspect="1"/>
          </p:cNvPicPr>
          <p:nvPr/>
        </p:nvPicPr>
        <p:blipFill>
          <a:blip r:embed="rId3"/>
          <a:stretch>
            <a:fillRect/>
          </a:stretch>
        </p:blipFill>
        <p:spPr>
          <a:xfrm>
            <a:off x="146685" y="3147695"/>
            <a:ext cx="5409565" cy="30010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286250" y="0"/>
            <a:ext cx="3540125"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38430" y="361950"/>
            <a:ext cx="11836400" cy="3537585"/>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状态机图基本元素</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2000"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trike="noStrike" noProof="1">
                <a:latin typeface="华文中宋" panose="02010600040101010101" charset="-122"/>
                <a:ea typeface="华文中宋" panose="02010600040101010101" charset="-122"/>
                <a:cs typeface="华文中宋" panose="02010600040101010101" charset="-122"/>
              </a:rPr>
              <a:t>状态机图用于显示状态机、使对象达到这些状态的事件和条件，以及达到这些状态时所发生的操作。是</a:t>
            </a: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描述一个实体基于事件反应的动态行为，显示了该实体如何根据当前所处的状态对不同的事件做出反应</a:t>
            </a:r>
            <a:r>
              <a:rPr lang="zh-CN" altLang="en-US" strike="noStrike" noProof="1">
                <a:latin typeface="华文中宋" panose="02010600040101010101" charset="-122"/>
                <a:ea typeface="华文中宋" panose="02010600040101010101" charset="-122"/>
                <a:cs typeface="华文中宋" panose="02010600040101010101" charset="-122"/>
              </a:rPr>
              <a:t>的。</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latin typeface="华文中宋" panose="02010600040101010101" charset="-122"/>
                <a:ea typeface="华文中宋" panose="02010600040101010101" charset="-122"/>
                <a:cs typeface="华文中宋" panose="02010600040101010101" charset="-122"/>
              </a:rPr>
              <a:t>    状态之间的过渡事件(Event),对应对象的操作。事件有可能在特定的条件下发生，在UML中这样的条件称为警戒条件(GuardCondition)。发生事件时的处理称为动作(Action)。从一个状态到另一个状态之间的连线称为转移(Transitions)。</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latin typeface="华文中宋" panose="02010600040101010101" charset="-122"/>
                <a:ea typeface="华文中宋" panose="02010600040101010101" charset="-122"/>
                <a:cs typeface="华文中宋" panose="02010600040101010101" charset="-122"/>
              </a:rPr>
              <a:t>     状态机图通常包含如下内容：</a:t>
            </a:r>
            <a:endParaRPr lang="zh-CN" altLang="en-US" strike="noStrike" noProof="1">
              <a:latin typeface="华文中宋" panose="02010600040101010101" charset="-122"/>
              <a:ea typeface="华文中宋" panose="02010600040101010101" charset="-122"/>
              <a:cs typeface="华文中宋" panose="02010600040101010101" charset="-122"/>
            </a:endParaRPr>
          </a:p>
        </p:txBody>
      </p:sp>
      <p:sp>
        <p:nvSpPr>
          <p:cNvPr id="23" name="文本框 22"/>
          <p:cNvSpPr txBox="1"/>
          <p:nvPr>
            <p:custDataLst>
              <p:tags r:id="rId3"/>
            </p:custDataLst>
          </p:nvPr>
        </p:nvSpPr>
        <p:spPr>
          <a:xfrm>
            <a:off x="3230681" y="5264252"/>
            <a:ext cx="1707690" cy="554074"/>
          </a:xfrm>
          <a:prstGeom prst="rect">
            <a:avLst/>
          </a:prstGeom>
          <a:noFill/>
        </p:spPr>
        <p:txBody>
          <a:bodyPr wrap="square" lIns="90000" tIns="46800" rIns="90000" bIns="46800" anchor="ctr" anchorCtr="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lang="zh-CN" altLang="en-US" sz="2400" b="1" spc="300">
                <a:solidFill>
                  <a:srgbClr val="000000">
                    <a:lumMod val="85000"/>
                    <a:lumOff val="15000"/>
                  </a:srgbClr>
                </a:solidFill>
                <a:latin typeface="Arial" panose="020B0604020202020204" pitchFamily="34" charset="0"/>
                <a:ea typeface="微软雅黑" panose="020B0503020204020204" charset="-122"/>
                <a:cs typeface="+mn-ea"/>
                <a:sym typeface="Arial" panose="020B0604020202020204" pitchFamily="34" charset="0"/>
              </a:rPr>
              <a:t>状态</a:t>
            </a:r>
            <a:endParaRPr lang="zh-CN" altLang="en-US" sz="2400" b="1" spc="300">
              <a:solidFill>
                <a:srgbClr val="000000">
                  <a:lumMod val="85000"/>
                  <a:lumOff val="15000"/>
                </a:srgb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custDataLst>
              <p:tags r:id="rId4"/>
            </p:custDataLst>
          </p:nvPr>
        </p:nvSpPr>
        <p:spPr>
          <a:xfrm>
            <a:off x="2717685" y="5913538"/>
            <a:ext cx="2750252" cy="1238518"/>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a:latin typeface="华文中宋" panose="02010600040101010101" charset="-122"/>
                <a:ea typeface="华文中宋" panose="02010600040101010101" charset="-122"/>
                <a:sym typeface="+mn-ea"/>
              </a:rPr>
              <a:t>状态定义对象在其生命周期中的条件或状况</a:t>
            </a:r>
            <a:endParaRPr>
              <a:latin typeface="华文中宋" panose="02010600040101010101" charset="-122"/>
              <a:ea typeface="华文中宋" panose="02010600040101010101" charset="-122"/>
            </a:endParaRPr>
          </a:p>
          <a:p>
            <a:pPr algn="ctr">
              <a:lnSpc>
                <a:spcPct val="120000"/>
              </a:lnSpc>
            </a:pPr>
            <a:endParaRPr lang="zh-CN" altLang="en-US" spc="150">
              <a:solidFill>
                <a:sysClr val="window" lastClr="FFFFFF">
                  <a:lumMod val="50000"/>
                </a:sysClr>
              </a:solidFill>
              <a:latin typeface="华文中宋" panose="02010600040101010101" charset="-122"/>
              <a:ea typeface="华文中宋" panose="02010600040101010101" charset="-122"/>
              <a:sym typeface="Arial" panose="020B0604020202020204" pitchFamily="34" charset="0"/>
            </a:endParaRPr>
          </a:p>
        </p:txBody>
      </p:sp>
      <p:sp>
        <p:nvSpPr>
          <p:cNvPr id="25" name="文本框 24"/>
          <p:cNvSpPr txBox="1"/>
          <p:nvPr>
            <p:custDataLst>
              <p:tags r:id="rId5"/>
            </p:custDataLst>
          </p:nvPr>
        </p:nvSpPr>
        <p:spPr>
          <a:xfrm>
            <a:off x="6903212" y="5264252"/>
            <a:ext cx="1707690" cy="554074"/>
          </a:xfrm>
          <a:prstGeom prst="rect">
            <a:avLst/>
          </a:prstGeom>
          <a:noFill/>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lang="zh-CN" altLang="en-US" sz="2400" b="1" spc="300">
                <a:solidFill>
                  <a:srgbClr val="000000">
                    <a:lumMod val="85000"/>
                    <a:lumOff val="15000"/>
                  </a:srgbClr>
                </a:solidFill>
                <a:latin typeface="Arial" panose="020B0604020202020204" pitchFamily="34" charset="0"/>
                <a:ea typeface="微软雅黑" panose="020B0503020204020204" charset="-122"/>
                <a:cs typeface="+mn-ea"/>
                <a:sym typeface="Arial" panose="020B0604020202020204" pitchFamily="34" charset="0"/>
              </a:rPr>
              <a:t>转换</a:t>
            </a:r>
            <a:endParaRPr lang="zh-CN" altLang="en-US" sz="2400" b="1" spc="300">
              <a:solidFill>
                <a:srgbClr val="000000">
                  <a:lumMod val="85000"/>
                  <a:lumOff val="15000"/>
                </a:srgb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文本框 25"/>
          <p:cNvSpPr txBox="1"/>
          <p:nvPr>
            <p:custDataLst>
              <p:tags r:id="rId6"/>
            </p:custDataLst>
          </p:nvPr>
        </p:nvSpPr>
        <p:spPr>
          <a:xfrm>
            <a:off x="6423025" y="5913120"/>
            <a:ext cx="2872740" cy="123888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a:lnSpc>
                <a:spcPct val="120000"/>
              </a:lnSpc>
            </a:pPr>
            <a:r>
              <a:rPr lang="zh-CN" altLang="en-US">
                <a:latin typeface="华文中宋" panose="02010600040101010101" charset="-122"/>
                <a:ea typeface="华文中宋" panose="02010600040101010101" charset="-122"/>
                <a:sym typeface="+mn-ea"/>
              </a:rPr>
              <a:t>对象的状态之间的转移叫转换，它包括事件和动作</a:t>
            </a:r>
            <a:endParaRPr lang="zh-CN" altLang="en-US">
              <a:latin typeface="华文中宋" panose="02010600040101010101" charset="-122"/>
              <a:ea typeface="华文中宋" panose="02010600040101010101" charset="-122"/>
            </a:endParaRPr>
          </a:p>
          <a:p>
            <a:pPr algn="ctr">
              <a:lnSpc>
                <a:spcPct val="120000"/>
              </a:lnSpc>
            </a:pPr>
            <a:endParaRPr sz="1600">
              <a:latin typeface="华文中宋" panose="02010600040101010101" charset="-122"/>
              <a:ea typeface="华文中宋" panose="02010600040101010101" charset="-122"/>
            </a:endParaRPr>
          </a:p>
          <a:p>
            <a:pPr algn="ctr">
              <a:lnSpc>
                <a:spcPct val="120000"/>
              </a:lnSpc>
            </a:pPr>
            <a:endParaRPr lang="zh-CN" altLang="en-US" sz="1600" spc="150">
              <a:solidFill>
                <a:sysClr val="window" lastClr="FFFFFF">
                  <a:lumMod val="50000"/>
                </a:sysClr>
              </a:solidFill>
              <a:latin typeface="Arial" panose="020B0604020202020204" pitchFamily="34" charset="0"/>
              <a:ea typeface="微软雅黑" panose="020B0503020204020204" charset="-122"/>
              <a:sym typeface="Arial" panose="020B0604020202020204" pitchFamily="34" charset="0"/>
            </a:endParaRPr>
          </a:p>
        </p:txBody>
      </p:sp>
      <p:sp>
        <p:nvSpPr>
          <p:cNvPr id="21" name="任意形状 20" descr="A0"/>
          <p:cNvSpPr/>
          <p:nvPr>
            <p:custDataLst>
              <p:tags r:id="rId7"/>
            </p:custDataLst>
          </p:nvPr>
        </p:nvSpPr>
        <p:spPr>
          <a:xfrm>
            <a:off x="3225444" y="4390364"/>
            <a:ext cx="770747" cy="835896"/>
          </a:xfrm>
          <a:custGeom>
            <a:avLst/>
            <a:gdLst>
              <a:gd name="connsiteX0" fmla="*/ 364766 w 727856"/>
              <a:gd name="connsiteY0" fmla="*/ 0 h 789379"/>
              <a:gd name="connsiteX1" fmla="*/ 727856 w 727856"/>
              <a:gd name="connsiteY1" fmla="*/ 356361 h 789379"/>
              <a:gd name="connsiteX2" fmla="*/ 727856 w 727856"/>
              <a:gd name="connsiteY2" fmla="*/ 789379 h 789379"/>
              <a:gd name="connsiteX3" fmla="*/ 509329 w 727856"/>
              <a:gd name="connsiteY3" fmla="*/ 789379 h 789379"/>
              <a:gd name="connsiteX4" fmla="*/ 509329 w 727856"/>
              <a:gd name="connsiteY4" fmla="*/ 359739 h 789379"/>
              <a:gd name="connsiteX5" fmla="*/ 364766 w 727856"/>
              <a:gd name="connsiteY5" fmla="*/ 196675 h 789379"/>
              <a:gd name="connsiteX6" fmla="*/ 218527 w 727856"/>
              <a:gd name="connsiteY6" fmla="*/ 359726 h 789379"/>
              <a:gd name="connsiteX7" fmla="*/ 218527 w 727856"/>
              <a:gd name="connsiteY7" fmla="*/ 789379 h 789379"/>
              <a:gd name="connsiteX8" fmla="*/ 0 w 727856"/>
              <a:gd name="connsiteY8" fmla="*/ 789379 h 789379"/>
              <a:gd name="connsiteX9" fmla="*/ 0 w 727856"/>
              <a:gd name="connsiteY9" fmla="*/ 356361 h 789379"/>
              <a:gd name="connsiteX10" fmla="*/ 364766 w 727856"/>
              <a:gd name="connsiteY10" fmla="*/ 0 h 7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856" h="789379">
                <a:moveTo>
                  <a:pt x="364766" y="0"/>
                </a:moveTo>
                <a:cubicBezTo>
                  <a:pt x="559751" y="0"/>
                  <a:pt x="727856" y="127751"/>
                  <a:pt x="727856" y="356361"/>
                </a:cubicBezTo>
                <a:lnTo>
                  <a:pt x="727856" y="789379"/>
                </a:lnTo>
                <a:lnTo>
                  <a:pt x="509329" y="789379"/>
                </a:lnTo>
                <a:lnTo>
                  <a:pt x="509329" y="359739"/>
                </a:lnTo>
                <a:cubicBezTo>
                  <a:pt x="509329" y="258868"/>
                  <a:pt x="450501" y="196675"/>
                  <a:pt x="364766" y="196675"/>
                </a:cubicBezTo>
                <a:cubicBezTo>
                  <a:pt x="279044" y="196675"/>
                  <a:pt x="218527" y="258868"/>
                  <a:pt x="218527" y="359726"/>
                </a:cubicBezTo>
                <a:lnTo>
                  <a:pt x="218527" y="789379"/>
                </a:lnTo>
                <a:lnTo>
                  <a:pt x="0" y="789379"/>
                </a:lnTo>
                <a:lnTo>
                  <a:pt x="0" y="356361"/>
                </a:lnTo>
                <a:cubicBezTo>
                  <a:pt x="0" y="127751"/>
                  <a:pt x="169781" y="0"/>
                  <a:pt x="364766" y="0"/>
                </a:cubicBezTo>
                <a:close/>
              </a:path>
            </a:pathLst>
          </a:custGeom>
          <a:solidFill>
            <a:srgbClr val="1F74AD"/>
          </a:solidFill>
          <a:ln w="1191" cap="flat">
            <a:noFill/>
            <a:prstDash val="solid"/>
            <a:miter/>
          </a:ln>
        </p:spPr>
        <p:txBody>
          <a:bodyPr rtlCol="0" anchor="ctr"/>
          <a:lstStyle/>
          <a:p>
            <a:endParaRPr lang="zh-CN" altLang="en-US"/>
          </a:p>
        </p:txBody>
      </p:sp>
      <p:sp>
        <p:nvSpPr>
          <p:cNvPr id="30" name="任意形状 29" descr="A0"/>
          <p:cNvSpPr/>
          <p:nvPr>
            <p:custDataLst>
              <p:tags r:id="rId8"/>
            </p:custDataLst>
          </p:nvPr>
        </p:nvSpPr>
        <p:spPr>
          <a:xfrm>
            <a:off x="6902906" y="4390364"/>
            <a:ext cx="770747" cy="830517"/>
          </a:xfrm>
          <a:custGeom>
            <a:avLst/>
            <a:gdLst>
              <a:gd name="connsiteX0" fmla="*/ 364766 w 727856"/>
              <a:gd name="connsiteY0" fmla="*/ 0 h 784300"/>
              <a:gd name="connsiteX1" fmla="*/ 727856 w 727856"/>
              <a:gd name="connsiteY1" fmla="*/ 356361 h 784300"/>
              <a:gd name="connsiteX2" fmla="*/ 727856 w 727856"/>
              <a:gd name="connsiteY2" fmla="*/ 784300 h 784300"/>
              <a:gd name="connsiteX3" fmla="*/ 509329 w 727856"/>
              <a:gd name="connsiteY3" fmla="*/ 784300 h 784300"/>
              <a:gd name="connsiteX4" fmla="*/ 509329 w 727856"/>
              <a:gd name="connsiteY4" fmla="*/ 359739 h 784300"/>
              <a:gd name="connsiteX5" fmla="*/ 364766 w 727856"/>
              <a:gd name="connsiteY5" fmla="*/ 196675 h 784300"/>
              <a:gd name="connsiteX6" fmla="*/ 218527 w 727856"/>
              <a:gd name="connsiteY6" fmla="*/ 359726 h 784300"/>
              <a:gd name="connsiteX7" fmla="*/ 218527 w 727856"/>
              <a:gd name="connsiteY7" fmla="*/ 784300 h 784300"/>
              <a:gd name="connsiteX8" fmla="*/ 0 w 727856"/>
              <a:gd name="connsiteY8" fmla="*/ 784300 h 784300"/>
              <a:gd name="connsiteX9" fmla="*/ 0 w 727856"/>
              <a:gd name="connsiteY9" fmla="*/ 356361 h 784300"/>
              <a:gd name="connsiteX10" fmla="*/ 364766 w 727856"/>
              <a:gd name="connsiteY10" fmla="*/ 0 h 78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856" h="784300">
                <a:moveTo>
                  <a:pt x="364766" y="0"/>
                </a:moveTo>
                <a:cubicBezTo>
                  <a:pt x="559751" y="0"/>
                  <a:pt x="727856" y="127751"/>
                  <a:pt x="727856" y="356361"/>
                </a:cubicBezTo>
                <a:lnTo>
                  <a:pt x="727856" y="784300"/>
                </a:lnTo>
                <a:lnTo>
                  <a:pt x="509329" y="784300"/>
                </a:lnTo>
                <a:lnTo>
                  <a:pt x="509329" y="359739"/>
                </a:lnTo>
                <a:cubicBezTo>
                  <a:pt x="509329" y="258868"/>
                  <a:pt x="450501" y="196675"/>
                  <a:pt x="364766" y="196675"/>
                </a:cubicBezTo>
                <a:cubicBezTo>
                  <a:pt x="279044" y="196675"/>
                  <a:pt x="218527" y="258868"/>
                  <a:pt x="218527" y="359726"/>
                </a:cubicBezTo>
                <a:lnTo>
                  <a:pt x="218527" y="784300"/>
                </a:lnTo>
                <a:lnTo>
                  <a:pt x="0" y="784300"/>
                </a:lnTo>
                <a:lnTo>
                  <a:pt x="0" y="356361"/>
                </a:lnTo>
                <a:cubicBezTo>
                  <a:pt x="0" y="127751"/>
                  <a:pt x="169781" y="0"/>
                  <a:pt x="364766" y="0"/>
                </a:cubicBezTo>
                <a:close/>
              </a:path>
            </a:pathLst>
          </a:custGeom>
          <a:solidFill>
            <a:srgbClr val="3498DB"/>
          </a:solidFill>
          <a:ln w="1191" cap="flat">
            <a:noFill/>
            <a:prstDash val="solid"/>
            <a:miter/>
          </a:ln>
        </p:spPr>
        <p:txBody>
          <a:bodyPr rtlCol="0" anchor="ctr"/>
          <a:lstStyle/>
          <a:p>
            <a:endParaRPr lang="zh-CN" altLang="en-US" dirty="0"/>
          </a:p>
        </p:txBody>
      </p:sp>
      <p:sp>
        <p:nvSpPr>
          <p:cNvPr id="28" name="任意形状 27" descr="A1"/>
          <p:cNvSpPr/>
          <p:nvPr>
            <p:custDataLst>
              <p:tags r:id="rId9"/>
            </p:custDataLst>
          </p:nvPr>
        </p:nvSpPr>
        <p:spPr>
          <a:xfrm>
            <a:off x="4329520" y="4386960"/>
            <a:ext cx="500363" cy="837951"/>
          </a:xfrm>
          <a:custGeom>
            <a:avLst/>
            <a:gdLst>
              <a:gd name="connsiteX0" fmla="*/ 249135 w 472518"/>
              <a:gd name="connsiteY0" fmla="*/ 0 h 791320"/>
              <a:gd name="connsiteX1" fmla="*/ 472518 w 472518"/>
              <a:gd name="connsiteY1" fmla="*/ 0 h 791320"/>
              <a:gd name="connsiteX2" fmla="*/ 472518 w 472518"/>
              <a:gd name="connsiteY2" fmla="*/ 791320 h 791320"/>
              <a:gd name="connsiteX3" fmla="*/ 249161 w 472518"/>
              <a:gd name="connsiteY3" fmla="*/ 791320 h 791320"/>
              <a:gd name="connsiteX4" fmla="*/ 249161 w 472518"/>
              <a:gd name="connsiteY4" fmla="*/ 240582 h 791320"/>
              <a:gd name="connsiteX5" fmla="*/ 0 w 472518"/>
              <a:gd name="connsiteY5" fmla="*/ 457075 h 791320"/>
              <a:gd name="connsiteX6" fmla="*/ 0 w 472518"/>
              <a:gd name="connsiteY6" fmla="*/ 216518 h 79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18" h="791320">
                <a:moveTo>
                  <a:pt x="249135" y="0"/>
                </a:moveTo>
                <a:lnTo>
                  <a:pt x="472518" y="0"/>
                </a:lnTo>
                <a:lnTo>
                  <a:pt x="472518" y="791320"/>
                </a:lnTo>
                <a:lnTo>
                  <a:pt x="249161" y="791320"/>
                </a:lnTo>
                <a:lnTo>
                  <a:pt x="249161" y="240582"/>
                </a:lnTo>
                <a:lnTo>
                  <a:pt x="0" y="457075"/>
                </a:lnTo>
                <a:lnTo>
                  <a:pt x="0" y="216518"/>
                </a:lnTo>
                <a:close/>
              </a:path>
            </a:pathLst>
          </a:custGeom>
          <a:solidFill>
            <a:srgbClr val="1F74AD"/>
          </a:solidFill>
          <a:ln w="1191" cap="flat">
            <a:noFill/>
            <a:prstDash val="solid"/>
            <a:miter/>
          </a:ln>
        </p:spPr>
        <p:txBody>
          <a:bodyPr rtlCol="0" anchor="ctr"/>
          <a:lstStyle/>
          <a:p>
            <a:endParaRPr lang="zh-CN" altLang="en-US"/>
          </a:p>
        </p:txBody>
      </p:sp>
      <p:sp>
        <p:nvSpPr>
          <p:cNvPr id="31" name="任意形状 30" descr="A2"/>
          <p:cNvSpPr/>
          <p:nvPr>
            <p:custDataLst>
              <p:tags r:id="rId10"/>
            </p:custDataLst>
          </p:nvPr>
        </p:nvSpPr>
        <p:spPr>
          <a:xfrm>
            <a:off x="7868115" y="4391061"/>
            <a:ext cx="778813" cy="840598"/>
          </a:xfrm>
          <a:custGeom>
            <a:avLst/>
            <a:gdLst>
              <a:gd name="connsiteX0" fmla="*/ 368584 w 735473"/>
              <a:gd name="connsiteY0" fmla="*/ 0 h 793820"/>
              <a:gd name="connsiteX1" fmla="*/ 735473 w 735473"/>
              <a:gd name="connsiteY1" fmla="*/ 351621 h 793820"/>
              <a:gd name="connsiteX2" fmla="*/ 606386 w 735473"/>
              <a:gd name="connsiteY2" fmla="*/ 628479 h 793820"/>
              <a:gd name="connsiteX3" fmla="*/ 463947 w 735473"/>
              <a:gd name="connsiteY3" fmla="*/ 793820 h 793820"/>
              <a:gd name="connsiteX4" fmla="*/ 195427 w 735473"/>
              <a:gd name="connsiteY4" fmla="*/ 793820 h 793820"/>
              <a:gd name="connsiteX5" fmla="*/ 451816 w 735473"/>
              <a:gd name="connsiteY5" fmla="*/ 495990 h 793820"/>
              <a:gd name="connsiteX6" fmla="*/ 514673 w 735473"/>
              <a:gd name="connsiteY6" fmla="*/ 349914 h 793820"/>
              <a:gd name="connsiteX7" fmla="*/ 368584 w 735473"/>
              <a:gd name="connsiteY7" fmla="*/ 198745 h 793820"/>
              <a:gd name="connsiteX8" fmla="*/ 220815 w 735473"/>
              <a:gd name="connsiteY8" fmla="*/ 353314 h 793820"/>
              <a:gd name="connsiteX9" fmla="*/ 0 w 735473"/>
              <a:gd name="connsiteY9" fmla="*/ 353314 h 793820"/>
              <a:gd name="connsiteX10" fmla="*/ 368584 w 735473"/>
              <a:gd name="connsiteY10" fmla="*/ 0 h 79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473" h="793820">
                <a:moveTo>
                  <a:pt x="368584" y="0"/>
                </a:moveTo>
                <a:cubicBezTo>
                  <a:pt x="582611" y="0"/>
                  <a:pt x="735473" y="134181"/>
                  <a:pt x="735473" y="351621"/>
                </a:cubicBezTo>
                <a:cubicBezTo>
                  <a:pt x="735473" y="468815"/>
                  <a:pt x="689617" y="531659"/>
                  <a:pt x="606386" y="628479"/>
                </a:cubicBezTo>
                <a:lnTo>
                  <a:pt x="463947" y="793820"/>
                </a:lnTo>
                <a:lnTo>
                  <a:pt x="195427" y="793820"/>
                </a:lnTo>
                <a:lnTo>
                  <a:pt x="451816" y="495990"/>
                </a:lnTo>
                <a:cubicBezTo>
                  <a:pt x="495978" y="443334"/>
                  <a:pt x="514673" y="405957"/>
                  <a:pt x="514673" y="349914"/>
                </a:cubicBezTo>
                <a:cubicBezTo>
                  <a:pt x="514673" y="259895"/>
                  <a:pt x="462003" y="198745"/>
                  <a:pt x="368584" y="198745"/>
                </a:cubicBezTo>
                <a:cubicBezTo>
                  <a:pt x="295539" y="198745"/>
                  <a:pt x="220815" y="236121"/>
                  <a:pt x="220815" y="353314"/>
                </a:cubicBezTo>
                <a:lnTo>
                  <a:pt x="0" y="353314"/>
                </a:lnTo>
                <a:cubicBezTo>
                  <a:pt x="0" y="132502"/>
                  <a:pt x="161370" y="13"/>
                  <a:pt x="368584" y="0"/>
                </a:cubicBezTo>
                <a:close/>
              </a:path>
            </a:pathLst>
          </a:custGeom>
          <a:solidFill>
            <a:srgbClr val="3498DB"/>
          </a:solidFill>
          <a:ln w="1191" cap="flat">
            <a:noFill/>
            <a:prstDash val="solid"/>
            <a:miter/>
          </a:ln>
        </p:spPr>
        <p:txBody>
          <a:bodyPr rtlCol="0" anchor="ctr"/>
          <a:lstStyle/>
          <a:p>
            <a:endParaRPr lang="zh-CN" altLang="en-US"/>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518025" y="0"/>
            <a:ext cx="3156585"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77800" y="180340"/>
            <a:ext cx="11836400" cy="1395730"/>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800" b="1" noProof="1">
                <a:solidFill>
                  <a:srgbClr val="C00000"/>
                </a:solidFill>
                <a:latin typeface="华文中宋" panose="02010600040101010101" charset="-122"/>
                <a:ea typeface="华文中宋" panose="02010600040101010101" charset="-122"/>
                <a:cs typeface="华文中宋" panose="02010600040101010101" charset="-122"/>
              </a:rPr>
              <a:t>状态</a:t>
            </a:r>
            <a:endParaRPr lang="zh-CN" altLang="en-US" sz="28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trike="noStrike" noProof="1">
                <a:latin typeface="华文中宋" panose="02010600040101010101" charset="-122"/>
                <a:ea typeface="华文中宋" panose="02010600040101010101" charset="-122"/>
                <a:cs typeface="华文中宋" panose="02010600040101010101" charset="-122"/>
              </a:rPr>
              <a:t>一个对象的状态可能包含子状态或其他一些更加详细的内容。 具体由以下5个部分组成：</a:t>
            </a:r>
            <a:endParaRPr lang="zh-CN" altLang="en-US" strike="noStrike" noProof="1">
              <a:latin typeface="华文中宋" panose="02010600040101010101" charset="-122"/>
              <a:ea typeface="华文中宋" panose="02010600040101010101" charset="-122"/>
              <a:cs typeface="华文中宋" panose="02010600040101010101" charset="-122"/>
            </a:endParaRPr>
          </a:p>
        </p:txBody>
      </p:sp>
      <p:sp>
        <p:nvSpPr>
          <p:cNvPr id="10250" name="文本框 9"/>
          <p:cNvSpPr txBox="1"/>
          <p:nvPr/>
        </p:nvSpPr>
        <p:spPr>
          <a:xfrm>
            <a:off x="607695" y="1825625"/>
            <a:ext cx="10730230" cy="4061460"/>
          </a:xfrm>
          <a:prstGeom prst="rect">
            <a:avLst/>
          </a:prstGeom>
          <a:solidFill>
            <a:schemeClr val="bg2"/>
          </a:solidFill>
          <a:ln w="9525">
            <a:noFill/>
          </a:ln>
        </p:spPr>
        <p:txBody>
          <a:bodyPr wrap="square" anchor="t">
            <a:spAutoFit/>
          </a:bodyPr>
          <a:p>
            <a:pPr>
              <a:lnSpc>
                <a:spcPct val="150000"/>
              </a:lnSpc>
            </a:pPr>
            <a:r>
              <a:rPr b="1">
                <a:solidFill>
                  <a:srgbClr val="C00000"/>
                </a:solidFill>
                <a:latin typeface="华文中宋" panose="02010600040101010101" charset="-122"/>
                <a:ea typeface="华文中宋" panose="02010600040101010101" charset="-122"/>
              </a:rPr>
              <a:t>1.</a:t>
            </a:r>
            <a:r>
              <a:rPr lang="zh-CN" b="1">
                <a:solidFill>
                  <a:srgbClr val="C00000"/>
                </a:solidFill>
                <a:latin typeface="华文中宋" panose="02010600040101010101" charset="-122"/>
                <a:ea typeface="华文中宋" panose="02010600040101010101" charset="-122"/>
              </a:rPr>
              <a:t>名称</a:t>
            </a:r>
            <a:endParaRPr lang="zh-CN" b="1">
              <a:solidFill>
                <a:srgbClr val="C00000"/>
              </a:solidFill>
              <a:latin typeface="华文中宋" panose="02010600040101010101" charset="-122"/>
              <a:ea typeface="华文中宋" panose="02010600040101010101" charset="-122"/>
            </a:endParaRPr>
          </a:p>
          <a:p>
            <a:pPr>
              <a:lnSpc>
                <a:spcPct val="150000"/>
              </a:lnSpc>
            </a:pPr>
            <a:r>
              <a:rPr lang="zh-CN" sz="1600">
                <a:latin typeface="华文中宋" panose="02010600040101010101" charset="-122"/>
                <a:ea typeface="华文中宋" panose="02010600040101010101" charset="-122"/>
              </a:rPr>
              <a:t>名称是将一个状态与其他状态区分开来的文本字符串：状态也可能是匿名的，这表示它没有名称。</a:t>
            </a:r>
            <a:endParaRPr sz="1600">
              <a:latin typeface="华文中宋" panose="02010600040101010101" charset="-122"/>
              <a:ea typeface="华文中宋" panose="02010600040101010101" charset="-122"/>
            </a:endParaRPr>
          </a:p>
          <a:p>
            <a:pPr>
              <a:lnSpc>
                <a:spcPct val="150000"/>
              </a:lnSpc>
            </a:pPr>
            <a:r>
              <a:rPr lang="en-US" b="1">
                <a:solidFill>
                  <a:srgbClr val="C00000"/>
                </a:solidFill>
                <a:latin typeface="华文中宋" panose="02010600040101010101" charset="-122"/>
                <a:ea typeface="华文中宋" panose="02010600040101010101" charset="-122"/>
              </a:rPr>
              <a:t>2.</a:t>
            </a:r>
            <a:r>
              <a:rPr lang="zh-CN" altLang="en-US" b="1">
                <a:solidFill>
                  <a:srgbClr val="C00000"/>
                </a:solidFill>
                <a:latin typeface="华文中宋" panose="02010600040101010101" charset="-122"/>
                <a:ea typeface="华文中宋" panose="02010600040101010101" charset="-122"/>
              </a:rPr>
              <a:t>进入</a:t>
            </a:r>
            <a:r>
              <a:rPr lang="en-US" b="1">
                <a:solidFill>
                  <a:srgbClr val="C00000"/>
                </a:solidFill>
                <a:latin typeface="华文中宋" panose="02010600040101010101" charset="-122"/>
                <a:ea typeface="华文中宋" panose="02010600040101010101" charset="-122"/>
              </a:rPr>
              <a:t>／退出动作</a:t>
            </a:r>
            <a:endParaRPr lang="en-US">
              <a:solidFill>
                <a:srgbClr val="C00000"/>
              </a:solidFill>
              <a:latin typeface="华文中宋" panose="02010600040101010101" charset="-122"/>
              <a:ea typeface="华文中宋" panose="02010600040101010101" charset="-122"/>
            </a:endParaRPr>
          </a:p>
          <a:p>
            <a:pPr>
              <a:lnSpc>
                <a:spcPct val="150000"/>
              </a:lnSpc>
            </a:pPr>
            <a:r>
              <a:rPr lang="zh-CN" altLang="en-US" sz="1600">
                <a:latin typeface="华文中宋" panose="02010600040101010101" charset="-122"/>
                <a:ea typeface="华文中宋" panose="02010600040101010101" charset="-122"/>
              </a:rPr>
              <a:t>进入／退出动作(entry/exitaction)表示进入／退出这个状态所执行的动作。</a:t>
            </a:r>
            <a:endParaRPr lang="zh-CN" altLang="en-US" sz="1600">
              <a:latin typeface="华文中宋" panose="02010600040101010101" charset="-122"/>
              <a:ea typeface="华文中宋" panose="02010600040101010101" charset="-122"/>
            </a:endParaRPr>
          </a:p>
          <a:p>
            <a:pPr>
              <a:lnSpc>
                <a:spcPct val="150000"/>
              </a:lnSpc>
            </a:pPr>
            <a:r>
              <a:rPr lang="en-US" altLang="zh-CN" b="1">
                <a:solidFill>
                  <a:srgbClr val="C00000"/>
                </a:solidFill>
                <a:latin typeface="华文中宋" panose="02010600040101010101" charset="-122"/>
                <a:ea typeface="华文中宋" panose="02010600040101010101" charset="-122"/>
              </a:rPr>
              <a:t>3.内部转换</a:t>
            </a:r>
            <a:endParaRPr lang="en-US" altLang="zh-CN">
              <a:solidFill>
                <a:srgbClr val="C00000"/>
              </a:solidFill>
              <a:latin typeface="华文中宋" panose="02010600040101010101" charset="-122"/>
              <a:ea typeface="华文中宋" panose="02010600040101010101" charset="-122"/>
            </a:endParaRPr>
          </a:p>
          <a:p>
            <a:pPr>
              <a:lnSpc>
                <a:spcPct val="150000"/>
              </a:lnSpc>
            </a:pPr>
            <a:r>
              <a:rPr lang="en-US" altLang="zh-CN" sz="1600">
                <a:latin typeface="华文中宋" panose="02010600040101010101" charset="-122"/>
                <a:ea typeface="华文中宋" panose="02010600040101010101" charset="-122"/>
              </a:rPr>
              <a:t>内部转移(InternalTransition)使事件可以在不退出状态的情况下在状态内得到处理，从而可避免触发进入或退出操作。</a:t>
            </a:r>
            <a:endParaRPr lang="en-US" altLang="zh-CN" sz="1600">
              <a:latin typeface="华文中宋" panose="02010600040101010101" charset="-122"/>
              <a:ea typeface="华文中宋" panose="02010600040101010101" charset="-122"/>
            </a:endParaRPr>
          </a:p>
          <a:p>
            <a:pPr>
              <a:lnSpc>
                <a:spcPct val="150000"/>
              </a:lnSpc>
            </a:pPr>
            <a:r>
              <a:rPr lang="en-US" altLang="zh-CN" b="1">
                <a:solidFill>
                  <a:srgbClr val="C00000"/>
                </a:solidFill>
                <a:latin typeface="华文中宋" panose="02010600040101010101" charset="-122"/>
                <a:ea typeface="华文中宋" panose="02010600040101010101" charset="-122"/>
              </a:rPr>
              <a:t>4.子状态</a:t>
            </a:r>
            <a:endParaRPr lang="en-US" altLang="zh-CN">
              <a:solidFill>
                <a:srgbClr val="C00000"/>
              </a:solidFill>
              <a:latin typeface="华文中宋" panose="02010600040101010101" charset="-122"/>
              <a:ea typeface="华文中宋" panose="02010600040101010101" charset="-122"/>
            </a:endParaRPr>
          </a:p>
          <a:p>
            <a:pPr>
              <a:lnSpc>
                <a:spcPct val="150000"/>
              </a:lnSpc>
            </a:pPr>
            <a:r>
              <a:rPr lang="en-US" altLang="zh-CN" sz="1600">
                <a:latin typeface="华文中宋" panose="02010600040101010101" charset="-122"/>
                <a:ea typeface="华文中宋" panose="02010600040101010101" charset="-122"/>
              </a:rPr>
              <a:t>UML状态机图中嵌套在另外一个状态中的状态称为子状态(SubState)</a:t>
            </a:r>
            <a:r>
              <a:rPr lang="zh-CN" altLang="en-US" sz="1600">
                <a:latin typeface="华文中宋" panose="02010600040101010101" charset="-122"/>
                <a:ea typeface="华文中宋" panose="02010600040101010101" charset="-122"/>
              </a:rPr>
              <a:t>。</a:t>
            </a:r>
            <a:endParaRPr lang="zh-CN" altLang="en-US" sz="1600">
              <a:latin typeface="华文中宋" panose="02010600040101010101" charset="-122"/>
              <a:ea typeface="华文中宋" panose="02010600040101010101" charset="-122"/>
            </a:endParaRPr>
          </a:p>
          <a:p>
            <a:pPr>
              <a:lnSpc>
                <a:spcPct val="150000"/>
              </a:lnSpc>
            </a:pPr>
            <a:r>
              <a:rPr lang="en-US" altLang="zh-CN" b="1">
                <a:solidFill>
                  <a:srgbClr val="C00000"/>
                </a:solidFill>
                <a:latin typeface="华文中宋" panose="02010600040101010101" charset="-122"/>
                <a:ea typeface="华文中宋" panose="02010600040101010101" charset="-122"/>
              </a:rPr>
              <a:t>5</a:t>
            </a:r>
            <a:r>
              <a:rPr lang="zh-CN" altLang="en-US" b="1">
                <a:solidFill>
                  <a:srgbClr val="C00000"/>
                </a:solidFill>
                <a:latin typeface="华文中宋" panose="02010600040101010101" charset="-122"/>
                <a:ea typeface="华文中宋" panose="02010600040101010101" charset="-122"/>
              </a:rPr>
              <a:t>.延迟事件</a:t>
            </a:r>
            <a:endParaRPr lang="zh-CN" altLang="en-US">
              <a:solidFill>
                <a:srgbClr val="C00000"/>
              </a:solidFill>
              <a:latin typeface="华文中宋" panose="02010600040101010101" charset="-122"/>
              <a:ea typeface="华文中宋" panose="02010600040101010101" charset="-122"/>
            </a:endParaRPr>
          </a:p>
          <a:p>
            <a:pPr>
              <a:lnSpc>
                <a:spcPct val="150000"/>
              </a:lnSpc>
            </a:pPr>
            <a:r>
              <a:rPr lang="zh-CN" altLang="en-US" sz="1600">
                <a:latin typeface="华文中宋" panose="02010600040101010101" charset="-122"/>
                <a:ea typeface="华文中宋" panose="02010600040101010101" charset="-122"/>
              </a:rPr>
              <a:t>延迟事件(DeferredEvent)是其处理过程被推迟的事件，它们的处理过程要到事件不被延迟的状态被激活时才会执行。</a:t>
            </a:r>
            <a:r>
              <a:rPr lang="zh-CN" altLang="en-US">
                <a:latin typeface="华文中宋" panose="02010600040101010101" charset="-122"/>
                <a:ea typeface="华文中宋" panose="02010600040101010101" charset="-122"/>
              </a:rPr>
              <a:t> </a:t>
            </a:r>
            <a:endParaRPr lang="zh-CN" altLang="en-US">
              <a:latin typeface="华文中宋" panose="02010600040101010101" charset="-122"/>
              <a:ea typeface="华文中宋" panose="02010600040101010101" charset="-122"/>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用例和用例图</a:t>
            </a:r>
            <a:endParaRPr lang="zh-CN" altLang="en-US" sz="2800" b="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 name="TOP-PPT-3-1"/>
          <p:cNvSpPr/>
          <p:nvPr/>
        </p:nvSpPr>
        <p:spPr>
          <a:xfrm>
            <a:off x="828040" y="2380615"/>
            <a:ext cx="10535920" cy="746760"/>
          </a:xfrm>
          <a:custGeom>
            <a:avLst/>
            <a:gdLst>
              <a:gd name="connsiteX0" fmla="*/ 0 w 2683934"/>
              <a:gd name="connsiteY0" fmla="*/ 702733 h 799629"/>
              <a:gd name="connsiteX1" fmla="*/ 431800 w 2683934"/>
              <a:gd name="connsiteY1" fmla="*/ 533400 h 799629"/>
              <a:gd name="connsiteX2" fmla="*/ 897467 w 2683934"/>
              <a:gd name="connsiteY2" fmla="*/ 719667 h 799629"/>
              <a:gd name="connsiteX3" fmla="*/ 1151467 w 2683934"/>
              <a:gd name="connsiteY3" fmla="*/ 778933 h 799629"/>
              <a:gd name="connsiteX4" fmla="*/ 1456267 w 2683934"/>
              <a:gd name="connsiteY4" fmla="*/ 787400 h 799629"/>
              <a:gd name="connsiteX5" fmla="*/ 1769534 w 2683934"/>
              <a:gd name="connsiteY5" fmla="*/ 618067 h 799629"/>
              <a:gd name="connsiteX6" fmla="*/ 1981200 w 2683934"/>
              <a:gd name="connsiteY6" fmla="*/ 313267 h 799629"/>
              <a:gd name="connsiteX7" fmla="*/ 2218267 w 2683934"/>
              <a:gd name="connsiteY7" fmla="*/ 118533 h 799629"/>
              <a:gd name="connsiteX8" fmla="*/ 2463800 w 2683934"/>
              <a:gd name="connsiteY8" fmla="*/ 16933 h 799629"/>
              <a:gd name="connsiteX9" fmla="*/ 2683934 w 2683934"/>
              <a:gd name="connsiteY9" fmla="*/ 0 h 799629"/>
              <a:gd name="connsiteX0-1" fmla="*/ 0 w 2779669"/>
              <a:gd name="connsiteY0-2" fmla="*/ 686196 h 783092"/>
              <a:gd name="connsiteX1-3" fmla="*/ 431800 w 2779669"/>
              <a:gd name="connsiteY1-4" fmla="*/ 516863 h 783092"/>
              <a:gd name="connsiteX2-5" fmla="*/ 897467 w 2779669"/>
              <a:gd name="connsiteY2-6" fmla="*/ 703130 h 783092"/>
              <a:gd name="connsiteX3-7" fmla="*/ 1151467 w 2779669"/>
              <a:gd name="connsiteY3-8" fmla="*/ 762396 h 783092"/>
              <a:gd name="connsiteX4-9" fmla="*/ 1456267 w 2779669"/>
              <a:gd name="connsiteY4-10" fmla="*/ 770863 h 783092"/>
              <a:gd name="connsiteX5-11" fmla="*/ 1769534 w 2779669"/>
              <a:gd name="connsiteY5-12" fmla="*/ 601530 h 783092"/>
              <a:gd name="connsiteX6-13" fmla="*/ 1981200 w 2779669"/>
              <a:gd name="connsiteY6-14" fmla="*/ 296730 h 783092"/>
              <a:gd name="connsiteX7-15" fmla="*/ 2218267 w 2779669"/>
              <a:gd name="connsiteY7-16" fmla="*/ 101996 h 783092"/>
              <a:gd name="connsiteX8-17" fmla="*/ 2463800 w 2779669"/>
              <a:gd name="connsiteY8-18" fmla="*/ 396 h 783092"/>
              <a:gd name="connsiteX9-19" fmla="*/ 2779669 w 2779669"/>
              <a:gd name="connsiteY9-20" fmla="*/ 690837 h 783092"/>
              <a:gd name="connsiteX0-21" fmla="*/ 0 w 2779669"/>
              <a:gd name="connsiteY0-22" fmla="*/ 686190 h 783086"/>
              <a:gd name="connsiteX1-23" fmla="*/ 431800 w 2779669"/>
              <a:gd name="connsiteY1-24" fmla="*/ 516857 h 783086"/>
              <a:gd name="connsiteX2-25" fmla="*/ 897467 w 2779669"/>
              <a:gd name="connsiteY2-26" fmla="*/ 703124 h 783086"/>
              <a:gd name="connsiteX3-27" fmla="*/ 1151467 w 2779669"/>
              <a:gd name="connsiteY3-28" fmla="*/ 762390 h 783086"/>
              <a:gd name="connsiteX4-29" fmla="*/ 1456267 w 2779669"/>
              <a:gd name="connsiteY4-30" fmla="*/ 770857 h 783086"/>
              <a:gd name="connsiteX5-31" fmla="*/ 1769534 w 2779669"/>
              <a:gd name="connsiteY5-32" fmla="*/ 601524 h 783086"/>
              <a:gd name="connsiteX6-33" fmla="*/ 1981200 w 2779669"/>
              <a:gd name="connsiteY6-34" fmla="*/ 296724 h 783086"/>
              <a:gd name="connsiteX7-35" fmla="*/ 2218267 w 2779669"/>
              <a:gd name="connsiteY7-36" fmla="*/ 101990 h 783086"/>
              <a:gd name="connsiteX8-37" fmla="*/ 2463800 w 2779669"/>
              <a:gd name="connsiteY8-38" fmla="*/ 390 h 783086"/>
              <a:gd name="connsiteX9-39" fmla="*/ 2779669 w 2779669"/>
              <a:gd name="connsiteY9-40" fmla="*/ 690831 h 783086"/>
              <a:gd name="connsiteX0-41" fmla="*/ 0 w 2779669"/>
              <a:gd name="connsiteY0-42" fmla="*/ 588891 h 685787"/>
              <a:gd name="connsiteX1-43" fmla="*/ 431800 w 2779669"/>
              <a:gd name="connsiteY1-44" fmla="*/ 419558 h 685787"/>
              <a:gd name="connsiteX2-45" fmla="*/ 897467 w 2779669"/>
              <a:gd name="connsiteY2-46" fmla="*/ 605825 h 685787"/>
              <a:gd name="connsiteX3-47" fmla="*/ 1151467 w 2779669"/>
              <a:gd name="connsiteY3-48" fmla="*/ 665091 h 685787"/>
              <a:gd name="connsiteX4-49" fmla="*/ 1456267 w 2779669"/>
              <a:gd name="connsiteY4-50" fmla="*/ 673558 h 685787"/>
              <a:gd name="connsiteX5-51" fmla="*/ 1769534 w 2779669"/>
              <a:gd name="connsiteY5-52" fmla="*/ 504225 h 685787"/>
              <a:gd name="connsiteX6-53" fmla="*/ 1981200 w 2779669"/>
              <a:gd name="connsiteY6-54" fmla="*/ 199425 h 685787"/>
              <a:gd name="connsiteX7-55" fmla="*/ 2218267 w 2779669"/>
              <a:gd name="connsiteY7-56" fmla="*/ 4691 h 685787"/>
              <a:gd name="connsiteX8-57" fmla="*/ 2440824 w 2779669"/>
              <a:gd name="connsiteY8-58" fmla="*/ 46776 h 685787"/>
              <a:gd name="connsiteX9-59" fmla="*/ 2779669 w 2779669"/>
              <a:gd name="connsiteY9-60" fmla="*/ 593532 h 685787"/>
              <a:gd name="connsiteX0-61" fmla="*/ 0 w 2779669"/>
              <a:gd name="connsiteY0-62" fmla="*/ 598502 h 695398"/>
              <a:gd name="connsiteX1-63" fmla="*/ 431800 w 2779669"/>
              <a:gd name="connsiteY1-64" fmla="*/ 429169 h 695398"/>
              <a:gd name="connsiteX2-65" fmla="*/ 897467 w 2779669"/>
              <a:gd name="connsiteY2-66" fmla="*/ 615436 h 695398"/>
              <a:gd name="connsiteX3-67" fmla="*/ 1151467 w 2779669"/>
              <a:gd name="connsiteY3-68" fmla="*/ 674702 h 695398"/>
              <a:gd name="connsiteX4-69" fmla="*/ 1456267 w 2779669"/>
              <a:gd name="connsiteY4-70" fmla="*/ 683169 h 695398"/>
              <a:gd name="connsiteX5-71" fmla="*/ 1769534 w 2779669"/>
              <a:gd name="connsiteY5-72" fmla="*/ 513836 h 695398"/>
              <a:gd name="connsiteX6-73" fmla="*/ 1981200 w 2779669"/>
              <a:gd name="connsiteY6-74" fmla="*/ 209036 h 695398"/>
              <a:gd name="connsiteX7-75" fmla="*/ 2218267 w 2779669"/>
              <a:gd name="connsiteY7-76" fmla="*/ 14302 h 695398"/>
              <a:gd name="connsiteX8-77" fmla="*/ 2779669 w 2779669"/>
              <a:gd name="connsiteY8-78" fmla="*/ 603143 h 695398"/>
              <a:gd name="connsiteX0-79" fmla="*/ 0 w 2779669"/>
              <a:gd name="connsiteY0-80" fmla="*/ 584881 h 681777"/>
              <a:gd name="connsiteX1-81" fmla="*/ 431800 w 2779669"/>
              <a:gd name="connsiteY1-82" fmla="*/ 415548 h 681777"/>
              <a:gd name="connsiteX2-83" fmla="*/ 897467 w 2779669"/>
              <a:gd name="connsiteY2-84" fmla="*/ 601815 h 681777"/>
              <a:gd name="connsiteX3-85" fmla="*/ 1151467 w 2779669"/>
              <a:gd name="connsiteY3-86" fmla="*/ 661081 h 681777"/>
              <a:gd name="connsiteX4-87" fmla="*/ 1456267 w 2779669"/>
              <a:gd name="connsiteY4-88" fmla="*/ 669548 h 681777"/>
              <a:gd name="connsiteX5-89" fmla="*/ 1769534 w 2779669"/>
              <a:gd name="connsiteY5-90" fmla="*/ 500215 h 681777"/>
              <a:gd name="connsiteX6-91" fmla="*/ 1981200 w 2779669"/>
              <a:gd name="connsiteY6-92" fmla="*/ 195415 h 681777"/>
              <a:gd name="connsiteX7-93" fmla="*/ 2218267 w 2779669"/>
              <a:gd name="connsiteY7-94" fmla="*/ 681 h 681777"/>
              <a:gd name="connsiteX8-95" fmla="*/ 2779669 w 2779669"/>
              <a:gd name="connsiteY8-96" fmla="*/ 589522 h 681777"/>
              <a:gd name="connsiteX0-97" fmla="*/ 0 w 2779669"/>
              <a:gd name="connsiteY0-98" fmla="*/ 469032 h 565928"/>
              <a:gd name="connsiteX1-99" fmla="*/ 431800 w 2779669"/>
              <a:gd name="connsiteY1-100" fmla="*/ 299699 h 565928"/>
              <a:gd name="connsiteX2-101" fmla="*/ 897467 w 2779669"/>
              <a:gd name="connsiteY2-102" fmla="*/ 485966 h 565928"/>
              <a:gd name="connsiteX3-103" fmla="*/ 1151467 w 2779669"/>
              <a:gd name="connsiteY3-104" fmla="*/ 545232 h 565928"/>
              <a:gd name="connsiteX4-105" fmla="*/ 1456267 w 2779669"/>
              <a:gd name="connsiteY4-106" fmla="*/ 553699 h 565928"/>
              <a:gd name="connsiteX5-107" fmla="*/ 1769534 w 2779669"/>
              <a:gd name="connsiteY5-108" fmla="*/ 384366 h 565928"/>
              <a:gd name="connsiteX6-109" fmla="*/ 1981200 w 2779669"/>
              <a:gd name="connsiteY6-110" fmla="*/ 79566 h 565928"/>
              <a:gd name="connsiteX7-111" fmla="*/ 2224968 w 2779669"/>
              <a:gd name="connsiteY7-112" fmla="*/ 885 h 565928"/>
              <a:gd name="connsiteX8-113" fmla="*/ 2779669 w 2779669"/>
              <a:gd name="connsiteY8-114" fmla="*/ 473673 h 565928"/>
              <a:gd name="connsiteX0-115" fmla="*/ 0 w 2779669"/>
              <a:gd name="connsiteY0-116" fmla="*/ 471936 h 568832"/>
              <a:gd name="connsiteX1-117" fmla="*/ 431800 w 2779669"/>
              <a:gd name="connsiteY1-118" fmla="*/ 302603 h 568832"/>
              <a:gd name="connsiteX2-119" fmla="*/ 897467 w 2779669"/>
              <a:gd name="connsiteY2-120" fmla="*/ 488870 h 568832"/>
              <a:gd name="connsiteX3-121" fmla="*/ 1151467 w 2779669"/>
              <a:gd name="connsiteY3-122" fmla="*/ 548136 h 568832"/>
              <a:gd name="connsiteX4-123" fmla="*/ 1456267 w 2779669"/>
              <a:gd name="connsiteY4-124" fmla="*/ 556603 h 568832"/>
              <a:gd name="connsiteX5-125" fmla="*/ 1769534 w 2779669"/>
              <a:gd name="connsiteY5-126" fmla="*/ 387270 h 568832"/>
              <a:gd name="connsiteX6-127" fmla="*/ 1981200 w 2779669"/>
              <a:gd name="connsiteY6-128" fmla="*/ 82470 h 568832"/>
              <a:gd name="connsiteX7-129" fmla="*/ 2224968 w 2779669"/>
              <a:gd name="connsiteY7-130" fmla="*/ 3789 h 568832"/>
              <a:gd name="connsiteX8-131" fmla="*/ 2779669 w 2779669"/>
              <a:gd name="connsiteY8-132" fmla="*/ 476577 h 5688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779669" h="568832">
                <a:moveTo>
                  <a:pt x="0" y="471936"/>
                </a:moveTo>
                <a:cubicBezTo>
                  <a:pt x="141111" y="385858"/>
                  <a:pt x="282222" y="299781"/>
                  <a:pt x="431800" y="302603"/>
                </a:cubicBezTo>
                <a:cubicBezTo>
                  <a:pt x="581378" y="305425"/>
                  <a:pt x="777523" y="447948"/>
                  <a:pt x="897467" y="488870"/>
                </a:cubicBezTo>
                <a:cubicBezTo>
                  <a:pt x="1017411" y="529792"/>
                  <a:pt x="1058334" y="536847"/>
                  <a:pt x="1151467" y="548136"/>
                </a:cubicBezTo>
                <a:cubicBezTo>
                  <a:pt x="1244600" y="559425"/>
                  <a:pt x="1353256" y="583414"/>
                  <a:pt x="1456267" y="556603"/>
                </a:cubicBezTo>
                <a:cubicBezTo>
                  <a:pt x="1559278" y="529792"/>
                  <a:pt x="1682045" y="466292"/>
                  <a:pt x="1769534" y="387270"/>
                </a:cubicBezTo>
                <a:cubicBezTo>
                  <a:pt x="1857023" y="308248"/>
                  <a:pt x="1905294" y="146384"/>
                  <a:pt x="1981200" y="82470"/>
                </a:cubicBezTo>
                <a:cubicBezTo>
                  <a:pt x="2057106" y="18557"/>
                  <a:pt x="2093566" y="-11121"/>
                  <a:pt x="2224968" y="3789"/>
                </a:cubicBezTo>
                <a:cubicBezTo>
                  <a:pt x="2356370" y="18699"/>
                  <a:pt x="2662710" y="353902"/>
                  <a:pt x="2779669" y="476577"/>
                </a:cubicBezTo>
              </a:path>
            </a:pathLst>
          </a:custGeom>
          <a:noFill/>
          <a:ln w="28575">
            <a:solidFill>
              <a:srgbClr val="E52C2C"/>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grpSp>
        <p:nvGrpSpPr>
          <p:cNvPr id="6" name="Group 15"/>
          <p:cNvGrpSpPr/>
          <p:nvPr/>
        </p:nvGrpSpPr>
        <p:grpSpPr>
          <a:xfrm rot="0">
            <a:off x="1523365" y="1823720"/>
            <a:ext cx="1430655" cy="1891665"/>
            <a:chOff x="2455123" y="2131468"/>
            <a:chExt cx="1430653" cy="1891891"/>
          </a:xfrm>
          <a:solidFill>
            <a:schemeClr val="bg2">
              <a:lumMod val="10000"/>
            </a:schemeClr>
          </a:solidFill>
        </p:grpSpPr>
        <p:sp>
          <p:nvSpPr>
            <p:cNvPr id="18" name="TOP-PPT-3-2"/>
            <p:cNvSpPr/>
            <p:nvPr/>
          </p:nvSpPr>
          <p:spPr>
            <a:xfrm>
              <a:off x="2455123" y="2131468"/>
              <a:ext cx="1091476" cy="1891891"/>
            </a:xfrm>
            <a:prstGeom prst="chevron">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sp>
          <p:nvSpPr>
            <p:cNvPr id="19" name="TOP-PPT-3-3"/>
            <p:cNvSpPr>
              <a:spLocks noChangeAspect="1"/>
            </p:cNvSpPr>
            <p:nvPr/>
          </p:nvSpPr>
          <p:spPr>
            <a:xfrm>
              <a:off x="3228083" y="2732678"/>
              <a:ext cx="657693" cy="657689"/>
            </a:xfrm>
            <a:prstGeom prst="ellipse">
              <a:avLst/>
            </a:prstGeom>
            <a:solidFill>
              <a:schemeClr val="bg1"/>
            </a:solidFill>
            <a:ln w="38100">
              <a:solidFill>
                <a:srgbClr val="E52C2C"/>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rPr>
                <a:t>I</a:t>
              </a:r>
              <a:endParaRPr lang="id-ID" sz="1400" b="1"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grpSp>
      <p:grpSp>
        <p:nvGrpSpPr>
          <p:cNvPr id="7" name="Group 18"/>
          <p:cNvGrpSpPr/>
          <p:nvPr/>
        </p:nvGrpSpPr>
        <p:grpSpPr>
          <a:xfrm rot="0">
            <a:off x="5549900" y="2121535"/>
            <a:ext cx="1437005" cy="1891665"/>
            <a:chOff x="5043531" y="2131468"/>
            <a:chExt cx="1437288" cy="1891891"/>
          </a:xfrm>
          <a:solidFill>
            <a:schemeClr val="bg2">
              <a:lumMod val="10000"/>
            </a:schemeClr>
          </a:solidFill>
        </p:grpSpPr>
        <p:sp>
          <p:nvSpPr>
            <p:cNvPr id="16" name="TOP-PPT-3-4"/>
            <p:cNvSpPr/>
            <p:nvPr/>
          </p:nvSpPr>
          <p:spPr>
            <a:xfrm>
              <a:off x="5043531" y="2131468"/>
              <a:ext cx="1091476" cy="1891891"/>
            </a:xfrm>
            <a:prstGeom prst="chevron">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sp>
          <p:nvSpPr>
            <p:cNvPr id="17" name="TOP-PPT-3-5"/>
            <p:cNvSpPr>
              <a:spLocks noChangeAspect="1"/>
            </p:cNvSpPr>
            <p:nvPr/>
          </p:nvSpPr>
          <p:spPr>
            <a:xfrm>
              <a:off x="5823126" y="2732678"/>
              <a:ext cx="657693" cy="657689"/>
            </a:xfrm>
            <a:prstGeom prst="ellipse">
              <a:avLst/>
            </a:prstGeom>
            <a:solidFill>
              <a:schemeClr val="bg1"/>
            </a:solidFill>
            <a:ln w="38100">
              <a:solidFill>
                <a:srgbClr val="282828"/>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rPr>
                <a:t>II</a:t>
              </a:r>
              <a:endParaRPr lang="id-ID" sz="1400" b="1"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grpSp>
      <p:grpSp>
        <p:nvGrpSpPr>
          <p:cNvPr id="10" name="Group 21"/>
          <p:cNvGrpSpPr/>
          <p:nvPr/>
        </p:nvGrpSpPr>
        <p:grpSpPr>
          <a:xfrm rot="0">
            <a:off x="9126220" y="1675765"/>
            <a:ext cx="1434465" cy="1891665"/>
            <a:chOff x="7553925" y="2131468"/>
            <a:chExt cx="1434634" cy="1891891"/>
          </a:xfrm>
          <a:solidFill>
            <a:schemeClr val="bg2">
              <a:lumMod val="10000"/>
            </a:schemeClr>
          </a:solidFill>
        </p:grpSpPr>
        <p:sp>
          <p:nvSpPr>
            <p:cNvPr id="14" name="TOP-PPT-3-6"/>
            <p:cNvSpPr/>
            <p:nvPr/>
          </p:nvSpPr>
          <p:spPr>
            <a:xfrm>
              <a:off x="7553925" y="2131468"/>
              <a:ext cx="1091476" cy="1891891"/>
            </a:xfrm>
            <a:prstGeom prst="chevron">
              <a:avLst/>
            </a:prstGeom>
            <a:solidFill>
              <a:srgbClr val="E5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sp>
          <p:nvSpPr>
            <p:cNvPr id="15" name="TOP-PPT-3-7"/>
            <p:cNvSpPr>
              <a:spLocks noChangeAspect="1"/>
            </p:cNvSpPr>
            <p:nvPr/>
          </p:nvSpPr>
          <p:spPr>
            <a:xfrm>
              <a:off x="8330866" y="2732678"/>
              <a:ext cx="657693" cy="657689"/>
            </a:xfrm>
            <a:prstGeom prst="ellipse">
              <a:avLst/>
            </a:prstGeom>
            <a:solidFill>
              <a:schemeClr val="bg1"/>
            </a:solidFill>
            <a:ln w="38100">
              <a:solidFill>
                <a:srgbClr val="E52C2C"/>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rPr>
                <a:t>III</a:t>
              </a:r>
              <a:endParaRPr lang="id-ID" sz="1400" b="1" dirty="0">
                <a:solidFill>
                  <a:schemeClr val="tx1">
                    <a:lumMod val="65000"/>
                    <a:lumOff val="35000"/>
                  </a:schemeClr>
                </a:solidFill>
                <a:latin typeface="华文中宋" panose="02010600040101010101" charset="-122"/>
                <a:ea typeface="华文中宋" panose="02010600040101010101" charset="-122"/>
                <a:sym typeface="Arial" panose="020B0604020202020204" pitchFamily="34" charset="0"/>
              </a:endParaRPr>
            </a:p>
          </p:txBody>
        </p:sp>
      </p:grpSp>
      <p:sp>
        <p:nvSpPr>
          <p:cNvPr id="20" name="TOP-PPT-4"/>
          <p:cNvSpPr>
            <a:spLocks noChangeArrowheads="1"/>
          </p:cNvSpPr>
          <p:nvPr/>
        </p:nvSpPr>
        <p:spPr bwMode="auto">
          <a:xfrm>
            <a:off x="673100" y="4293235"/>
            <a:ext cx="356425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a:r>
              <a:rPr lang="zh-CN" altLang="en-US" sz="20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识别出系统中的角色和用例</a:t>
            </a:r>
            <a:endParaRPr lang="zh-CN" altLang="en-US" sz="20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sp>
        <p:nvSpPr>
          <p:cNvPr id="21" name="TOP-PPT-5"/>
          <p:cNvSpPr>
            <a:spLocks noChangeArrowheads="1"/>
          </p:cNvSpPr>
          <p:nvPr/>
        </p:nvSpPr>
        <p:spPr bwMode="auto">
          <a:xfrm>
            <a:off x="1383665" y="4690745"/>
            <a:ext cx="21431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gn="ctr">
              <a:lnSpc>
                <a:spcPct val="120000"/>
              </a:lnSpc>
            </a:pPr>
            <a:r>
              <a:rPr lang="zh-CN" altLang="en-US" sz="1400" spc="3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用户的需求将成为常见用例图的基础信息</a:t>
            </a:r>
            <a:endParaRPr lang="zh-CN" altLang="en-US" sz="1400" spc="3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sp>
        <p:nvSpPr>
          <p:cNvPr id="22" name="TOP-PPT-6"/>
          <p:cNvSpPr>
            <a:spLocks noChangeArrowheads="1"/>
          </p:cNvSpPr>
          <p:nvPr/>
        </p:nvSpPr>
        <p:spPr bwMode="auto">
          <a:xfrm>
            <a:off x="4857115" y="4293235"/>
            <a:ext cx="255079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a:r>
              <a:rPr lang="zh-CN" altLang="en-US" sz="20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区分用例优先次序</a:t>
            </a:r>
            <a:endParaRPr lang="zh-CN" altLang="en-US" sz="20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sp>
        <p:nvSpPr>
          <p:cNvPr id="23" name="TOP-PPT-7"/>
          <p:cNvSpPr>
            <a:spLocks noChangeArrowheads="1"/>
          </p:cNvSpPr>
          <p:nvPr/>
        </p:nvSpPr>
        <p:spPr bwMode="auto">
          <a:xfrm>
            <a:off x="5111115" y="4714240"/>
            <a:ext cx="220599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gn="ctr">
              <a:lnSpc>
                <a:spcPct val="120000"/>
              </a:lnSpc>
            </a:pPr>
            <a:r>
              <a:rPr lang="zh-CN" altLang="en-US" sz="1400" spc="30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某些用例必须在其他用例之前完成</a:t>
            </a:r>
            <a:endParaRPr lang="zh-CN" altLang="en-US" sz="1400" spc="30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sp>
        <p:nvSpPr>
          <p:cNvPr id="24" name="TOP-PPT-8"/>
          <p:cNvSpPr>
            <a:spLocks noChangeArrowheads="1"/>
          </p:cNvSpPr>
          <p:nvPr/>
        </p:nvSpPr>
        <p:spPr bwMode="auto">
          <a:xfrm>
            <a:off x="8765540" y="4293235"/>
            <a:ext cx="2270760"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a:r>
              <a:rPr lang="zh-CN" altLang="en-US" sz="20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构建用例图模型</a:t>
            </a:r>
            <a:endParaRPr lang="zh-CN" altLang="en-US" sz="20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sp>
        <p:nvSpPr>
          <p:cNvPr id="25" name="TOP-PPT-9"/>
          <p:cNvSpPr>
            <a:spLocks noChangeArrowheads="1"/>
          </p:cNvSpPr>
          <p:nvPr/>
        </p:nvSpPr>
        <p:spPr bwMode="auto">
          <a:xfrm>
            <a:off x="8900795" y="4714240"/>
            <a:ext cx="239839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gn="ctr">
              <a:lnSpc>
                <a:spcPct val="120000"/>
              </a:lnSpc>
            </a:pPr>
            <a:r>
              <a:rPr lang="zh-CN" altLang="en-US" sz="1400" spc="3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rPr>
              <a:t>将已确定并细化的角色和用例放入用例图中</a:t>
            </a:r>
            <a:endParaRPr lang="zh-CN" altLang="en-US" sz="1400" spc="300" dirty="0">
              <a:solidFill>
                <a:schemeClr val="tx1">
                  <a:lumMod val="75000"/>
                  <a:lumOff val="25000"/>
                </a:schemeClr>
              </a:solidFill>
              <a:latin typeface="华文中宋" panose="02010600040101010101" charset="-122"/>
              <a:ea typeface="华文中宋" panose="02010600040101010101" charset="-122"/>
              <a:sym typeface="Arial" panose="020B0604020202020204" pitchFamily="34" charset="0"/>
            </a:endParaRPr>
          </a:p>
        </p:txBody>
      </p:sp>
      <p:sp>
        <p:nvSpPr>
          <p:cNvPr id="2" name="TOP-PPT-6-2"/>
          <p:cNvSpPr txBox="1"/>
          <p:nvPr/>
        </p:nvSpPr>
        <p:spPr bwMode="auto">
          <a:xfrm>
            <a:off x="218440" y="793115"/>
            <a:ext cx="11357610" cy="645160"/>
          </a:xfrm>
          <a:prstGeom prst="rect">
            <a:avLst/>
          </a:prstGeom>
          <a:noFill/>
          <a:extLst>
            <a:ext uri="{909E8E84-426E-40DD-AFC4-6F175D3DCCD1}">
              <a14:hiddenFill xmlns:a14="http://schemas.microsoft.com/office/drawing/2010/main">
                <a:solidFill>
                  <a:schemeClr val="bg2"/>
                </a:solidFill>
              </a14:hiddenFill>
            </a:ext>
          </a:extLst>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用例</a:t>
            </a:r>
            <a:r>
              <a:rPr kumimoji="0" lang="zh-CN"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Arial" panose="020B0604020202020204" pitchFamily="34" charset="0"/>
              </a:rPr>
              <a:t>图建模步骤</a:t>
            </a:r>
            <a:r>
              <a:rPr kumimoji="0" lang="en-US" altLang="zh-CN" sz="200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Arial" panose="020B0604020202020204" pitchFamily="34" charset="0"/>
              </a:rPr>
              <a:t>	</a:t>
            </a:r>
            <a:endParaRPr kumimoji="0" lang="en-US" altLang="zh-CN" sz="140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507230" y="0"/>
            <a:ext cx="3178175"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39065" y="267970"/>
            <a:ext cx="11836400" cy="2134235"/>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800" b="1" noProof="1">
                <a:solidFill>
                  <a:srgbClr val="C00000"/>
                </a:solidFill>
                <a:latin typeface="华文中宋" panose="02010600040101010101" charset="-122"/>
                <a:ea typeface="华文中宋" panose="02010600040101010101" charset="-122"/>
                <a:cs typeface="华文中宋" panose="02010600040101010101" charset="-122"/>
              </a:rPr>
              <a:t>转换</a:t>
            </a:r>
            <a:endParaRPr lang="zh-CN" altLang="en-US" sz="28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z="1600"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1600" strike="noStrike" noProof="1">
                <a:latin typeface="华文中宋" panose="02010600040101010101" charset="-122"/>
                <a:ea typeface="华文中宋" panose="02010600040101010101" charset="-122"/>
                <a:cs typeface="华文中宋" panose="02010600040101010101" charset="-122"/>
              </a:rPr>
              <a:t>UML状态机图中转换是两个状态之间的一种关系，表示对象将在源状态 (Source State)或当前状态中执行一定的动作，并在某个特定事件发生而且某个特定的警界条件满足时进入目标状态。</a:t>
            </a:r>
            <a:endParaRPr lang="zh-CN" altLang="en-US" sz="1600"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z="1600" strike="noStrike" noProof="1">
                <a:latin typeface="华文中宋" panose="02010600040101010101" charset="-122"/>
                <a:ea typeface="华文中宋" panose="02010600040101010101" charset="-122"/>
                <a:cs typeface="华文中宋" panose="02010600040101010101" charset="-122"/>
              </a:rPr>
              <a:t>转换由以下</a:t>
            </a:r>
            <a:r>
              <a:rPr lang="en-US" altLang="zh-CN" sz="1600" strike="noStrike" noProof="1">
                <a:latin typeface="华文中宋" panose="02010600040101010101" charset="-122"/>
                <a:ea typeface="华文中宋" panose="02010600040101010101" charset="-122"/>
                <a:cs typeface="华文中宋" panose="02010600040101010101" charset="-122"/>
              </a:rPr>
              <a:t>5</a:t>
            </a:r>
            <a:r>
              <a:rPr lang="zh-CN" altLang="en-US" sz="1600" strike="noStrike" noProof="1">
                <a:latin typeface="华文中宋" panose="02010600040101010101" charset="-122"/>
                <a:ea typeface="华文中宋" panose="02010600040101010101" charset="-122"/>
                <a:cs typeface="华文中宋" panose="02010600040101010101" charset="-122"/>
              </a:rPr>
              <a:t>部分组成。</a:t>
            </a:r>
            <a:endParaRPr lang="zh-CN" altLang="en-US" sz="1600" strike="noStrike" noProof="1">
              <a:latin typeface="华文中宋" panose="02010600040101010101" charset="-122"/>
              <a:ea typeface="华文中宋" panose="02010600040101010101" charset="-122"/>
              <a:cs typeface="华文中宋" panose="02010600040101010101" charset="-122"/>
            </a:endParaRPr>
          </a:p>
        </p:txBody>
      </p:sp>
      <p:sp>
        <p:nvSpPr>
          <p:cNvPr id="10250" name="文本框 9"/>
          <p:cNvSpPr txBox="1"/>
          <p:nvPr/>
        </p:nvSpPr>
        <p:spPr>
          <a:xfrm>
            <a:off x="545465" y="2651125"/>
            <a:ext cx="11430000" cy="3230245"/>
          </a:xfrm>
          <a:prstGeom prst="rect">
            <a:avLst/>
          </a:prstGeom>
          <a:solidFill>
            <a:schemeClr val="bg2"/>
          </a:solidFill>
          <a:ln w="9525">
            <a:noFill/>
          </a:ln>
        </p:spPr>
        <p:txBody>
          <a:bodyPr wrap="square" anchor="t">
            <a:spAutoFit/>
          </a:bodyPr>
          <a:p>
            <a:pPr>
              <a:lnSpc>
                <a:spcPct val="150000"/>
              </a:lnSpc>
            </a:pPr>
            <a:r>
              <a:rPr b="1">
                <a:solidFill>
                  <a:srgbClr val="C00000"/>
                </a:solidFill>
                <a:latin typeface="华文中宋" panose="02010600040101010101" charset="-122"/>
                <a:ea typeface="华文中宋" panose="02010600040101010101" charset="-122"/>
              </a:rPr>
              <a:t>1.源状态</a:t>
            </a:r>
            <a:endParaRPr b="1">
              <a:solidFill>
                <a:srgbClr val="C00000"/>
              </a:solidFill>
              <a:latin typeface="华文中宋" panose="02010600040101010101" charset="-122"/>
              <a:ea typeface="华文中宋" panose="02010600040101010101" charset="-122"/>
            </a:endParaRPr>
          </a:p>
          <a:p>
            <a:pPr>
              <a:lnSpc>
                <a:spcPct val="150000"/>
              </a:lnSpc>
            </a:pPr>
            <a:r>
              <a:rPr lang="zh-CN" sz="1600">
                <a:latin typeface="华文中宋" panose="02010600040101010101" charset="-122"/>
                <a:ea typeface="华文中宋" panose="02010600040101010101" charset="-122"/>
              </a:rPr>
              <a:t>对象在被激发前所处的状态就是转换的源状态。</a:t>
            </a:r>
            <a:endParaRPr sz="1600">
              <a:latin typeface="华文中宋" panose="02010600040101010101" charset="-122"/>
              <a:ea typeface="华文中宋" panose="02010600040101010101" charset="-122"/>
            </a:endParaRPr>
          </a:p>
          <a:p>
            <a:pPr>
              <a:lnSpc>
                <a:spcPct val="150000"/>
              </a:lnSpc>
            </a:pPr>
            <a:r>
              <a:rPr lang="en-US" b="1">
                <a:solidFill>
                  <a:srgbClr val="C00000"/>
                </a:solidFill>
                <a:latin typeface="华文中宋" panose="02010600040101010101" charset="-122"/>
                <a:ea typeface="华文中宋" panose="02010600040101010101" charset="-122"/>
              </a:rPr>
              <a:t>2. 触发事件</a:t>
            </a:r>
            <a:endParaRPr lang="en-US" b="1">
              <a:solidFill>
                <a:srgbClr val="C00000"/>
              </a:solidFill>
              <a:latin typeface="华文中宋" panose="02010600040101010101" charset="-122"/>
              <a:ea typeface="华文中宋" panose="02010600040101010101" charset="-122"/>
            </a:endParaRPr>
          </a:p>
          <a:p>
            <a:pPr>
              <a:lnSpc>
                <a:spcPct val="150000"/>
              </a:lnSpc>
            </a:pPr>
            <a:r>
              <a:rPr lang="zh-CN" altLang="en-US" sz="1600">
                <a:latin typeface="华文中宋" panose="02010600040101010101" charset="-122"/>
                <a:ea typeface="华文中宋" panose="02010600040101010101" charset="-122"/>
              </a:rPr>
              <a:t>引起转变的事件，是转移的诱因，可以是一个信号、事件、条件变化和时间表达式。</a:t>
            </a:r>
            <a:endParaRPr lang="zh-CN" altLang="en-US" sz="1600">
              <a:latin typeface="华文中宋" panose="02010600040101010101" charset="-122"/>
              <a:ea typeface="华文中宋" panose="02010600040101010101" charset="-122"/>
            </a:endParaRPr>
          </a:p>
          <a:p>
            <a:pPr>
              <a:lnSpc>
                <a:spcPct val="150000"/>
              </a:lnSpc>
            </a:pPr>
            <a:r>
              <a:rPr lang="en-US" altLang="zh-CN" b="1">
                <a:solidFill>
                  <a:srgbClr val="C00000"/>
                </a:solidFill>
                <a:latin typeface="华文中宋" panose="02010600040101010101" charset="-122"/>
                <a:ea typeface="华文中宋" panose="02010600040101010101" charset="-122"/>
              </a:rPr>
              <a:t>3. 监护条件</a:t>
            </a:r>
            <a:endParaRPr lang="en-US" altLang="zh-CN" b="1">
              <a:solidFill>
                <a:srgbClr val="C00000"/>
              </a:solidFill>
              <a:latin typeface="华文中宋" panose="02010600040101010101" charset="-122"/>
              <a:ea typeface="华文中宋" panose="02010600040101010101" charset="-122"/>
            </a:endParaRPr>
          </a:p>
          <a:p>
            <a:pPr>
              <a:lnSpc>
                <a:spcPct val="150000"/>
              </a:lnSpc>
            </a:pPr>
            <a:r>
              <a:rPr lang="en-US" altLang="zh-CN" sz="1600">
                <a:latin typeface="华文中宋" panose="02010600040101010101" charset="-122"/>
                <a:ea typeface="华文中宋" panose="02010600040101010101" charset="-122"/>
              </a:rPr>
              <a:t>转移的触发事件发生时将对监护条件求值。 监护条件是一个方括号括起来的布尔表达式，被放在触发条件的后面。</a:t>
            </a:r>
            <a:endParaRPr lang="en-US" altLang="zh-CN" sz="1600">
              <a:latin typeface="华文中宋" panose="02010600040101010101" charset="-122"/>
              <a:ea typeface="华文中宋" panose="02010600040101010101" charset="-122"/>
            </a:endParaRPr>
          </a:p>
          <a:p>
            <a:pPr>
              <a:lnSpc>
                <a:spcPct val="150000"/>
              </a:lnSpc>
            </a:pPr>
            <a:r>
              <a:rPr lang="en-US" altLang="zh-CN" b="1">
                <a:solidFill>
                  <a:srgbClr val="C00000"/>
                </a:solidFill>
                <a:latin typeface="华文中宋" panose="02010600040101010101" charset="-122"/>
                <a:ea typeface="华文中宋" panose="02010600040101010101" charset="-122"/>
              </a:rPr>
              <a:t>4.动作</a:t>
            </a:r>
            <a:endParaRPr lang="en-US" altLang="zh-CN" b="1">
              <a:solidFill>
                <a:srgbClr val="C00000"/>
              </a:solidFill>
              <a:latin typeface="华文中宋" panose="02010600040101010101" charset="-122"/>
              <a:ea typeface="华文中宋" panose="02010600040101010101" charset="-122"/>
            </a:endParaRPr>
          </a:p>
          <a:p>
            <a:pPr>
              <a:lnSpc>
                <a:spcPct val="150000"/>
              </a:lnSpc>
            </a:pPr>
            <a:r>
              <a:rPr sz="1600">
                <a:latin typeface="华文中宋" panose="02010600040101010101" charset="-122"/>
                <a:ea typeface="华文中宋" panose="02010600040101010101" charset="-122"/>
              </a:rPr>
              <a:t>转换发生时，它对应的动作被执行。 它是一个可执行的原子操作，也就是说动作是不可中断的，其执行时间是可忽略不计的。 </a:t>
            </a:r>
            <a:endParaRPr lang="zh-CN" altLang="en-US" sz="1600">
              <a:latin typeface="华文中宋" panose="02010600040101010101" charset="-122"/>
              <a:ea typeface="华文中宋" panose="02010600040101010101" charset="-122"/>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533265" y="0"/>
            <a:ext cx="3124835"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0250" name="文本框 9"/>
          <p:cNvSpPr txBox="1"/>
          <p:nvPr/>
        </p:nvSpPr>
        <p:spPr>
          <a:xfrm>
            <a:off x="448945" y="817880"/>
            <a:ext cx="11516360" cy="2384425"/>
          </a:xfrm>
          <a:prstGeom prst="rect">
            <a:avLst/>
          </a:prstGeom>
          <a:noFill/>
          <a:ln w="9525">
            <a:noFill/>
          </a:ln>
        </p:spPr>
        <p:txBody>
          <a:bodyPr wrap="square" anchor="t">
            <a:spAutoFit/>
          </a:bodyPr>
          <a:p>
            <a:pPr>
              <a:lnSpc>
                <a:spcPct val="150000"/>
              </a:lnSpc>
            </a:pPr>
            <a:r>
              <a:rPr lang="en-US" sz="2400" b="1">
                <a:solidFill>
                  <a:srgbClr val="C00000"/>
                </a:solidFill>
                <a:latin typeface="华文中宋" panose="02010600040101010101" charset="-122"/>
                <a:ea typeface="华文中宋" panose="02010600040101010101" charset="-122"/>
              </a:rPr>
              <a:t>5</a:t>
            </a:r>
            <a:r>
              <a:rPr sz="2400" b="1">
                <a:solidFill>
                  <a:srgbClr val="C00000"/>
                </a:solidFill>
                <a:latin typeface="华文中宋" panose="02010600040101010101" charset="-122"/>
                <a:ea typeface="华文中宋" panose="02010600040101010101" charset="-122"/>
              </a:rPr>
              <a:t>.目标状态</a:t>
            </a:r>
            <a:r>
              <a:rPr sz="2000" b="1">
                <a:solidFill>
                  <a:srgbClr val="C00000"/>
                </a:solidFill>
                <a:latin typeface="华文中宋" panose="02010600040101010101" charset="-122"/>
                <a:ea typeface="华文中宋" panose="02010600040101010101" charset="-122"/>
              </a:rPr>
              <a:t> </a:t>
            </a:r>
            <a:endParaRPr sz="2000" b="1">
              <a:solidFill>
                <a:srgbClr val="C00000"/>
              </a:solidFill>
              <a:latin typeface="华文中宋" panose="02010600040101010101" charset="-122"/>
              <a:ea typeface="华文中宋" panose="02010600040101010101" charset="-122"/>
            </a:endParaRPr>
          </a:p>
          <a:p>
            <a:pPr>
              <a:lnSpc>
                <a:spcPct val="150000"/>
              </a:lnSpc>
            </a:pPr>
            <a:r>
              <a:rPr>
                <a:latin typeface="华文中宋" panose="02010600040101010101" charset="-122"/>
                <a:ea typeface="华文中宋" panose="02010600040101010101" charset="-122"/>
              </a:rPr>
              <a:t>       转换使对象从一个状态转换到另一个状态。当转换完成后，对象的状态发生了变化，这时所处的状态就是转换的目标状态。在图形上，源状态和目标状态不同于初始状态和终止状态。源状态位于表示转换的箭头的起始位置的状态，目标状态位于表示转换的箭头所指的那个状态。</a:t>
            </a:r>
            <a:endParaRPr b="1">
              <a:latin typeface="华文中宋" panose="02010600040101010101" charset="-122"/>
              <a:ea typeface="华文中宋" panose="02010600040101010101" charset="-122"/>
            </a:endParaRPr>
          </a:p>
          <a:p>
            <a:endParaRPr sz="1600">
              <a:latin typeface="华文中宋" panose="02010600040101010101" charset="-122"/>
              <a:ea typeface="华文中宋" panose="02010600040101010101" charset="-122"/>
            </a:endParaRPr>
          </a:p>
          <a:p>
            <a:endParaRPr lang="zh-CN" altLang="en-US" sz="1600">
              <a:latin typeface="华文中宋" panose="02010600040101010101" charset="-122"/>
              <a:ea typeface="华文中宋" panose="02010600040101010101" charset="-122"/>
            </a:endParaRPr>
          </a:p>
        </p:txBody>
      </p:sp>
      <p:pic>
        <p:nvPicPr>
          <p:cNvPr id="3" name="图片 2"/>
          <p:cNvPicPr>
            <a:picLocks noChangeAspect="1"/>
          </p:cNvPicPr>
          <p:nvPr/>
        </p:nvPicPr>
        <p:blipFill>
          <a:blip r:embed="rId3"/>
          <a:stretch>
            <a:fillRect/>
          </a:stretch>
        </p:blipFill>
        <p:spPr>
          <a:xfrm>
            <a:off x="177800" y="3348355"/>
            <a:ext cx="6636385" cy="2691130"/>
          </a:xfrm>
          <a:prstGeom prst="rect">
            <a:avLst/>
          </a:prstGeom>
        </p:spPr>
      </p:pic>
      <p:sp>
        <p:nvSpPr>
          <p:cNvPr id="8" name="文本框 7"/>
          <p:cNvSpPr txBox="1"/>
          <p:nvPr/>
        </p:nvSpPr>
        <p:spPr>
          <a:xfrm>
            <a:off x="7012940" y="3609340"/>
            <a:ext cx="4705985" cy="2584450"/>
          </a:xfrm>
          <a:prstGeom prst="rect">
            <a:avLst/>
          </a:prstGeom>
          <a:solidFill>
            <a:schemeClr val="bg2"/>
          </a:solidFill>
          <a:ln w="9525">
            <a:noFill/>
          </a:ln>
        </p:spPr>
        <p:txBody>
          <a:bodyPr wrap="square" anchor="t">
            <a:spAutoFit/>
          </a:bodyPr>
          <a:p>
            <a:pPr>
              <a:lnSpc>
                <a:spcPct val="150000"/>
              </a:lnSpc>
            </a:pPr>
            <a:r>
              <a:rPr lang="en-US" altLang="zh-CN">
                <a:latin typeface="华文仿宋" panose="02010600040101010101" charset="-122"/>
                <a:ea typeface="华文仿宋" panose="02010600040101010101" charset="-122"/>
              </a:rPr>
              <a:t>    </a:t>
            </a:r>
            <a:r>
              <a:rPr lang="zh-CN" altLang="en-US">
                <a:latin typeface="华文仿宋" panose="02010600040101010101" charset="-122"/>
                <a:ea typeface="华文仿宋" panose="02010600040101010101" charset="-122"/>
                <a:cs typeface="华文仿宋" panose="02010600040101010101" charset="-122"/>
                <a:sym typeface="+mn-ea"/>
              </a:rPr>
              <a:t>图显示了状态机图中转换的5种元素构成</a:t>
            </a:r>
            <a:endParaRPr lang="zh-CN" altLang="en-US">
              <a:latin typeface="华文仿宋" panose="02010600040101010101" charset="-122"/>
              <a:ea typeface="华文仿宋" panose="02010600040101010101" charset="-122"/>
              <a:cs typeface="华文仿宋" panose="02010600040101010101" charset="-122"/>
            </a:endParaRPr>
          </a:p>
          <a:p>
            <a:pPr>
              <a:lnSpc>
                <a:spcPct val="150000"/>
              </a:lnSpc>
            </a:pPr>
            <a:r>
              <a:rPr lang="zh-CN" altLang="en-US">
                <a:latin typeface="华文仿宋" panose="02010600040101010101" charset="-122"/>
                <a:ea typeface="华文仿宋" panose="02010600040101010101" charset="-122"/>
              </a:rPr>
              <a:t>在用电磁炉烧开水的过程中，水的状态由源状态"Off" (不沸腾）转换为目标状态的 "On"(沸腾）时，水壶中“有水 ”就是其监护条件，开启电源开关"turnOn"是其触发事件，进行 “烧水“是状态转换的动作。</a:t>
            </a:r>
            <a:endParaRPr lang="zh-CN" altLang="en-US">
              <a:latin typeface="华文仿宋" panose="02010600040101010101" charset="-122"/>
              <a:ea typeface="华文仿宋" panose="0201060004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565650" y="0"/>
            <a:ext cx="306070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0502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38430" y="361950"/>
            <a:ext cx="11836400" cy="3094355"/>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活动图概述</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2000"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trike="noStrike" noProof="1">
                <a:latin typeface="华文中宋" panose="02010600040101010101" charset="-122"/>
                <a:ea typeface="华文中宋" panose="02010600040101010101" charset="-122"/>
                <a:cs typeface="华文中宋" panose="02010600040101010101" charset="-122"/>
              </a:rPr>
              <a:t>状态机是展示状态与状态转换的图。 状态机有两种可视化的建模方式，分别为活动图和状态机图。 </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latin typeface="华文中宋" panose="02010600040101010101" charset="-122"/>
                <a:ea typeface="华文中宋" panose="02010600040101010101" charset="-122"/>
                <a:cs typeface="华文中宋" panose="02010600040101010101" charset="-122"/>
              </a:rPr>
              <a:t>    在用例模型中，可以利用文本来描述用例的业务流程，但如果业务流程较为复杂，则可能会难以阅读和理解，这时需要用更加容易理解的方式（图形）来描述业务过程的工 作流，在UML中将这类描述活动流程的图形称为活动图(ActivityDiagram)。</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endParaRPr lang="zh-CN" altLang="en-US" strike="noStrike" noProof="1">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5382260" y="4016375"/>
            <a:ext cx="5956300" cy="1476375"/>
          </a:xfrm>
          <a:prstGeom prst="rect">
            <a:avLst/>
          </a:prstGeom>
          <a:solidFill>
            <a:schemeClr val="bg2"/>
          </a:solidFill>
          <a:ln w="9525">
            <a:noFill/>
          </a:ln>
        </p:spPr>
        <p:txBody>
          <a:bodyPr wrap="square" anchor="t">
            <a:spAutoFit/>
          </a:bodyPr>
          <a:p>
            <a:pPr>
              <a:lnSpc>
                <a:spcPct val="150000"/>
              </a:lnSpc>
            </a:pPr>
            <a:r>
              <a:rPr sz="2000">
                <a:latin typeface="华文仿宋" panose="02010600040101010101" charset="-122"/>
                <a:ea typeface="华文仿宋" panose="02010600040101010101" charset="-122"/>
              </a:rPr>
              <a:t>图</a:t>
            </a:r>
            <a:r>
              <a:rPr lang="en-US" sz="2000">
                <a:latin typeface="华文仿宋" panose="02010600040101010101" charset="-122"/>
                <a:ea typeface="华文仿宋" panose="02010600040101010101" charset="-122"/>
              </a:rPr>
              <a:t>7.12</a:t>
            </a:r>
            <a:r>
              <a:rPr sz="2000">
                <a:latin typeface="华文仿宋" panose="02010600040101010101" charset="-122"/>
                <a:ea typeface="华文仿宋" panose="02010600040101010101" charset="-122"/>
              </a:rPr>
              <a:t>的活动图说明了起点、终点、两个活动和转移的表示法。活动图表示在处理某个活动时，两个或者更多类对象之间的过程控制流。</a:t>
            </a:r>
            <a:endParaRPr sz="2000">
              <a:latin typeface="华文仿宋" panose="02010600040101010101" charset="-122"/>
              <a:ea typeface="华文仿宋" panose="02010600040101010101" charset="-122"/>
            </a:endParaRPr>
          </a:p>
        </p:txBody>
      </p:sp>
      <p:pic>
        <p:nvPicPr>
          <p:cNvPr id="3" name="图片 2" descr="e3a4d1ea7e633464899611edb2c19d9"/>
          <p:cNvPicPr>
            <a:picLocks noChangeAspect="1"/>
          </p:cNvPicPr>
          <p:nvPr/>
        </p:nvPicPr>
        <p:blipFill>
          <a:blip r:embed="rId3"/>
          <a:stretch>
            <a:fillRect/>
          </a:stretch>
        </p:blipFill>
        <p:spPr>
          <a:xfrm>
            <a:off x="1323975" y="3129915"/>
            <a:ext cx="2613025" cy="357886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458970" y="0"/>
            <a:ext cx="327406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2788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417830" y="2383790"/>
            <a:ext cx="6978650" cy="3931285"/>
          </a:xfrm>
          <a:prstGeom prst="rect">
            <a:avLst/>
          </a:prstGeom>
          <a:solidFill>
            <a:schemeClr val="bg2"/>
          </a:solid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1.</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动作状态</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trike="noStrike" noProof="1">
                <a:latin typeface="华文中宋" panose="02010600040101010101" charset="-122"/>
                <a:ea typeface="华文中宋" panose="02010600040101010101" charset="-122"/>
                <a:cs typeface="华文中宋" panose="02010600040101010101" charset="-122"/>
              </a:rPr>
              <a:t>对象的动作状态是活动图中最小单位的构造块，表示原子动作。 动作状态有以下三个特性。</a:t>
            </a:r>
            <a:endParaRPr lang="zh-CN" altLang="en-US" strike="noStrike" noProof="1">
              <a:latin typeface="华文中宋" panose="02010600040101010101" charset="-122"/>
              <a:ea typeface="华文中宋" panose="02010600040101010101" charset="-122"/>
              <a:cs typeface="华文中宋" panose="02010600040101010101" charset="-122"/>
            </a:endParaRPr>
          </a:p>
          <a:p>
            <a:pPr marL="800100" lvl="1" indent="-342900" fontAlgn="auto">
              <a:lnSpc>
                <a:spcPct val="160000"/>
              </a:lnSpc>
              <a:buFont typeface="Arial" panose="020B0604020202020204" pitchFamily="34" charset="0"/>
              <a:buAutoNum type="arabicPeriod"/>
            </a:pPr>
            <a:r>
              <a:rPr lang="en-US" altLang="zh-CN" strike="noStrike" noProof="1">
                <a:latin typeface="华文中宋" panose="02010600040101010101" charset="-122"/>
                <a:ea typeface="华文中宋" panose="02010600040101010101" charset="-122"/>
                <a:cs typeface="华文中宋" panose="02010600040101010101" charset="-122"/>
              </a:rPr>
              <a:t>原子性：即不能被分解成更小的部分。</a:t>
            </a:r>
            <a:endParaRPr lang="en-US" altLang="zh-CN" strike="noStrike" noProof="1">
              <a:latin typeface="华文中宋" panose="02010600040101010101" charset="-122"/>
              <a:ea typeface="华文中宋" panose="02010600040101010101" charset="-122"/>
              <a:cs typeface="华文中宋" panose="02010600040101010101" charset="-122"/>
            </a:endParaRPr>
          </a:p>
          <a:p>
            <a:pPr marL="800100" lvl="1" indent="-342900" fontAlgn="auto">
              <a:lnSpc>
                <a:spcPct val="160000"/>
              </a:lnSpc>
              <a:buFont typeface="Arial" panose="020B0604020202020204" pitchFamily="34" charset="0"/>
              <a:buAutoNum type="arabicPeriod"/>
            </a:pPr>
            <a:r>
              <a:rPr lang="en-US" altLang="zh-CN" strike="noStrike" noProof="1">
                <a:latin typeface="华文中宋" panose="02010600040101010101" charset="-122"/>
                <a:ea typeface="华文中宋" panose="02010600040101010101" charset="-122"/>
                <a:cs typeface="华文中宋" panose="02010600040101010101" charset="-122"/>
              </a:rPr>
              <a:t>不可中断性：即一旦开始就必须运行到结束。</a:t>
            </a:r>
            <a:endParaRPr lang="en-US" altLang="zh-CN" strike="noStrike" noProof="1">
              <a:latin typeface="华文中宋" panose="02010600040101010101" charset="-122"/>
              <a:ea typeface="华文中宋" panose="02010600040101010101" charset="-122"/>
              <a:cs typeface="华文中宋" panose="02010600040101010101" charset="-122"/>
            </a:endParaRPr>
          </a:p>
          <a:p>
            <a:pPr marL="800100" lvl="1" indent="-342900" fontAlgn="auto">
              <a:lnSpc>
                <a:spcPct val="160000"/>
              </a:lnSpc>
              <a:buFont typeface="Arial" panose="020B0604020202020204" pitchFamily="34" charset="0"/>
              <a:buAutoNum type="arabicPeriod"/>
            </a:pPr>
            <a:r>
              <a:rPr lang="en-US" altLang="zh-CN" strike="noStrike" noProof="1">
                <a:latin typeface="华文中宋" panose="02010600040101010101" charset="-122"/>
                <a:ea typeface="华文中宋" panose="02010600040101010101" charset="-122"/>
                <a:cs typeface="华文中宋" panose="02010600040101010101" charset="-122"/>
              </a:rPr>
              <a:t>瞬时性：即动作状态所占用的处理时间通常是极短的，甚至是可以被忽略的动作状态，使用带圆端的方框表示，如图所示。</a:t>
            </a:r>
            <a:endParaRPr lang="en-US" altLang="zh-CN" strike="noStrike" noProof="1">
              <a:latin typeface="华文中宋" panose="02010600040101010101" charset="-122"/>
              <a:ea typeface="华文中宋" panose="02010600040101010101" charset="-122"/>
              <a:cs typeface="华文中宋" panose="02010600040101010101" charset="-122"/>
            </a:endParaRPr>
          </a:p>
        </p:txBody>
      </p:sp>
      <p:pic>
        <p:nvPicPr>
          <p:cNvPr id="3" name="图片 2"/>
          <p:cNvPicPr>
            <a:picLocks noChangeAspect="1"/>
          </p:cNvPicPr>
          <p:nvPr/>
        </p:nvPicPr>
        <p:blipFill>
          <a:blip r:embed="rId3"/>
          <a:stretch>
            <a:fillRect/>
          </a:stretch>
        </p:blipFill>
        <p:spPr>
          <a:xfrm>
            <a:off x="7861300" y="2917825"/>
            <a:ext cx="3476625" cy="2483485"/>
          </a:xfrm>
          <a:prstGeom prst="rect">
            <a:avLst/>
          </a:prstGeom>
        </p:spPr>
      </p:pic>
      <p:sp>
        <p:nvSpPr>
          <p:cNvPr id="5" name="文本框 4"/>
          <p:cNvSpPr txBox="1"/>
          <p:nvPr/>
        </p:nvSpPr>
        <p:spPr>
          <a:xfrm>
            <a:off x="20320" y="593090"/>
            <a:ext cx="11630025" cy="1273175"/>
          </a:xfrm>
          <a:prstGeom prst="rect">
            <a:avLst/>
          </a:prstGeom>
          <a:noFill/>
        </p:spPr>
        <p:txBody>
          <a:bodyPr wrap="square" rtlCol="0" anchor="t">
            <a:spAutoFit/>
          </a:bodyPr>
          <a:p>
            <a:pPr marL="342900" indent="-342900" fontAlgn="auto">
              <a:lnSpc>
                <a:spcPct val="200000"/>
              </a:lnSpc>
              <a:buFont typeface="Arial" panose="020B0604020202020204" pitchFamily="34" charset="0"/>
              <a:buChar char="•"/>
            </a:pP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活动图的基本元素</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latin typeface="华文中宋" panose="02010600040101010101" charset="-122"/>
                <a:ea typeface="华文中宋" panose="02010600040101010101" charset="-122"/>
                <a:cs typeface="华文中宋" panose="02010600040101010101" charset="-122"/>
              </a:rPr>
              <a:t>   活动图中的基本要素包括状态、转移、分支、分叉和汇合、泳道、对象流等。</a:t>
            </a:r>
            <a:endParaRPr lang="zh-CN" altLang="en-US" strike="noStrike" noProof="1">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480560" y="0"/>
            <a:ext cx="323088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2788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262890" y="854075"/>
            <a:ext cx="10829925" cy="1617345"/>
          </a:xfrm>
          <a:prstGeom prst="rect">
            <a:avLst/>
          </a:prstGeom>
          <a:solidFill>
            <a:schemeClr val="bg2"/>
          </a:solid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2.</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活动状态</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z="1600" strike="noStrike" noProof="1">
                <a:solidFill>
                  <a:srgbClr val="C00000"/>
                </a:solidFill>
                <a:latin typeface="华文中宋" panose="02010600040101010101" charset="-122"/>
                <a:ea typeface="华文中宋" panose="02010600040101010101" charset="-122"/>
                <a:cs typeface="华文中宋" panose="02010600040101010101" charset="-122"/>
              </a:rPr>
              <a:t>   </a:t>
            </a:r>
            <a:r>
              <a:rPr lang="zh-CN" altLang="en-US" sz="1600" strike="noStrike" noProof="1">
                <a:latin typeface="华文中宋" panose="02010600040101010101" charset="-122"/>
                <a:ea typeface="华文中宋" panose="02010600040101010101" charset="-122"/>
                <a:cs typeface="华文中宋" panose="02010600040101010101" charset="-122"/>
              </a:rPr>
              <a:t>活动状态则表示的是可以分割的动作。特点是：它可以被分解成其他子活动或动作状态，它能够被中断，占有有限的时间。动状态可以理解为一个组合，它的控制流由其他活动状态或动作状态组成。</a:t>
            </a:r>
            <a:endParaRPr lang="zh-CN" altLang="en-US" sz="1600" strike="noStrike" noProof="1">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262890" y="3065145"/>
            <a:ext cx="5728335" cy="2847975"/>
          </a:xfrm>
          <a:prstGeom prst="rect">
            <a:avLst/>
          </a:prstGeom>
          <a:solidFill>
            <a:schemeClr val="bg2"/>
          </a:solid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3.</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转移</a:t>
            </a:r>
            <a:endParaRPr lang="zh-CN" altLang="en-US" b="1"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trike="noStrike" noProof="1">
                <a:latin typeface="华文中宋" panose="02010600040101010101" charset="-122"/>
                <a:ea typeface="华文中宋" panose="02010600040101010101" charset="-122"/>
                <a:cs typeface="华文中宋" panose="02010600040101010101" charset="-122"/>
              </a:rPr>
              <a:t>      </a:t>
            </a:r>
            <a:r>
              <a:rPr lang="zh-CN" altLang="en-US" sz="1600" strike="noStrike" noProof="1">
                <a:latin typeface="华文中宋" panose="02010600040101010101" charset="-122"/>
                <a:ea typeface="华文中宋" panose="02010600040101010101" charset="-122"/>
                <a:cs typeface="华文中宋" panose="02010600040101010101" charset="-122"/>
              </a:rPr>
              <a:t> 转移是两个状态间的一种关系，表示对象将在当前状态中执行动作，并在某个特定事件发生或某个特定的条件满足时进入后继状态。 </a:t>
            </a:r>
            <a:endParaRPr lang="zh-CN" altLang="en-US" sz="1600"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lang="zh-CN" altLang="en-US" sz="1600" strike="noStrike" noProof="1">
                <a:latin typeface="华文中宋" panose="02010600040101010101" charset="-122"/>
                <a:ea typeface="华文中宋" panose="02010600040101010101" charset="-122"/>
                <a:cs typeface="华文中宋" panose="02010600040101010101" charset="-122"/>
              </a:rPr>
              <a:t>        在</a:t>
            </a:r>
            <a:r>
              <a:rPr lang="en-US" altLang="zh-CN" sz="1600" strike="noStrike" noProof="1">
                <a:latin typeface="华文中宋" panose="02010600040101010101" charset="-122"/>
                <a:ea typeface="华文中宋" panose="02010600040101010101" charset="-122"/>
                <a:cs typeface="华文中宋" panose="02010600040101010101" charset="-122"/>
              </a:rPr>
              <a:t>UML</a:t>
            </a:r>
            <a:r>
              <a:rPr lang="zh-CN" altLang="en-US" sz="1600" strike="noStrike" noProof="1">
                <a:latin typeface="华文中宋" panose="02010600040101010101" charset="-122"/>
                <a:ea typeface="华文中宋" panose="02010600040101010101" charset="-122"/>
                <a:cs typeface="华文中宋" panose="02010600040101010101" charset="-122"/>
              </a:rPr>
              <a:t>中用一条肩带的带箭头的直线表示一个转移。箭头上可以带有监护条件表达式。</a:t>
            </a:r>
            <a:endParaRPr lang="zh-CN" altLang="en-US" sz="1600" strike="noStrike" noProof="1">
              <a:latin typeface="华文中宋" panose="02010600040101010101" charset="-122"/>
              <a:ea typeface="华文中宋" panose="02010600040101010101" charset="-122"/>
              <a:cs typeface="华文中宋" panose="02010600040101010101" charset="-122"/>
            </a:endParaRPr>
          </a:p>
        </p:txBody>
      </p:sp>
      <p:pic>
        <p:nvPicPr>
          <p:cNvPr id="6" name="图片 5" descr="e591b03084372fd69836d481d95ccc2"/>
          <p:cNvPicPr>
            <a:picLocks noChangeAspect="1"/>
          </p:cNvPicPr>
          <p:nvPr/>
        </p:nvPicPr>
        <p:blipFill>
          <a:blip r:embed="rId3"/>
          <a:stretch>
            <a:fillRect/>
          </a:stretch>
        </p:blipFill>
        <p:spPr>
          <a:xfrm>
            <a:off x="7544435" y="2733675"/>
            <a:ext cx="3453130" cy="3803650"/>
          </a:xfrm>
          <a:prstGeom prst="rect">
            <a:avLst/>
          </a:prstGeom>
        </p:spPr>
      </p:pic>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508302fd9e03607f37420ae39a5d5e6"/>
          <p:cNvPicPr>
            <a:picLocks noChangeAspect="1"/>
          </p:cNvPicPr>
          <p:nvPr/>
        </p:nvPicPr>
        <p:blipFill>
          <a:blip r:embed="rId1"/>
          <a:stretch>
            <a:fillRect/>
          </a:stretch>
        </p:blipFill>
        <p:spPr>
          <a:xfrm>
            <a:off x="1215390" y="2253615"/>
            <a:ext cx="4340860" cy="4445000"/>
          </a:xfrm>
          <a:prstGeom prst="rect">
            <a:avLst/>
          </a:prstGeom>
        </p:spPr>
      </p:pic>
      <p:pic>
        <p:nvPicPr>
          <p:cNvPr id="10241" name="TOP-PPT-1"/>
          <p:cNvPicPr>
            <a:picLocks noChangeAspect="1"/>
          </p:cNvPicPr>
          <p:nvPr/>
        </p:nvPicPr>
        <p:blipFill>
          <a:blip r:embed="rId2"/>
          <a:stretch>
            <a:fillRect/>
          </a:stretch>
        </p:blipFill>
        <p:spPr>
          <a:xfrm flipH="1" flipV="1">
            <a:off x="2895600" y="0"/>
            <a:ext cx="6400800" cy="671513"/>
          </a:xfrm>
          <a:prstGeom prst="rect">
            <a:avLst/>
          </a:prstGeom>
          <a:noFill/>
          <a:ln w="9525">
            <a:noFill/>
          </a:ln>
        </p:spPr>
      </p:pic>
      <p:sp>
        <p:nvSpPr>
          <p:cNvPr id="9" name="TOP-PPT-2"/>
          <p:cNvSpPr txBox="1"/>
          <p:nvPr>
            <p:custDataLst>
              <p:tags r:id="rId3"/>
            </p:custDataLst>
          </p:nvPr>
        </p:nvSpPr>
        <p:spPr>
          <a:xfrm>
            <a:off x="4549140" y="0"/>
            <a:ext cx="3093085"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2788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250825" y="586740"/>
            <a:ext cx="11836400" cy="1666875"/>
          </a:xfrm>
          <a:prstGeom prst="rect">
            <a:avLst/>
          </a:prstGeom>
          <a:no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4.</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分支</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strike="noStrike" noProof="1">
                <a:latin typeface="华文中宋" panose="02010600040101010101" charset="-122"/>
                <a:ea typeface="华文中宋" panose="02010600040101010101" charset="-122"/>
                <a:cs typeface="华文中宋" panose="02010600040101010101" charset="-122"/>
              </a:rPr>
              <a:t>      </a:t>
            </a:r>
            <a:r>
              <a:rPr sz="1600" strike="noStrike" noProof="1">
                <a:latin typeface="华文中宋" panose="02010600040101010101" charset="-122"/>
                <a:ea typeface="华文中宋" panose="02010600040101010101" charset="-122"/>
                <a:cs typeface="华文中宋" panose="02010600040101010101" charset="-122"/>
              </a:rPr>
              <a:t>分支用于描述基千某个条件的可选择路径。 一个分支可以有一个进入转移和两个或多个输出转移。 在每条输出转移上都有监护条件表达式保护，当且仅当监护条件表达式为真 时，该输出路径才有效。UML活动图中的分支用菱形表示。</a:t>
            </a:r>
            <a:endParaRPr sz="1600" strike="noStrike" noProof="1">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6217285" y="3078480"/>
            <a:ext cx="5869940" cy="2584450"/>
          </a:xfrm>
          <a:prstGeom prst="rect">
            <a:avLst/>
          </a:prstGeom>
          <a:solidFill>
            <a:schemeClr val="bg2"/>
          </a:solidFill>
          <a:ln w="9525">
            <a:noFill/>
          </a:ln>
        </p:spPr>
        <p:txBody>
          <a:bodyPr wrap="square" anchor="t">
            <a:spAutoFit/>
          </a:bodyPr>
          <a:p>
            <a:pPr>
              <a:lnSpc>
                <a:spcPct val="150000"/>
              </a:lnSpc>
            </a:pPr>
            <a:r>
              <a:rPr>
                <a:latin typeface="华文仿宋" panose="02010600040101010101" charset="-122"/>
                <a:ea typeface="华文仿宋" panose="02010600040101010101" charset="-122"/>
              </a:rPr>
              <a:t>当</a:t>
            </a:r>
            <a:r>
              <a:rPr lang="en-US">
                <a:latin typeface="华文仿宋" panose="02010600040101010101" charset="-122"/>
                <a:ea typeface="华文仿宋" panose="02010600040101010101" charset="-122"/>
              </a:rPr>
              <a:t>“</a:t>
            </a:r>
            <a:r>
              <a:rPr>
                <a:latin typeface="华文仿宋" panose="02010600040101010101" charset="-122"/>
                <a:ea typeface="华文仿宋" panose="02010600040101010101" charset="-122"/>
              </a:rPr>
              <a:t>输入读者姓名”后“从读者名册中查找读者信息”对读者用户信息进行查询的时候，符合查询条件的读者信息得到显示，可以根据权限开始“ 编辑读者信息”和“保存读者信息”完成对读者信息的修改功能。如果不符合条件查询不到读者的信息，则“显示读者记录不存在</a:t>
            </a:r>
            <a:r>
              <a:rPr lang="en-US">
                <a:latin typeface="华文仿宋" panose="02010600040101010101" charset="-122"/>
                <a:ea typeface="华文仿宋" panose="02010600040101010101" charset="-122"/>
              </a:rPr>
              <a:t>”</a:t>
            </a:r>
            <a:r>
              <a:rPr>
                <a:latin typeface="华文仿宋" panose="02010600040101010101" charset="-122"/>
                <a:ea typeface="华文仿宋" panose="02010600040101010101" charset="-122"/>
              </a:rPr>
              <a:t>，返回查询的输入页面，重新进行查询工作。</a:t>
            </a:r>
            <a:endParaRPr>
              <a:latin typeface="华文仿宋" panose="02010600040101010101" charset="-122"/>
              <a:ea typeface="华文仿宋" panose="0201060004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529455" y="0"/>
            <a:ext cx="3133090"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2788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323850" y="802640"/>
            <a:ext cx="6953250" cy="1715770"/>
          </a:xfrm>
          <a:prstGeom prst="rect">
            <a:avLst/>
          </a:prstGeom>
          <a:no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5.</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分叉和汇合</a:t>
            </a:r>
            <a:endParaRPr lang="zh-CN" altLang="en-US"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strike="noStrike" noProof="1">
                <a:latin typeface="华文中宋" panose="02010600040101010101" charset="-122"/>
                <a:ea typeface="华文中宋" panose="02010600040101010101" charset="-122"/>
                <a:cs typeface="华文中宋" panose="02010600040101010101" charset="-122"/>
              </a:rPr>
              <a:t>分叉用于将动作流分为两个或多个并发运行的分支，而汇合则用千同步这些并发分支，以达到共同完成一项事务的目的。</a:t>
            </a:r>
            <a:endParaRPr strike="noStrike" noProof="1">
              <a:latin typeface="华文中宋" panose="02010600040101010101" charset="-122"/>
              <a:ea typeface="华文中宋" panose="02010600040101010101" charset="-122"/>
              <a:cs typeface="华文中宋" panose="02010600040101010101" charset="-122"/>
            </a:endParaRPr>
          </a:p>
        </p:txBody>
      </p:sp>
      <p:pic>
        <p:nvPicPr>
          <p:cNvPr id="3" name="图片 2"/>
          <p:cNvPicPr>
            <a:picLocks noChangeAspect="1"/>
          </p:cNvPicPr>
          <p:nvPr/>
        </p:nvPicPr>
        <p:blipFill>
          <a:blip r:embed="rId3"/>
          <a:stretch>
            <a:fillRect/>
          </a:stretch>
        </p:blipFill>
        <p:spPr>
          <a:xfrm>
            <a:off x="7968615" y="802640"/>
            <a:ext cx="3028950" cy="2190750"/>
          </a:xfrm>
          <a:prstGeom prst="rect">
            <a:avLst/>
          </a:prstGeom>
        </p:spPr>
      </p:pic>
      <p:sp>
        <p:nvSpPr>
          <p:cNvPr id="5" name="文本框 4"/>
          <p:cNvSpPr txBox="1"/>
          <p:nvPr/>
        </p:nvSpPr>
        <p:spPr>
          <a:xfrm>
            <a:off x="323850" y="3220720"/>
            <a:ext cx="6952615" cy="2602230"/>
          </a:xfrm>
          <a:prstGeom prst="rect">
            <a:avLst/>
          </a:prstGeom>
          <a:no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6.</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泳道</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strike="noStrike" noProof="1">
                <a:latin typeface="华文中宋" panose="02010600040101010101" charset="-122"/>
                <a:ea typeface="华文中宋" panose="02010600040101010101" charset="-122"/>
                <a:cs typeface="华文中宋" panose="02010600040101010101" charset="-122"/>
              </a:rPr>
              <a:t>在活动图中，泳道区分了负责活动的对象，它明确地表示了哪些活动是由哪些对象进行的。在包含泳道的活动图中，每个活动只能明确地属于一个泳道。泳道用于表示实际执行活动的对象。</a:t>
            </a:r>
            <a:endParaRPr strike="noStrike" noProof="1">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4"/>
          <a:stretch>
            <a:fillRect/>
          </a:stretch>
        </p:blipFill>
        <p:spPr>
          <a:xfrm>
            <a:off x="7847330" y="3487420"/>
            <a:ext cx="4006850" cy="3107690"/>
          </a:xfrm>
          <a:prstGeom prst="rect">
            <a:avLst/>
          </a:prstGeom>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TOP-PPT-1"/>
          <p:cNvPicPr>
            <a:picLocks noChangeAspect="1"/>
          </p:cNvPicPr>
          <p:nvPr/>
        </p:nvPicPr>
        <p:blipFill>
          <a:blip r:embed="rId1"/>
          <a:stretch>
            <a:fillRect/>
          </a:stretch>
        </p:blipFill>
        <p:spPr>
          <a:xfrm flipH="1" flipV="1">
            <a:off x="2895600" y="0"/>
            <a:ext cx="6400800" cy="671513"/>
          </a:xfrm>
          <a:prstGeom prst="rect">
            <a:avLst/>
          </a:prstGeom>
          <a:noFill/>
          <a:ln w="9525">
            <a:noFill/>
          </a:ln>
        </p:spPr>
      </p:pic>
      <p:sp>
        <p:nvSpPr>
          <p:cNvPr id="9" name="TOP-PPT-2"/>
          <p:cNvSpPr txBox="1"/>
          <p:nvPr>
            <p:custDataLst>
              <p:tags r:id="rId2"/>
            </p:custDataLst>
          </p:nvPr>
        </p:nvSpPr>
        <p:spPr>
          <a:xfrm>
            <a:off x="4597400" y="0"/>
            <a:ext cx="3134995" cy="112458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fontAlgn="auto">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状态机图和活动图</a:t>
            </a: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lvl="0" algn="ctr" fontAlgn="auto">
              <a:defRPr/>
            </a:pPr>
            <a:endParaRPr lang="zh-CN" altLang="en-US" sz="2800" b="0" strike="noStrike"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TOP-PPT-3"/>
          <p:cNvSpPr/>
          <p:nvPr/>
        </p:nvSpPr>
        <p:spPr>
          <a:xfrm>
            <a:off x="958850" y="2127885"/>
            <a:ext cx="7575550" cy="3502025"/>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0245" name="TOP-PPT-7"/>
          <p:cNvGrpSpPr/>
          <p:nvPr/>
        </p:nvGrpSpPr>
        <p:grpSpPr>
          <a:xfrm>
            <a:off x="9037638" y="2651125"/>
            <a:ext cx="2300287" cy="1997075"/>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R="0" algn="just" defTabSz="914400" fontAlgn="auto" hangingPunct="0">
                <a:lnSpc>
                  <a:spcPct val="150000"/>
                </a:lnSpc>
                <a:spcBef>
                  <a:spcPts val="0"/>
                </a:spcBef>
                <a:spcAft>
                  <a:spcPts val="0"/>
                </a:spcAft>
                <a:buClrTx/>
                <a:buSzTx/>
                <a:buFontTx/>
                <a:buNone/>
                <a:defRPr/>
              </a:pPr>
              <a:r>
                <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kern="0" cap="none" spc="0" normalizeH="0" baseline="0" noProof="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 name="文本框 1"/>
          <p:cNvSpPr txBox="1"/>
          <p:nvPr/>
        </p:nvSpPr>
        <p:spPr>
          <a:xfrm>
            <a:off x="177800" y="671830"/>
            <a:ext cx="12369800" cy="3980815"/>
          </a:xfrm>
          <a:prstGeom prst="rect">
            <a:avLst/>
          </a:prstGeom>
          <a:noFill/>
        </p:spPr>
        <p:txBody>
          <a:bodyPr wrap="square" rtlCol="0" anchor="t">
            <a:spAutoFit/>
          </a:bodyPr>
          <a:p>
            <a:pPr indent="0" fontAlgn="auto">
              <a:lnSpc>
                <a:spcPct val="200000"/>
              </a:lnSpc>
              <a:buFont typeface="Arial" panose="020B0604020202020204" pitchFamily="34" charset="0"/>
              <a:buNone/>
            </a:pPr>
            <a:r>
              <a:rPr lang="en-US" altLang="zh-CN" sz="2400" b="1" noProof="1">
                <a:solidFill>
                  <a:srgbClr val="C00000"/>
                </a:solidFill>
                <a:latin typeface="华文中宋" panose="02010600040101010101" charset="-122"/>
                <a:ea typeface="华文中宋" panose="02010600040101010101" charset="-122"/>
                <a:cs typeface="华文中宋" panose="02010600040101010101" charset="-122"/>
              </a:rPr>
              <a:t>7.</a:t>
            </a:r>
            <a:r>
              <a:rPr lang="zh-CN" altLang="en-US" sz="2400" b="1" noProof="1">
                <a:solidFill>
                  <a:srgbClr val="C00000"/>
                </a:solidFill>
                <a:latin typeface="华文中宋" panose="02010600040101010101" charset="-122"/>
                <a:ea typeface="华文中宋" panose="02010600040101010101" charset="-122"/>
                <a:cs typeface="华文中宋" panose="02010600040101010101" charset="-122"/>
              </a:rPr>
              <a:t>对象流</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strike="noStrike" noProof="1">
                <a:latin typeface="华文中宋" panose="02010600040101010101" charset="-122"/>
                <a:ea typeface="华文中宋" panose="02010600040101010101" charset="-122"/>
                <a:cs typeface="华文中宋" panose="02010600040101010101" charset="-122"/>
              </a:rPr>
              <a:t>用活动图描述某个对象时，可以把所涉及的对象放置在活动图上，并用一个依赖将这些</a:t>
            </a:r>
            <a:endParaRPr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strike="noStrike" noProof="1">
                <a:latin typeface="华文中宋" panose="02010600040101010101" charset="-122"/>
                <a:ea typeface="华文中宋" panose="02010600040101010101" charset="-122"/>
                <a:cs typeface="华文中宋" panose="02010600040101010101" charset="-122"/>
              </a:rPr>
              <a:t>对象连接到对它们进行创建、撤销和修改的活动转移上。这种包括依赖关系和对象的应用</a:t>
            </a:r>
            <a:endParaRPr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r>
              <a:rPr strike="noStrike" noProof="1">
                <a:latin typeface="华文中宋" panose="02010600040101010101" charset="-122"/>
                <a:ea typeface="华文中宋" panose="02010600040101010101" charset="-122"/>
                <a:cs typeface="华文中宋" panose="02010600040101010101" charset="-122"/>
              </a:rPr>
              <a:t>被称为对象流。对象流是动作和对象间的关联。</a:t>
            </a:r>
            <a:endParaRPr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endParaRPr lang="zh-CN" altLang="en-US" b="1">
              <a:solidFill>
                <a:srgbClr val="C00000"/>
              </a:solidFill>
              <a:latin typeface="华文中宋" panose="02010600040101010101" charset="-122"/>
              <a:ea typeface="华文中宋" panose="02010600040101010101" charset="-122"/>
              <a:cs typeface="华文中宋" panose="02010600040101010101" charset="-122"/>
              <a:sym typeface="+mn-ea"/>
            </a:endParaRPr>
          </a:p>
          <a:p>
            <a:pPr lvl="1" indent="0" fontAlgn="auto">
              <a:lnSpc>
                <a:spcPct val="160000"/>
              </a:lnSpc>
              <a:buFont typeface="Arial" panose="020B0604020202020204" pitchFamily="34" charset="0"/>
              <a:buNone/>
            </a:pPr>
            <a:r>
              <a:rPr lang="zh-CN" altLang="en-US" sz="2800" b="1">
                <a:solidFill>
                  <a:srgbClr val="C00000"/>
                </a:solidFill>
                <a:latin typeface="华文中宋" panose="02010600040101010101" charset="-122"/>
                <a:ea typeface="华文中宋" panose="02010600040101010101" charset="-122"/>
                <a:cs typeface="华文中宋" panose="02010600040101010101" charset="-122"/>
                <a:sym typeface="+mn-ea"/>
              </a:rPr>
              <a:t>对象流的特点</a:t>
            </a:r>
            <a:endParaRPr sz="2800" strike="noStrike" noProof="1">
              <a:latin typeface="华文中宋" panose="02010600040101010101" charset="-122"/>
              <a:ea typeface="华文中宋" panose="02010600040101010101" charset="-122"/>
              <a:cs typeface="华文中宋" panose="02010600040101010101" charset="-122"/>
            </a:endParaRPr>
          </a:p>
          <a:p>
            <a:pPr lvl="1" indent="0" fontAlgn="auto">
              <a:lnSpc>
                <a:spcPct val="160000"/>
              </a:lnSpc>
              <a:buFont typeface="Arial" panose="020B0604020202020204" pitchFamily="34" charset="0"/>
              <a:buNone/>
            </a:pPr>
            <a:endParaRPr sz="2800" strike="noStrike" noProof="1">
              <a:latin typeface="华文中宋" panose="02010600040101010101" charset="-122"/>
              <a:ea typeface="华文中宋" panose="02010600040101010101" charset="-122"/>
              <a:cs typeface="华文中宋" panose="02010600040101010101" charset="-122"/>
            </a:endParaRPr>
          </a:p>
        </p:txBody>
      </p:sp>
      <p:grpSp>
        <p:nvGrpSpPr>
          <p:cNvPr id="45" name="组合 44"/>
          <p:cNvGrpSpPr/>
          <p:nvPr/>
        </p:nvGrpSpPr>
        <p:grpSpPr>
          <a:xfrm>
            <a:off x="9050655" y="3992880"/>
            <a:ext cx="2729865" cy="2647315"/>
            <a:chOff x="14215" y="6051"/>
            <a:chExt cx="3862" cy="3659"/>
          </a:xfrm>
        </p:grpSpPr>
        <p:sp>
          <p:nvSpPr>
            <p:cNvPr id="5" name="Freeform 17"/>
            <p:cNvSpPr/>
            <p:nvPr>
              <p:custDataLst>
                <p:tags r:id="rId3"/>
              </p:custDataLst>
            </p:nvPr>
          </p:nvSpPr>
          <p:spPr bwMode="auto">
            <a:xfrm>
              <a:off x="14303" y="6616"/>
              <a:ext cx="3775" cy="3095"/>
            </a:xfrm>
            <a:custGeom>
              <a:avLst/>
              <a:gdLst>
                <a:gd name="T0" fmla="*/ 1735 w 1847"/>
                <a:gd name="T1" fmla="*/ 757 h 1514"/>
                <a:gd name="T2" fmla="*/ 721 w 1847"/>
                <a:gd name="T3" fmla="*/ 1514 h 1514"/>
                <a:gd name="T4" fmla="*/ 112 w 1847"/>
                <a:gd name="T5" fmla="*/ 757 h 1514"/>
                <a:gd name="T6" fmla="*/ 1127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9" y="0"/>
                    <a:pt x="1127" y="0"/>
                  </a:cubicBezTo>
                  <a:cubicBezTo>
                    <a:pt x="1575" y="0"/>
                    <a:pt x="1847" y="339"/>
                    <a:pt x="1735" y="757"/>
                  </a:cubicBezTo>
                  <a:close/>
                </a:path>
              </a:pathLst>
            </a:custGeom>
            <a:solidFill>
              <a:srgbClr val="878787">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 name="Freeform 18"/>
            <p:cNvSpPr/>
            <p:nvPr>
              <p:custDataLst>
                <p:tags r:id="rId4"/>
              </p:custDataLst>
            </p:nvPr>
          </p:nvSpPr>
          <p:spPr bwMode="auto">
            <a:xfrm>
              <a:off x="14264" y="6568"/>
              <a:ext cx="3775" cy="3095"/>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878787">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8" name="Freeform 19"/>
            <p:cNvSpPr/>
            <p:nvPr>
              <p:custDataLst>
                <p:tags r:id="rId5"/>
              </p:custDataLst>
            </p:nvPr>
          </p:nvSpPr>
          <p:spPr bwMode="auto">
            <a:xfrm>
              <a:off x="14215" y="6507"/>
              <a:ext cx="3775" cy="3095"/>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878787">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0" name="Freeform 20"/>
            <p:cNvSpPr/>
            <p:nvPr>
              <p:custDataLst>
                <p:tags r:id="rId6"/>
              </p:custDataLst>
            </p:nvPr>
          </p:nvSpPr>
          <p:spPr bwMode="auto">
            <a:xfrm>
              <a:off x="14572" y="6800"/>
              <a:ext cx="3060" cy="2508"/>
            </a:xfrm>
            <a:custGeom>
              <a:avLst/>
              <a:gdLst>
                <a:gd name="T0" fmla="*/ 1406 w 1497"/>
                <a:gd name="T1" fmla="*/ 613 h 1227"/>
                <a:gd name="T2" fmla="*/ 584 w 1497"/>
                <a:gd name="T3" fmla="*/ 1227 h 1227"/>
                <a:gd name="T4" fmla="*/ 91 w 1497"/>
                <a:gd name="T5" fmla="*/ 613 h 1227"/>
                <a:gd name="T6" fmla="*/ 913 w 1497"/>
                <a:gd name="T7" fmla="*/ 0 h 1227"/>
                <a:gd name="T8" fmla="*/ 1406 w 1497"/>
                <a:gd name="T9" fmla="*/ 613 h 1227"/>
              </a:gdLst>
              <a:ahLst/>
              <a:cxnLst>
                <a:cxn ang="0">
                  <a:pos x="T0" y="T1"/>
                </a:cxn>
                <a:cxn ang="0">
                  <a:pos x="T2" y="T3"/>
                </a:cxn>
                <a:cxn ang="0">
                  <a:pos x="T4" y="T5"/>
                </a:cxn>
                <a:cxn ang="0">
                  <a:pos x="T6" y="T7"/>
                </a:cxn>
                <a:cxn ang="0">
                  <a:pos x="T8" y="T9"/>
                </a:cxn>
              </a:cxnLst>
              <a:rect l="0" t="0" r="r" b="b"/>
              <a:pathLst>
                <a:path w="1497" h="1227">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rgbClr val="FFFFFF">
                <a:lumMod val="9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1" name="Freeform 21"/>
            <p:cNvSpPr/>
            <p:nvPr>
              <p:custDataLst>
                <p:tags r:id="rId7"/>
              </p:custDataLst>
            </p:nvPr>
          </p:nvSpPr>
          <p:spPr bwMode="auto">
            <a:xfrm>
              <a:off x="14773" y="6964"/>
              <a:ext cx="2659" cy="2179"/>
            </a:xfrm>
            <a:custGeom>
              <a:avLst/>
              <a:gdLst>
                <a:gd name="T0" fmla="*/ 1222 w 1301"/>
                <a:gd name="T1" fmla="*/ 533 h 1066"/>
                <a:gd name="T2" fmla="*/ 508 w 1301"/>
                <a:gd name="T3" fmla="*/ 1066 h 1066"/>
                <a:gd name="T4" fmla="*/ 79 w 1301"/>
                <a:gd name="T5" fmla="*/ 533 h 1066"/>
                <a:gd name="T6" fmla="*/ 793 w 1301"/>
                <a:gd name="T7" fmla="*/ 0 h 1066"/>
                <a:gd name="T8" fmla="*/ 1222 w 1301"/>
                <a:gd name="T9" fmla="*/ 533 h 1066"/>
              </a:gdLst>
              <a:ahLst/>
              <a:cxnLst>
                <a:cxn ang="0">
                  <a:pos x="T0" y="T1"/>
                </a:cxn>
                <a:cxn ang="0">
                  <a:pos x="T2" y="T3"/>
                </a:cxn>
                <a:cxn ang="0">
                  <a:pos x="T4" y="T5"/>
                </a:cxn>
                <a:cxn ang="0">
                  <a:pos x="T6" y="T7"/>
                </a:cxn>
                <a:cxn ang="0">
                  <a:pos x="T8" y="T9"/>
                </a:cxn>
              </a:cxnLst>
              <a:rect l="0" t="0" r="r" b="b"/>
              <a:pathLst>
                <a:path w="1301" h="1066">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878787">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2" name="Freeform 22"/>
            <p:cNvSpPr/>
            <p:nvPr>
              <p:custDataLst>
                <p:tags r:id="rId8"/>
              </p:custDataLst>
            </p:nvPr>
          </p:nvSpPr>
          <p:spPr bwMode="auto">
            <a:xfrm>
              <a:off x="15048" y="7187"/>
              <a:ext cx="2107" cy="1733"/>
            </a:xfrm>
            <a:custGeom>
              <a:avLst/>
              <a:gdLst>
                <a:gd name="T0" fmla="*/ 968 w 1031"/>
                <a:gd name="T1" fmla="*/ 424 h 848"/>
                <a:gd name="T2" fmla="*/ 402 w 1031"/>
                <a:gd name="T3" fmla="*/ 848 h 848"/>
                <a:gd name="T4" fmla="*/ 63 w 1031"/>
                <a:gd name="T5" fmla="*/ 424 h 848"/>
                <a:gd name="T6" fmla="*/ 629 w 1031"/>
                <a:gd name="T7" fmla="*/ 0 h 848"/>
                <a:gd name="T8" fmla="*/ 968 w 1031"/>
                <a:gd name="T9" fmla="*/ 424 h 848"/>
              </a:gdLst>
              <a:ahLst/>
              <a:cxnLst>
                <a:cxn ang="0">
                  <a:pos x="T0" y="T1"/>
                </a:cxn>
                <a:cxn ang="0">
                  <a:pos x="T2" y="T3"/>
                </a:cxn>
                <a:cxn ang="0">
                  <a:pos x="T4" y="T5"/>
                </a:cxn>
                <a:cxn ang="0">
                  <a:pos x="T6" y="T7"/>
                </a:cxn>
                <a:cxn ang="0">
                  <a:pos x="T8" y="T9"/>
                </a:cxn>
              </a:cxnLst>
              <a:rect l="0" t="0" r="r" b="b"/>
              <a:pathLst>
                <a:path w="1031" h="848">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rgbClr val="FFFFFF">
                <a:lumMod val="9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5" name="Freeform 23"/>
            <p:cNvSpPr/>
            <p:nvPr>
              <p:custDataLst>
                <p:tags r:id="rId9"/>
              </p:custDataLst>
            </p:nvPr>
          </p:nvSpPr>
          <p:spPr bwMode="auto">
            <a:xfrm>
              <a:off x="15276" y="7369"/>
              <a:ext cx="1654" cy="1369"/>
            </a:xfrm>
            <a:custGeom>
              <a:avLst/>
              <a:gdLst>
                <a:gd name="T0" fmla="*/ 759 w 809"/>
                <a:gd name="T1" fmla="*/ 335 h 670"/>
                <a:gd name="T2" fmla="*/ 315 w 809"/>
                <a:gd name="T3" fmla="*/ 670 h 670"/>
                <a:gd name="T4" fmla="*/ 50 w 809"/>
                <a:gd name="T5" fmla="*/ 335 h 670"/>
                <a:gd name="T6" fmla="*/ 494 w 809"/>
                <a:gd name="T7" fmla="*/ 0 h 670"/>
                <a:gd name="T8" fmla="*/ 759 w 809"/>
                <a:gd name="T9" fmla="*/ 335 h 670"/>
              </a:gdLst>
              <a:ahLst/>
              <a:cxnLst>
                <a:cxn ang="0">
                  <a:pos x="T0" y="T1"/>
                </a:cxn>
                <a:cxn ang="0">
                  <a:pos x="T2" y="T3"/>
                </a:cxn>
                <a:cxn ang="0">
                  <a:pos x="T4" y="T5"/>
                </a:cxn>
                <a:cxn ang="0">
                  <a:pos x="T6" y="T7"/>
                </a:cxn>
                <a:cxn ang="0">
                  <a:pos x="T8" y="T9"/>
                </a:cxn>
              </a:cxnLst>
              <a:rect l="0" t="0" r="r" b="b"/>
              <a:pathLst>
                <a:path w="809" h="67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878787">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6" name="Freeform 24"/>
            <p:cNvSpPr/>
            <p:nvPr>
              <p:custDataLst>
                <p:tags r:id="rId10"/>
              </p:custDataLst>
            </p:nvPr>
          </p:nvSpPr>
          <p:spPr bwMode="auto">
            <a:xfrm>
              <a:off x="15498" y="7547"/>
              <a:ext cx="1208" cy="1014"/>
            </a:xfrm>
            <a:custGeom>
              <a:avLst/>
              <a:gdLst>
                <a:gd name="T0" fmla="*/ 555 w 591"/>
                <a:gd name="T1" fmla="*/ 248 h 496"/>
                <a:gd name="T2" fmla="*/ 229 w 591"/>
                <a:gd name="T3" fmla="*/ 496 h 496"/>
                <a:gd name="T4" fmla="*/ 36 w 591"/>
                <a:gd name="T5" fmla="*/ 248 h 496"/>
                <a:gd name="T6" fmla="*/ 362 w 591"/>
                <a:gd name="T7" fmla="*/ 0 h 496"/>
                <a:gd name="T8" fmla="*/ 555 w 591"/>
                <a:gd name="T9" fmla="*/ 248 h 496"/>
              </a:gdLst>
              <a:ahLst/>
              <a:cxnLst>
                <a:cxn ang="0">
                  <a:pos x="T0" y="T1"/>
                </a:cxn>
                <a:cxn ang="0">
                  <a:pos x="T2" y="T3"/>
                </a:cxn>
                <a:cxn ang="0">
                  <a:pos x="T4" y="T5"/>
                </a:cxn>
                <a:cxn ang="0">
                  <a:pos x="T6" y="T7"/>
                </a:cxn>
                <a:cxn ang="0">
                  <a:pos x="T8" y="T9"/>
                </a:cxn>
              </a:cxnLst>
              <a:rect l="0" t="0" r="r" b="b"/>
              <a:pathLst>
                <a:path w="591" h="496">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rgbClr val="FFFFFF">
                <a:lumMod val="9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7" name="Freeform 25"/>
            <p:cNvSpPr/>
            <p:nvPr>
              <p:custDataLst>
                <p:tags r:id="rId11"/>
              </p:custDataLst>
            </p:nvPr>
          </p:nvSpPr>
          <p:spPr bwMode="auto">
            <a:xfrm>
              <a:off x="15813" y="7817"/>
              <a:ext cx="581" cy="477"/>
            </a:xfrm>
            <a:custGeom>
              <a:avLst/>
              <a:gdLst>
                <a:gd name="T0" fmla="*/ 266 w 284"/>
                <a:gd name="T1" fmla="*/ 116 h 233"/>
                <a:gd name="T2" fmla="*/ 110 w 284"/>
                <a:gd name="T3" fmla="*/ 233 h 233"/>
                <a:gd name="T4" fmla="*/ 17 w 284"/>
                <a:gd name="T5" fmla="*/ 116 h 233"/>
                <a:gd name="T6" fmla="*/ 173 w 284"/>
                <a:gd name="T7" fmla="*/ 0 h 233"/>
                <a:gd name="T8" fmla="*/ 266 w 284"/>
                <a:gd name="T9" fmla="*/ 116 h 233"/>
              </a:gdLst>
              <a:ahLst/>
              <a:cxnLst>
                <a:cxn ang="0">
                  <a:pos x="T0" y="T1"/>
                </a:cxn>
                <a:cxn ang="0">
                  <a:pos x="T2" y="T3"/>
                </a:cxn>
                <a:cxn ang="0">
                  <a:pos x="T4" y="T5"/>
                </a:cxn>
                <a:cxn ang="0">
                  <a:pos x="T6" y="T7"/>
                </a:cxn>
                <a:cxn ang="0">
                  <a:pos x="T8" y="T9"/>
                </a:cxn>
              </a:cxnLst>
              <a:rect l="0" t="0" r="r" b="b"/>
              <a:pathLst>
                <a:path w="284" h="233">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878787">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8" name="Freeform 21"/>
            <p:cNvSpPr/>
            <p:nvPr>
              <p:custDataLst>
                <p:tags r:id="rId12"/>
              </p:custDataLst>
            </p:nvPr>
          </p:nvSpPr>
          <p:spPr bwMode="auto">
            <a:xfrm>
              <a:off x="16352" y="7164"/>
              <a:ext cx="123" cy="128"/>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9" name="Freeform 22"/>
            <p:cNvSpPr/>
            <p:nvPr>
              <p:custDataLst>
                <p:tags r:id="rId13"/>
              </p:custDataLst>
            </p:nvPr>
          </p:nvSpPr>
          <p:spPr bwMode="auto">
            <a:xfrm>
              <a:off x="16071" y="6860"/>
              <a:ext cx="309" cy="356"/>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0" name="Freeform 23"/>
            <p:cNvSpPr/>
            <p:nvPr>
              <p:custDataLst>
                <p:tags r:id="rId14"/>
              </p:custDataLst>
            </p:nvPr>
          </p:nvSpPr>
          <p:spPr bwMode="auto">
            <a:xfrm>
              <a:off x="16065" y="6855"/>
              <a:ext cx="86" cy="138"/>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FFFFFF">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1" name="Freeform 24"/>
            <p:cNvSpPr/>
            <p:nvPr>
              <p:custDataLst>
                <p:tags r:id="rId15"/>
              </p:custDataLst>
            </p:nvPr>
          </p:nvSpPr>
          <p:spPr bwMode="auto">
            <a:xfrm>
              <a:off x="15261" y="6319"/>
              <a:ext cx="298" cy="256"/>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FFFFFF">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2" name="Freeform 25"/>
            <p:cNvSpPr/>
            <p:nvPr>
              <p:custDataLst>
                <p:tags r:id="rId16"/>
              </p:custDataLst>
            </p:nvPr>
          </p:nvSpPr>
          <p:spPr bwMode="auto">
            <a:xfrm>
              <a:off x="15481" y="6084"/>
              <a:ext cx="110" cy="288"/>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FFFFFF">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3" name="Freeform 26"/>
            <p:cNvSpPr/>
            <p:nvPr>
              <p:custDataLst>
                <p:tags r:id="rId17"/>
              </p:custDataLst>
            </p:nvPr>
          </p:nvSpPr>
          <p:spPr bwMode="auto">
            <a:xfrm>
              <a:off x="15346" y="6351"/>
              <a:ext cx="317" cy="38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4" name="Freeform 27"/>
            <p:cNvSpPr/>
            <p:nvPr>
              <p:custDataLst>
                <p:tags r:id="rId18"/>
              </p:custDataLst>
            </p:nvPr>
          </p:nvSpPr>
          <p:spPr bwMode="auto">
            <a:xfrm>
              <a:off x="15508" y="6051"/>
              <a:ext cx="301" cy="420"/>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5" name="Freeform 28"/>
            <p:cNvSpPr/>
            <p:nvPr>
              <p:custDataLst>
                <p:tags r:id="rId19"/>
              </p:custDataLst>
            </p:nvPr>
          </p:nvSpPr>
          <p:spPr bwMode="auto">
            <a:xfrm>
              <a:off x="15557" y="6372"/>
              <a:ext cx="568" cy="583"/>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FFFFFF">
                <a:lumMod val="5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6" name="Freeform 21"/>
            <p:cNvSpPr/>
            <p:nvPr>
              <p:custDataLst>
                <p:tags r:id="rId20"/>
              </p:custDataLst>
            </p:nvPr>
          </p:nvSpPr>
          <p:spPr bwMode="auto">
            <a:xfrm>
              <a:off x="15891" y="7900"/>
              <a:ext cx="146" cy="151"/>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7" name="Freeform 22"/>
            <p:cNvSpPr/>
            <p:nvPr>
              <p:custDataLst>
                <p:tags r:id="rId21"/>
              </p:custDataLst>
            </p:nvPr>
          </p:nvSpPr>
          <p:spPr bwMode="auto">
            <a:xfrm>
              <a:off x="15558" y="7541"/>
              <a:ext cx="366" cy="422"/>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8" name="Freeform 23"/>
            <p:cNvSpPr/>
            <p:nvPr>
              <p:custDataLst>
                <p:tags r:id="rId22"/>
              </p:custDataLst>
            </p:nvPr>
          </p:nvSpPr>
          <p:spPr bwMode="auto">
            <a:xfrm>
              <a:off x="15551" y="7534"/>
              <a:ext cx="102" cy="163"/>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FFFFFF">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29" name="Freeform 24"/>
            <p:cNvSpPr/>
            <p:nvPr>
              <p:custDataLst>
                <p:tags r:id="rId23"/>
              </p:custDataLst>
            </p:nvPr>
          </p:nvSpPr>
          <p:spPr bwMode="auto">
            <a:xfrm>
              <a:off x="14599" y="6899"/>
              <a:ext cx="352" cy="303"/>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FFC000">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0" name="Freeform 25"/>
            <p:cNvSpPr/>
            <p:nvPr>
              <p:custDataLst>
                <p:tags r:id="rId24"/>
              </p:custDataLst>
            </p:nvPr>
          </p:nvSpPr>
          <p:spPr bwMode="auto">
            <a:xfrm>
              <a:off x="14859" y="6621"/>
              <a:ext cx="131" cy="341"/>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FFC000">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1" name="Freeform 26"/>
            <p:cNvSpPr/>
            <p:nvPr>
              <p:custDataLst>
                <p:tags r:id="rId25"/>
              </p:custDataLst>
            </p:nvPr>
          </p:nvSpPr>
          <p:spPr bwMode="auto">
            <a:xfrm>
              <a:off x="14699" y="6938"/>
              <a:ext cx="375" cy="456"/>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FFC000"/>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Freeform 27"/>
            <p:cNvSpPr/>
            <p:nvPr>
              <p:custDataLst>
                <p:tags r:id="rId26"/>
              </p:custDataLst>
            </p:nvPr>
          </p:nvSpPr>
          <p:spPr bwMode="auto">
            <a:xfrm>
              <a:off x="14891" y="6583"/>
              <a:ext cx="357" cy="498"/>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FFC000"/>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Freeform 28"/>
            <p:cNvSpPr/>
            <p:nvPr>
              <p:custDataLst>
                <p:tags r:id="rId27"/>
              </p:custDataLst>
            </p:nvPr>
          </p:nvSpPr>
          <p:spPr bwMode="auto">
            <a:xfrm>
              <a:off x="14949" y="6962"/>
              <a:ext cx="672" cy="690"/>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FFC000">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4" name="Freeform 21"/>
            <p:cNvSpPr/>
            <p:nvPr>
              <p:custDataLst>
                <p:tags r:id="rId28"/>
              </p:custDataLst>
            </p:nvPr>
          </p:nvSpPr>
          <p:spPr bwMode="auto">
            <a:xfrm>
              <a:off x="16780" y="8185"/>
              <a:ext cx="181" cy="187"/>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Freeform 22"/>
            <p:cNvSpPr/>
            <p:nvPr>
              <p:custDataLst>
                <p:tags r:id="rId29"/>
              </p:custDataLst>
            </p:nvPr>
          </p:nvSpPr>
          <p:spPr bwMode="auto">
            <a:xfrm>
              <a:off x="16369" y="7741"/>
              <a:ext cx="452" cy="521"/>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FFFFFF">
                <a:lumMod val="8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6" name="Freeform 23"/>
            <p:cNvSpPr/>
            <p:nvPr>
              <p:custDataLst>
                <p:tags r:id="rId30"/>
              </p:custDataLst>
            </p:nvPr>
          </p:nvSpPr>
          <p:spPr bwMode="auto">
            <a:xfrm>
              <a:off x="16360" y="7733"/>
              <a:ext cx="126" cy="202"/>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FFFFFF">
                <a:lumMod val="75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7" name="Freeform 24"/>
            <p:cNvSpPr/>
            <p:nvPr>
              <p:custDataLst>
                <p:tags r:id="rId31"/>
              </p:custDataLst>
            </p:nvPr>
          </p:nvSpPr>
          <p:spPr bwMode="auto">
            <a:xfrm>
              <a:off x="15184" y="6948"/>
              <a:ext cx="435" cy="374"/>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00B0F0">
                <a:lumMod val="6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8" name="Freeform 25"/>
            <p:cNvSpPr/>
            <p:nvPr>
              <p:custDataLst>
                <p:tags r:id="rId32"/>
              </p:custDataLst>
            </p:nvPr>
          </p:nvSpPr>
          <p:spPr bwMode="auto">
            <a:xfrm>
              <a:off x="15506" y="6605"/>
              <a:ext cx="161" cy="422"/>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00B0F0">
                <a:lumMod val="6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9" name="Freeform 26"/>
            <p:cNvSpPr/>
            <p:nvPr>
              <p:custDataLst>
                <p:tags r:id="rId33"/>
              </p:custDataLst>
            </p:nvPr>
          </p:nvSpPr>
          <p:spPr bwMode="auto">
            <a:xfrm>
              <a:off x="15308" y="6984"/>
              <a:ext cx="464" cy="563"/>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00B0F0"/>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0" name="Freeform 27"/>
            <p:cNvSpPr/>
            <p:nvPr>
              <p:custDataLst>
                <p:tags r:id="rId34"/>
              </p:custDataLst>
            </p:nvPr>
          </p:nvSpPr>
          <p:spPr bwMode="auto">
            <a:xfrm>
              <a:off x="15539" y="6563"/>
              <a:ext cx="441" cy="615"/>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00B0F0"/>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1" name="Freeform 28"/>
            <p:cNvSpPr/>
            <p:nvPr>
              <p:custDataLst>
                <p:tags r:id="rId35"/>
              </p:custDataLst>
            </p:nvPr>
          </p:nvSpPr>
          <p:spPr bwMode="auto">
            <a:xfrm>
              <a:off x="15616" y="7026"/>
              <a:ext cx="830" cy="852"/>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00B0F0">
                <a:lumMod val="60000"/>
              </a:srgbClr>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44" name="文本框 43"/>
          <p:cNvSpPr txBox="1"/>
          <p:nvPr/>
        </p:nvSpPr>
        <p:spPr>
          <a:xfrm>
            <a:off x="177800" y="4016375"/>
            <a:ext cx="5816600" cy="2061210"/>
          </a:xfrm>
          <a:prstGeom prst="rect">
            <a:avLst/>
          </a:prstGeom>
          <a:noFill/>
        </p:spPr>
        <p:txBody>
          <a:bodyPr wrap="square" rtlCol="0" anchor="t">
            <a:spAutoFit/>
          </a:bodyPr>
          <a:p>
            <a:pPr marL="742950" lvl="1" indent="-285750" fontAlgn="auto">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sym typeface="+mn-ea"/>
              </a:rPr>
              <a:t>一个对象可以由多个动作操作。</a:t>
            </a:r>
            <a:endParaRPr sz="1600" strike="noStrike" noProof="1">
              <a:latin typeface="华文中宋" panose="02010600040101010101" charset="-122"/>
              <a:ea typeface="华文中宋" panose="02010600040101010101" charset="-122"/>
              <a:cs typeface="华文中宋" panose="02010600040101010101" charset="-122"/>
            </a:endParaRPr>
          </a:p>
          <a:p>
            <a:pPr marL="742950" lvl="1" indent="-285750" fontAlgn="auto">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sym typeface="+mn-ea"/>
              </a:rPr>
              <a:t>一个动作输出的对象可以作为另一个动作输入的对象。</a:t>
            </a:r>
            <a:endParaRPr sz="1600" strike="noStrike" noProof="1">
              <a:latin typeface="华文中宋" panose="02010600040101010101" charset="-122"/>
              <a:ea typeface="华文中宋" panose="02010600040101010101" charset="-122"/>
              <a:cs typeface="华文中宋" panose="02010600040101010101" charset="-122"/>
            </a:endParaRPr>
          </a:p>
          <a:p>
            <a:pPr marL="742950" lvl="1" indent="-285750" fontAlgn="auto">
              <a:lnSpc>
                <a:spcPct val="200000"/>
              </a:lnSpc>
              <a:buFont typeface="Arial" panose="020B0604020202020204" pitchFamily="34" charset="0"/>
              <a:buChar char="•"/>
            </a:pPr>
            <a:r>
              <a:rPr sz="1600">
                <a:latin typeface="华文中宋" panose="02010600040101010101" charset="-122"/>
                <a:ea typeface="华文中宋" panose="02010600040101010101" charset="-122"/>
                <a:cs typeface="华文中宋" panose="02010600040101010101" charset="-122"/>
                <a:sym typeface="+mn-ea"/>
              </a:rPr>
              <a:t>在活动图中，同一个对象可以多次出现，它的每次出现表明该对象正处于对象生存期的不同时间点。</a:t>
            </a:r>
            <a:endParaRPr lang="zh-CN" altLang="en-US" sz="16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pic>
        <p:nvPicPr>
          <p:cNvPr id="32" name="TOP-PPT-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8536982" y="3038163"/>
            <a:ext cx="6528362" cy="781674"/>
          </a:xfrm>
          <a:prstGeom prst="rect">
            <a:avLst/>
          </a:prstGeom>
        </p:spPr>
      </p:pic>
      <p:sp>
        <p:nvSpPr>
          <p:cNvPr id="33" name="TOP-PPT-3"/>
          <p:cNvSpPr txBox="1"/>
          <p:nvPr/>
        </p:nvSpPr>
        <p:spPr>
          <a:xfrm>
            <a:off x="2289933" y="3627684"/>
            <a:ext cx="7643462" cy="460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Component diagram and deployment diagram</a:t>
            </a:r>
            <a:endPar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4" name="TOP-PPT-4"/>
          <p:cNvSpPr txBox="1"/>
          <p:nvPr>
            <p:custDataLst>
              <p:tags r:id="rId2"/>
            </p:custDataLst>
          </p:nvPr>
        </p:nvSpPr>
        <p:spPr>
          <a:xfrm>
            <a:off x="2258604" y="2318307"/>
            <a:ext cx="7674790"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660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6600" b="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5" name="TOP-PPT-5"/>
          <p:cNvSpPr/>
          <p:nvPr/>
        </p:nvSpPr>
        <p:spPr>
          <a:xfrm>
            <a:off x="5011655" y="4417197"/>
            <a:ext cx="2168792"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74C81"/>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6" name="TOP-PPT-6"/>
          <p:cNvSpPr/>
          <p:nvPr/>
        </p:nvSpPr>
        <p:spPr>
          <a:xfrm>
            <a:off x="5458369" y="4459501"/>
            <a:ext cx="128109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PART.0</a:t>
            </a:r>
            <a:r>
              <a:rPr kumimoji="0" 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5</a:t>
            </a:r>
            <a:endParaRPr kumimoji="0" 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grpSp>
        <p:nvGrpSpPr>
          <p:cNvPr id="6" name="TOP-PPT-5"/>
          <p:cNvGrpSpPr/>
          <p:nvPr/>
        </p:nvGrpSpPr>
        <p:grpSpPr>
          <a:xfrm>
            <a:off x="3596063" y="2651574"/>
            <a:ext cx="2300440" cy="1996012"/>
            <a:chOff x="3665645" y="2912113"/>
            <a:chExt cx="2300440" cy="1996012"/>
          </a:xfrm>
        </p:grpSpPr>
        <p:sp>
          <p:nvSpPr>
            <p:cNvPr id="7" name="TOP-PPT-5-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OP-PPT-5-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2" name="TOP-PPT-7"/>
          <p:cNvGrpSpPr/>
          <p:nvPr/>
        </p:nvGrpSpPr>
        <p:grpSpPr>
          <a:xfrm>
            <a:off x="9037493" y="2651574"/>
            <a:ext cx="2300440" cy="1996012"/>
            <a:chOff x="3665645" y="2912113"/>
            <a:chExt cx="2300440" cy="1996012"/>
          </a:xfrm>
        </p:grpSpPr>
        <p:sp>
          <p:nvSpPr>
            <p:cNvPr id="13" name="TOP-PPT-7-1"/>
            <p:cNvSpPr/>
            <p:nvPr/>
          </p:nvSpPr>
          <p:spPr>
            <a:xfrm>
              <a:off x="4005865" y="4476125"/>
              <a:ext cx="1620000" cy="432000"/>
            </a:xfrm>
            <a:prstGeom prst="roundRect">
              <a:avLst>
                <a:gd name="adj" fmla="val 50000"/>
              </a:avLst>
            </a:prstGeom>
            <a:no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rPr>
                <a:t>添加标题</a:t>
              </a:r>
              <a:endPar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7-2"/>
            <p:cNvSpPr txBox="1"/>
            <p:nvPr/>
          </p:nvSpPr>
          <p:spPr>
            <a:xfrm>
              <a:off x="3665645" y="2912113"/>
              <a:ext cx="2300440" cy="1156983"/>
            </a:xfrm>
            <a:prstGeom prst="rect">
              <a:avLst/>
            </a:prstGeom>
            <a:noFill/>
          </p:spPr>
          <p:txBody>
            <a:bodyPr wrap="square" rtlCol="0">
              <a:spAutoFit/>
            </a:bodyPr>
            <a:lstStyle/>
            <a:p>
              <a:pPr marL="0" marR="0" lvl="0" indent="0" algn="just" defTabSz="914400" eaLnBrk="1" fontAlgn="auto" latinLnBrk="0" hangingPunct="0">
                <a:lnSpc>
                  <a:spcPct val="15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25" name="TOP-PPT-7"/>
          <p:cNvGrpSpPr/>
          <p:nvPr/>
        </p:nvGrpSpPr>
        <p:grpSpPr bwMode="auto">
          <a:xfrm>
            <a:off x="9037638" y="2651125"/>
            <a:ext cx="2300287" cy="1997075"/>
            <a:chOff x="3665645" y="2912113"/>
            <a:chExt cx="2300440" cy="1996012"/>
          </a:xfrm>
        </p:grpSpPr>
        <p:sp>
          <p:nvSpPr>
            <p:cNvPr id="26" name="TOP-PPT-7-1"/>
            <p:cNvSpPr/>
            <p:nvPr/>
          </p:nvSpPr>
          <p:spPr>
            <a:xfrm>
              <a:off x="4005393" y="4476555"/>
              <a:ext cx="1620945" cy="43157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27" name="TOP-PPT-7-2"/>
            <p:cNvSpPr txBox="1"/>
            <p:nvPr/>
          </p:nvSpPr>
          <p:spPr>
            <a:xfrm>
              <a:off x="3665645" y="2912113"/>
              <a:ext cx="2300440" cy="1156672"/>
            </a:xfrm>
            <a:prstGeom prst="rect">
              <a:avLst/>
            </a:prstGeom>
            <a:noFill/>
          </p:spPr>
          <p:txBody>
            <a:bodyPr>
              <a:spAutoFit/>
            </a:bodyPr>
            <a:lstStyle/>
            <a:p>
              <a:pPr algn="just" fontAlgn="auto" hangingPunct="0">
                <a:lnSpc>
                  <a:spcPct val="150000"/>
                </a:lnSpc>
                <a:spcBef>
                  <a:spcPts val="0"/>
                </a:spcBef>
                <a:spcAft>
                  <a:spcPts val="0"/>
                </a:spcAft>
                <a:defRPr/>
              </a:pPr>
              <a:r>
                <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rPr>
                <a:t>请单击此处输入您的文本内容，可更改文字的颜色或者大小等属性。</a:t>
              </a:r>
              <a:endParaRPr lang="zh-CN" altLang="en-US" sz="1600" b="1" kern="0" dirty="0">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28" name="文本框 1"/>
          <p:cNvSpPr txBox="1"/>
          <p:nvPr/>
        </p:nvSpPr>
        <p:spPr>
          <a:xfrm>
            <a:off x="138113" y="361950"/>
            <a:ext cx="10731500" cy="2603790"/>
          </a:xfrm>
          <a:prstGeom prst="rect">
            <a:avLst/>
          </a:prstGeom>
          <a:noFill/>
        </p:spPr>
        <p:txBody>
          <a:bodyPr>
            <a:spAutoFit/>
          </a:bodyPr>
          <a:lstStyle/>
          <a:p>
            <a:pPr marL="342900" indent="-342900" fontAlgn="auto">
              <a:lnSpc>
                <a:spcPct val="200000"/>
              </a:lnSpc>
              <a:buFont typeface="Arial" panose="020B0604020202020204" pitchFamily="34" charset="0"/>
              <a:buChar char="•"/>
            </a:pPr>
            <a:r>
              <a:rPr lang="en-US" altLang="zh-CN" sz="2400" b="1" noProof="1" smtClean="0">
                <a:solidFill>
                  <a:srgbClr val="C00000"/>
                </a:solidFill>
                <a:latin typeface="华文中宋" panose="02010600040101010101" charset="-122"/>
                <a:ea typeface="华文中宋" panose="02010600040101010101" charset="-122"/>
                <a:cs typeface="华文中宋" panose="02010600040101010101" charset="-122"/>
              </a:rPr>
              <a:t>8.1</a:t>
            </a:r>
            <a:r>
              <a:rPr lang="zh-CN" altLang="en-US" sz="2400" b="1" noProof="1" smtClean="0">
                <a:solidFill>
                  <a:srgbClr val="C00000"/>
                </a:solidFill>
                <a:latin typeface="华文中宋" panose="02010600040101010101" charset="-122"/>
                <a:ea typeface="华文中宋" panose="02010600040101010101" charset="-122"/>
                <a:cs typeface="华文中宋" panose="02010600040101010101" charset="-122"/>
              </a:rPr>
              <a:t>构件图</a:t>
            </a:r>
            <a:endParaRPr lang="zh-CN" altLang="en-US" sz="2400" b="1" noProof="1">
              <a:solidFill>
                <a:srgbClr val="C00000"/>
              </a:solidFill>
              <a:latin typeface="华文中宋" panose="02010600040101010101" charset="-122"/>
              <a:ea typeface="华文中宋" panose="02010600040101010101" charset="-122"/>
              <a:cs typeface="华文中宋" panose="02010600040101010101" charset="-122"/>
            </a:endParaRPr>
          </a:p>
          <a:p>
            <a:pPr lvl="1" fontAlgn="auto">
              <a:lnSpc>
                <a:spcPct val="160000"/>
              </a:lnSpc>
              <a:buFont typeface="Arial" panose="020B0604020202020204" pitchFamily="34" charset="0"/>
              <a:buNone/>
            </a:pPr>
            <a:r>
              <a:rPr lang="zh-CN" altLang="en-US" noProof="1" smtClean="0">
                <a:solidFill>
                  <a:srgbClr val="C00000"/>
                </a:solidFill>
                <a:latin typeface="华文中宋" panose="02010600040101010101" charset="-122"/>
                <a:ea typeface="华文中宋" panose="02010600040101010101" charset="-122"/>
                <a:cs typeface="华文中宋" panose="02010600040101010101" charset="-122"/>
              </a:rPr>
              <a:t>      构件</a:t>
            </a:r>
            <a:r>
              <a:rPr lang="zh-CN" altLang="en-US" noProof="1">
                <a:solidFill>
                  <a:srgbClr val="C00000"/>
                </a:solidFill>
                <a:latin typeface="华文中宋" panose="02010600040101010101" charset="-122"/>
                <a:ea typeface="华文中宋" panose="02010600040101010101" charset="-122"/>
                <a:cs typeface="华文中宋" panose="02010600040101010101" charset="-122"/>
              </a:rPr>
              <a:t>图</a:t>
            </a:r>
            <a:r>
              <a:rPr lang="zh-CN" altLang="en-US" noProof="1">
                <a:latin typeface="华文中宋" panose="02010600040101010101" charset="-122"/>
                <a:ea typeface="华文中宋" panose="02010600040101010101" charset="-122"/>
                <a:cs typeface="华文中宋" panose="02010600040101010101" charset="-122"/>
              </a:rPr>
              <a:t>是对面向对象系统的物理方面建模时使用的两种图之一</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另一种图是部署图</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，用于描述软件组件及组件之间的组织和依赖</a:t>
            </a:r>
            <a:r>
              <a:rPr lang="zh-CN" altLang="en-US" noProof="1">
                <a:latin typeface="华文中宋" panose="02010600040101010101" charset="-122"/>
                <a:ea typeface="华文中宋" panose="02010600040101010101" charset="-122"/>
                <a:cs typeface="华文中宋" panose="02010600040101010101" charset="-122"/>
              </a:rPr>
              <a:t>关系</a:t>
            </a:r>
            <a:r>
              <a:rPr lang="zh-CN" altLang="en-US" noProof="1" smtClean="0">
                <a:latin typeface="华文中宋" panose="02010600040101010101" charset="-122"/>
                <a:ea typeface="华文中宋" panose="02010600040101010101" charset="-122"/>
                <a:cs typeface="华文中宋" panose="02010600040101010101" charset="-122"/>
              </a:rPr>
              <a:t>。</a:t>
            </a:r>
            <a:endParaRPr lang="en-US" altLang="zh-CN" noProof="1">
              <a:latin typeface="华文中宋" panose="02010600040101010101" charset="-122"/>
              <a:ea typeface="华文中宋" panose="02010600040101010101" charset="-122"/>
              <a:cs typeface="华文中宋" panose="02010600040101010101" charset="-122"/>
            </a:endParaRPr>
          </a:p>
          <a:p>
            <a:pPr lvl="1" fontAlgn="auto">
              <a:lnSpc>
                <a:spcPct val="160000"/>
              </a:lnSpc>
              <a:buFont typeface="Arial" panose="020B0604020202020204" pitchFamily="34" charset="0"/>
              <a:buNone/>
            </a:pPr>
            <a:r>
              <a:rPr lang="en-US" altLang="zh-CN" noProof="1" smtClean="0">
                <a:latin typeface="华文中宋" panose="02010600040101010101" charset="-122"/>
                <a:ea typeface="华文中宋" panose="02010600040101010101" charset="-122"/>
                <a:cs typeface="华文中宋" panose="02010600040101010101" charset="-122"/>
              </a:rPr>
              <a:t>	</a:t>
            </a:r>
            <a:r>
              <a:rPr lang="zh-CN" altLang="en-US" noProof="1" smtClean="0">
                <a:latin typeface="华文中宋" panose="02010600040101010101" charset="-122"/>
                <a:ea typeface="华文中宋" panose="02010600040101010101" charset="-122"/>
                <a:cs typeface="华文中宋" panose="02010600040101010101" charset="-122"/>
              </a:rPr>
              <a:t>构件</a:t>
            </a:r>
            <a:r>
              <a:rPr lang="zh-CN" altLang="en-US" noProof="1">
                <a:latin typeface="华文中宋" panose="02010600040101010101" charset="-122"/>
                <a:ea typeface="华文中宋" panose="02010600040101010101" charset="-122"/>
                <a:cs typeface="华文中宋" panose="02010600040101010101" charset="-122"/>
              </a:rPr>
              <a:t>图用于静态建模</a:t>
            </a:r>
            <a:r>
              <a:rPr lang="en-US" altLang="zh-CN" noProof="1">
                <a:latin typeface="华文中宋" panose="02010600040101010101" charset="-122"/>
                <a:ea typeface="华文中宋" panose="02010600040101010101" charset="-122"/>
                <a:cs typeface="华文中宋" panose="02010600040101010101" charset="-122"/>
              </a:rPr>
              <a:t>,</a:t>
            </a:r>
            <a:r>
              <a:rPr lang="zh-CN" altLang="en-US" noProof="1">
                <a:latin typeface="华文中宋" panose="02010600040101010101" charset="-122"/>
                <a:ea typeface="华文中宋" panose="02010600040101010101" charset="-122"/>
                <a:cs typeface="华文中宋" panose="02010600040101010101" charset="-122"/>
              </a:rPr>
              <a:t>是表示组件类型的组织及各种组件之间依赖关系的</a:t>
            </a:r>
            <a:r>
              <a:rPr lang="zh-CN" altLang="en-US" noProof="1">
                <a:latin typeface="华文中宋" panose="02010600040101010101" charset="-122"/>
                <a:ea typeface="华文中宋" panose="02010600040101010101" charset="-122"/>
                <a:cs typeface="华文中宋" panose="02010600040101010101" charset="-122"/>
              </a:rPr>
              <a:t>图</a:t>
            </a:r>
            <a:r>
              <a:rPr lang="zh-CN" altLang="en-US" noProof="1" smtClean="0">
                <a:latin typeface="华文中宋" panose="02010600040101010101" charset="-122"/>
                <a:ea typeface="华文中宋" panose="02010600040101010101" charset="-122"/>
                <a:cs typeface="华文中宋" panose="02010600040101010101" charset="-122"/>
              </a:rPr>
              <a:t>。</a:t>
            </a:r>
            <a:endParaRPr lang="en-US" altLang="zh-CN" noProof="1" smtClean="0">
              <a:latin typeface="华文中宋" panose="02010600040101010101" charset="-122"/>
              <a:ea typeface="华文中宋" panose="02010600040101010101" charset="-122"/>
              <a:cs typeface="华文中宋" panose="02010600040101010101" charset="-122"/>
            </a:endParaRPr>
          </a:p>
          <a:p>
            <a:pPr lvl="1" fontAlgn="auto">
              <a:lnSpc>
                <a:spcPct val="160000"/>
              </a:lnSpc>
              <a:buFont typeface="Arial" panose="020B0604020202020204" pitchFamily="34" charset="0"/>
              <a:buNone/>
            </a:pPr>
            <a:r>
              <a:rPr lang="en-US" altLang="zh-CN" noProof="1">
                <a:latin typeface="华文中宋" panose="02010600040101010101" charset="-122"/>
                <a:ea typeface="华文中宋" panose="02010600040101010101" charset="-122"/>
                <a:cs typeface="华文中宋" panose="02010600040101010101" charset="-122"/>
              </a:rPr>
              <a:t>	</a:t>
            </a:r>
            <a:r>
              <a:rPr lang="zh-CN" altLang="en-US" noProof="1" smtClean="0">
                <a:latin typeface="华文中宋" panose="02010600040101010101" charset="-122"/>
                <a:ea typeface="华文中宋" panose="02010600040101010101" charset="-122"/>
                <a:cs typeface="华文中宋" panose="02010600040101010101" charset="-122"/>
              </a:rPr>
              <a:t>构件</a:t>
            </a:r>
            <a:r>
              <a:rPr lang="zh-CN" altLang="en-US" noProof="1">
                <a:latin typeface="华文中宋" panose="02010600040101010101" charset="-122"/>
                <a:ea typeface="华文中宋" panose="02010600040101010101" charset="-122"/>
                <a:cs typeface="华文中宋" panose="02010600040101010101" charset="-122"/>
              </a:rPr>
              <a:t>图通过对组件间依赖关系的描述来估计对系统组件的修改给系统可能带来的影响。</a:t>
            </a:r>
            <a:endParaRPr lang="zh-CN" altLang="en-US" noProof="1">
              <a:latin typeface="华文中宋" panose="02010600040101010101" charset="-122"/>
              <a:ea typeface="华文中宋" panose="02010600040101010101" charset="-122"/>
              <a:cs typeface="华文中宋" panose="02010600040101010101" charset="-122"/>
            </a:endParaRPr>
          </a:p>
        </p:txBody>
      </p:sp>
      <p:sp>
        <p:nvSpPr>
          <p:cNvPr id="33" name="文本框 1"/>
          <p:cNvSpPr txBox="1">
            <a:spLocks noChangeArrowheads="1"/>
          </p:cNvSpPr>
          <p:nvPr/>
        </p:nvSpPr>
        <p:spPr bwMode="auto">
          <a:xfrm>
            <a:off x="701675" y="2805113"/>
            <a:ext cx="10731500" cy="56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defRPr>
                <a:solidFill>
                  <a:schemeClr val="tx1"/>
                </a:solidFill>
                <a:latin typeface="Calibri" panose="020F0502020204030204" charset="0"/>
                <a:ea typeface="微软雅黑" panose="020B0503020204020204" charset="-122"/>
              </a:defRPr>
            </a:lvl6pPr>
            <a:lvl7pPr fontAlgn="base">
              <a:spcBef>
                <a:spcPct val="0"/>
              </a:spcBef>
              <a:spcAft>
                <a:spcPct val="0"/>
              </a:spcAft>
              <a:defRPr>
                <a:solidFill>
                  <a:schemeClr val="tx1"/>
                </a:solidFill>
                <a:latin typeface="Calibri" panose="020F0502020204030204" charset="0"/>
                <a:ea typeface="微软雅黑" panose="020B0503020204020204" charset="-122"/>
              </a:defRPr>
            </a:lvl7pPr>
            <a:lvl8pPr fontAlgn="base">
              <a:spcBef>
                <a:spcPct val="0"/>
              </a:spcBef>
              <a:spcAft>
                <a:spcPct val="0"/>
              </a:spcAft>
              <a:defRPr>
                <a:solidFill>
                  <a:schemeClr val="tx1"/>
                </a:solidFill>
                <a:latin typeface="Calibri" panose="020F0502020204030204" charset="0"/>
                <a:ea typeface="微软雅黑" panose="020B0503020204020204" charset="-122"/>
              </a:defRPr>
            </a:lvl8pPr>
            <a:lvl9pPr fontAlgn="base">
              <a:spcBef>
                <a:spcPct val="0"/>
              </a:spcBef>
              <a:spcAft>
                <a:spcPct val="0"/>
              </a:spcAft>
              <a:defRPr>
                <a:solidFill>
                  <a:schemeClr val="tx1"/>
                </a:solidFill>
                <a:latin typeface="Calibri" panose="020F0502020204030204" charset="0"/>
                <a:ea typeface="微软雅黑" panose="020B0503020204020204" charset="-122"/>
              </a:defRPr>
            </a:lvl9pPr>
          </a:lstStyle>
          <a:p>
            <a:pPr marL="0" indent="0">
              <a:lnSpc>
                <a:spcPct val="200000"/>
              </a:lnSpc>
            </a:pPr>
            <a:r>
              <a:rPr lang="en-US" altLang="zh-CN" b="1" dirty="0">
                <a:solidFill>
                  <a:srgbClr val="C00000"/>
                </a:solidFill>
                <a:latin typeface="华文中宋" panose="02010600040101010101" charset="-122"/>
                <a:ea typeface="华文中宋" panose="02010600040101010101" charset="-122"/>
              </a:rPr>
              <a:t> </a:t>
            </a:r>
            <a:r>
              <a:rPr lang="en-US" altLang="zh-CN" b="1" dirty="0" smtClean="0">
                <a:solidFill>
                  <a:srgbClr val="C00000"/>
                </a:solidFill>
                <a:latin typeface="华文中宋" panose="02010600040101010101" charset="-122"/>
                <a:ea typeface="华文中宋" panose="02010600040101010101" charset="-122"/>
              </a:rPr>
              <a:t>    </a:t>
            </a:r>
            <a:r>
              <a:rPr lang="zh-CN" altLang="en-US" b="1" dirty="0" smtClean="0">
                <a:solidFill>
                  <a:srgbClr val="C00000"/>
                </a:solidFill>
                <a:latin typeface="华文中宋" panose="02010600040101010101" charset="-122"/>
                <a:ea typeface="华文中宋" panose="02010600040101010101" charset="-122"/>
              </a:rPr>
              <a:t>构件</a:t>
            </a:r>
            <a:r>
              <a:rPr lang="zh-CN" altLang="en-US" b="1" dirty="0">
                <a:solidFill>
                  <a:srgbClr val="C00000"/>
                </a:solidFill>
                <a:latin typeface="华文中宋" panose="02010600040101010101" charset="-122"/>
                <a:ea typeface="华文中宋" panose="02010600040101010101" charset="-122"/>
              </a:rPr>
              <a:t>图有利于</a:t>
            </a:r>
            <a:r>
              <a:rPr lang="en-US" altLang="zh-CN" b="1" dirty="0" smtClean="0">
                <a:solidFill>
                  <a:srgbClr val="C00000"/>
                </a:solidFill>
                <a:latin typeface="华文中宋" panose="02010600040101010101" charset="-122"/>
                <a:ea typeface="华文中宋" panose="02010600040101010101" charset="-122"/>
              </a:rPr>
              <a:t>:</a:t>
            </a:r>
            <a:endParaRPr lang="en-US" altLang="zh-CN" b="1" dirty="0" smtClean="0">
              <a:solidFill>
                <a:srgbClr val="C00000"/>
              </a:solidFill>
              <a:latin typeface="华文中宋" panose="02010600040101010101" charset="-122"/>
              <a:ea typeface="华文中宋" panose="02010600040101010101" charset="-122"/>
            </a:endParaRPr>
          </a:p>
        </p:txBody>
      </p:sp>
      <p:sp>
        <p:nvSpPr>
          <p:cNvPr id="70" name="文本框 121"/>
          <p:cNvSpPr txBox="1"/>
          <p:nvPr/>
        </p:nvSpPr>
        <p:spPr>
          <a:xfrm>
            <a:off x="1429725" y="3613295"/>
            <a:ext cx="486036" cy="485483"/>
          </a:xfrm>
          <a:prstGeom prst="rect">
            <a:avLst/>
          </a:prstGeom>
          <a:noFill/>
        </p:spPr>
        <p:txBody>
          <a:bodyPr wrap="none" rtlCol="0">
            <a:spAutoFit/>
          </a:bodyPr>
          <a:lstStyle/>
          <a:p>
            <a:r>
              <a:rPr lang="en-US" altLang="zh-CN" sz="4000" dirty="0" smtClean="0">
                <a:solidFill>
                  <a:srgbClr val="605E5E"/>
                </a:solidFill>
                <a:latin typeface="Impact" panose="020B0806030902050204" pitchFamily="34" charset="0"/>
                <a:cs typeface="Aharoni" panose="02010803020104030203" pitchFamily="2" charset="-79"/>
              </a:rPr>
              <a:t>01</a:t>
            </a:r>
            <a:endParaRPr lang="zh-CN" altLang="en-US" sz="4000" dirty="0">
              <a:solidFill>
                <a:srgbClr val="605E5E"/>
              </a:solidFill>
              <a:latin typeface="Impact" panose="020B0806030902050204" pitchFamily="34" charset="0"/>
              <a:cs typeface="Aharoni" panose="02010803020104030203" pitchFamily="2" charset="-79"/>
            </a:endParaRPr>
          </a:p>
        </p:txBody>
      </p:sp>
      <p:sp>
        <p:nvSpPr>
          <p:cNvPr id="71" name="文本框 122"/>
          <p:cNvSpPr txBox="1"/>
          <p:nvPr/>
        </p:nvSpPr>
        <p:spPr>
          <a:xfrm>
            <a:off x="1771708" y="3696788"/>
            <a:ext cx="3877985" cy="623312"/>
          </a:xfrm>
          <a:prstGeom prst="rect">
            <a:avLst/>
          </a:prstGeom>
          <a:noFill/>
        </p:spPr>
        <p:txBody>
          <a:bodyPr wrap="none" rtlCol="0">
            <a:spAutoFit/>
          </a:bodyPr>
          <a:lstStyle/>
          <a:p>
            <a:pPr lvl="1">
              <a:lnSpc>
                <a:spcPct val="160000"/>
              </a:lnSpc>
            </a:pPr>
            <a:r>
              <a:rPr lang="zh-CN" altLang="en-US" dirty="0">
                <a:latin typeface="华文中宋" panose="02010600040101010101" charset="-122"/>
                <a:ea typeface="华文中宋" panose="02010600040101010101" charset="-122"/>
              </a:rPr>
              <a:t>帮助客户理解最终的系统结构。</a:t>
            </a:r>
            <a:endParaRPr lang="en-US" altLang="zh-CN" dirty="0">
              <a:latin typeface="华文中宋" panose="02010600040101010101" charset="-122"/>
              <a:ea typeface="华文中宋" panose="02010600040101010101" charset="-122"/>
            </a:endParaRPr>
          </a:p>
        </p:txBody>
      </p:sp>
      <p:sp>
        <p:nvSpPr>
          <p:cNvPr id="72" name="文本框 123"/>
          <p:cNvSpPr txBox="1"/>
          <p:nvPr/>
        </p:nvSpPr>
        <p:spPr>
          <a:xfrm>
            <a:off x="2126445" y="4922484"/>
            <a:ext cx="854037" cy="707886"/>
          </a:xfrm>
          <a:prstGeom prst="rect">
            <a:avLst/>
          </a:prstGeom>
          <a:noFill/>
        </p:spPr>
        <p:txBody>
          <a:bodyPr wrap="square" rtlCol="0">
            <a:spAutoFit/>
          </a:bodyPr>
          <a:lstStyle/>
          <a:p>
            <a:r>
              <a:rPr lang="en-US" altLang="zh-CN" sz="4000" dirty="0" smtClean="0">
                <a:solidFill>
                  <a:srgbClr val="605E5E"/>
                </a:solidFill>
                <a:latin typeface="Impact" panose="020B0806030902050204" pitchFamily="34" charset="0"/>
                <a:cs typeface="Aharoni" panose="02010803020104030203" pitchFamily="2" charset="-79"/>
              </a:rPr>
              <a:t>03</a:t>
            </a:r>
            <a:endParaRPr lang="zh-CN" altLang="en-US" sz="4000" dirty="0">
              <a:solidFill>
                <a:srgbClr val="605E5E"/>
              </a:solidFill>
              <a:latin typeface="Impact" panose="020B0806030902050204" pitchFamily="34" charset="0"/>
              <a:cs typeface="Aharoni" panose="02010803020104030203" pitchFamily="2" charset="-79"/>
            </a:endParaRPr>
          </a:p>
        </p:txBody>
      </p:sp>
      <p:sp>
        <p:nvSpPr>
          <p:cNvPr id="73" name="文本框 124"/>
          <p:cNvSpPr txBox="1"/>
          <p:nvPr/>
        </p:nvSpPr>
        <p:spPr>
          <a:xfrm>
            <a:off x="2442138" y="4987578"/>
            <a:ext cx="4108817" cy="623312"/>
          </a:xfrm>
          <a:prstGeom prst="rect">
            <a:avLst/>
          </a:prstGeom>
          <a:noFill/>
        </p:spPr>
        <p:txBody>
          <a:bodyPr wrap="none" rtlCol="0">
            <a:spAutoFit/>
          </a:bodyPr>
          <a:lstStyle/>
          <a:p>
            <a:pPr lvl="1">
              <a:lnSpc>
                <a:spcPct val="160000"/>
              </a:lnSpc>
            </a:pPr>
            <a:r>
              <a:rPr lang="zh-CN" altLang="en-US" dirty="0">
                <a:latin typeface="华文中宋" panose="02010600040101010101" charset="-122"/>
                <a:ea typeface="华文中宋" panose="02010600040101010101" charset="-122"/>
              </a:rPr>
              <a:t>帮助开发组的其他人员理解系统。</a:t>
            </a:r>
            <a:endParaRPr lang="en-US" altLang="zh-CN" dirty="0">
              <a:latin typeface="华文中宋" panose="02010600040101010101" charset="-122"/>
              <a:ea typeface="华文中宋" panose="02010600040101010101" charset="-122"/>
            </a:endParaRPr>
          </a:p>
        </p:txBody>
      </p:sp>
      <p:sp>
        <p:nvSpPr>
          <p:cNvPr id="74" name="文本框 125"/>
          <p:cNvSpPr txBox="1"/>
          <p:nvPr/>
        </p:nvSpPr>
        <p:spPr>
          <a:xfrm>
            <a:off x="1778085" y="4249248"/>
            <a:ext cx="760886" cy="707886"/>
          </a:xfrm>
          <a:prstGeom prst="rect">
            <a:avLst/>
          </a:prstGeom>
          <a:noFill/>
        </p:spPr>
        <p:txBody>
          <a:bodyPr wrap="square" rtlCol="0">
            <a:spAutoFit/>
          </a:bodyPr>
          <a:lstStyle/>
          <a:p>
            <a:r>
              <a:rPr lang="en-US" altLang="zh-CN" sz="4000" dirty="0" smtClean="0">
                <a:solidFill>
                  <a:srgbClr val="605E5E"/>
                </a:solidFill>
                <a:latin typeface="Impact" panose="020B0806030902050204" pitchFamily="34" charset="0"/>
                <a:cs typeface="Aharoni" panose="02010803020104030203" pitchFamily="2" charset="-79"/>
              </a:rPr>
              <a:t>02</a:t>
            </a:r>
            <a:endParaRPr lang="zh-CN" altLang="en-US" sz="4000" dirty="0">
              <a:solidFill>
                <a:srgbClr val="605E5E"/>
              </a:solidFill>
              <a:latin typeface="Impact" panose="020B0806030902050204" pitchFamily="34" charset="0"/>
              <a:cs typeface="Aharoni" panose="02010803020104030203" pitchFamily="2" charset="-79"/>
            </a:endParaRPr>
          </a:p>
        </p:txBody>
      </p:sp>
      <p:sp>
        <p:nvSpPr>
          <p:cNvPr id="75" name="文本框 126"/>
          <p:cNvSpPr txBox="1"/>
          <p:nvPr/>
        </p:nvSpPr>
        <p:spPr>
          <a:xfrm>
            <a:off x="2093778" y="4320100"/>
            <a:ext cx="3877985" cy="623312"/>
          </a:xfrm>
          <a:prstGeom prst="rect">
            <a:avLst/>
          </a:prstGeom>
          <a:noFill/>
        </p:spPr>
        <p:txBody>
          <a:bodyPr wrap="none" rtlCol="0">
            <a:spAutoFit/>
          </a:bodyPr>
          <a:lstStyle/>
          <a:p>
            <a:pPr lvl="1">
              <a:lnSpc>
                <a:spcPct val="160000"/>
              </a:lnSpc>
            </a:pPr>
            <a:r>
              <a:rPr lang="zh-CN" altLang="en-US" dirty="0">
                <a:latin typeface="华文中宋" panose="02010600040101010101" charset="-122"/>
                <a:ea typeface="华文中宋" panose="02010600040101010101" charset="-122"/>
              </a:rPr>
              <a:t>使开发工作有一个明确的目标。</a:t>
            </a:r>
            <a:endParaRPr lang="en-US" altLang="zh-CN" dirty="0">
              <a:latin typeface="华文中宋" panose="02010600040101010101" charset="-122"/>
              <a:ea typeface="华文中宋" panose="02010600040101010101" charset="-122"/>
            </a:endParaRPr>
          </a:p>
        </p:txBody>
      </p:sp>
      <p:sp>
        <p:nvSpPr>
          <p:cNvPr id="76" name="文本框 127"/>
          <p:cNvSpPr txBox="1"/>
          <p:nvPr/>
        </p:nvSpPr>
        <p:spPr>
          <a:xfrm>
            <a:off x="2500932" y="5546921"/>
            <a:ext cx="531171" cy="485483"/>
          </a:xfrm>
          <a:prstGeom prst="rect">
            <a:avLst/>
          </a:prstGeom>
          <a:noFill/>
        </p:spPr>
        <p:txBody>
          <a:bodyPr wrap="none" rtlCol="0">
            <a:spAutoFit/>
          </a:bodyPr>
          <a:lstStyle/>
          <a:p>
            <a:r>
              <a:rPr lang="en-US" altLang="zh-CN" sz="4000" dirty="0" smtClean="0">
                <a:solidFill>
                  <a:srgbClr val="605E5E"/>
                </a:solidFill>
                <a:latin typeface="Impact" panose="020B0806030902050204" pitchFamily="34" charset="0"/>
                <a:cs typeface="Aharoni" panose="02010803020104030203" pitchFamily="2" charset="-79"/>
              </a:rPr>
              <a:t>04</a:t>
            </a:r>
            <a:endParaRPr lang="zh-CN" altLang="en-US" sz="4000" dirty="0">
              <a:solidFill>
                <a:srgbClr val="605E5E"/>
              </a:solidFill>
              <a:latin typeface="Impact" panose="020B0806030902050204" pitchFamily="34" charset="0"/>
              <a:cs typeface="Aharoni" panose="02010803020104030203" pitchFamily="2" charset="-79"/>
            </a:endParaRPr>
          </a:p>
        </p:txBody>
      </p:sp>
      <p:sp>
        <p:nvSpPr>
          <p:cNvPr id="77" name="文本框 128"/>
          <p:cNvSpPr txBox="1"/>
          <p:nvPr/>
        </p:nvSpPr>
        <p:spPr>
          <a:xfrm>
            <a:off x="2815511" y="5623121"/>
            <a:ext cx="2262158" cy="623312"/>
          </a:xfrm>
          <a:prstGeom prst="rect">
            <a:avLst/>
          </a:prstGeom>
          <a:noFill/>
        </p:spPr>
        <p:txBody>
          <a:bodyPr wrap="none" rtlCol="0">
            <a:spAutoFit/>
          </a:bodyPr>
          <a:lstStyle/>
          <a:p>
            <a:pPr lvl="1">
              <a:lnSpc>
                <a:spcPct val="160000"/>
              </a:lnSpc>
            </a:pPr>
            <a:r>
              <a:rPr lang="zh-CN" altLang="en-US" dirty="0">
                <a:latin typeface="华文中宋" panose="02010600040101010101" charset="-122"/>
                <a:ea typeface="华文中宋" panose="02010600040101010101" charset="-122"/>
              </a:rPr>
              <a:t>复用软件组件。</a:t>
            </a:r>
            <a:endParaRPr lang="zh-CN" altLang="en-US"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867940" y="3038163"/>
            <a:ext cx="6528362" cy="781674"/>
          </a:xfrm>
          <a:prstGeom prst="rect">
            <a:avLst/>
          </a:prstGeom>
        </p:spPr>
      </p:pic>
      <p:pic>
        <p:nvPicPr>
          <p:cNvPr id="32" name="TOP-PPT-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flipH="1">
            <a:off x="8536982" y="3038163"/>
            <a:ext cx="6528362" cy="781674"/>
          </a:xfrm>
          <a:prstGeom prst="rect">
            <a:avLst/>
          </a:prstGeom>
        </p:spPr>
      </p:pic>
      <p:sp>
        <p:nvSpPr>
          <p:cNvPr id="33" name="TOP-PPT-3"/>
          <p:cNvSpPr txBox="1"/>
          <p:nvPr/>
        </p:nvSpPr>
        <p:spPr>
          <a:xfrm>
            <a:off x="2289933" y="3627684"/>
            <a:ext cx="7643462" cy="460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Class diagram and object diagram</a:t>
            </a:r>
            <a:endParaRPr kumimoji="0" lang="en-US" altLang="zh-CN"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4" name="TOP-PPT-4"/>
          <p:cNvSpPr txBox="1"/>
          <p:nvPr>
            <p:custDataLst>
              <p:tags r:id="rId2"/>
            </p:custDataLst>
          </p:nvPr>
        </p:nvSpPr>
        <p:spPr>
          <a:xfrm>
            <a:off x="2258604" y="2318307"/>
            <a:ext cx="7674790" cy="13093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660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类图和对象图</a:t>
            </a:r>
            <a:endParaRPr lang="zh-CN" altLang="en-US" sz="6600" b="0" noProof="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35" name="TOP-PPT-5"/>
          <p:cNvSpPr/>
          <p:nvPr/>
        </p:nvSpPr>
        <p:spPr>
          <a:xfrm>
            <a:off x="5011655" y="4417197"/>
            <a:ext cx="2168792" cy="397891"/>
          </a:xfrm>
          <a:prstGeom prst="roundRect">
            <a:avLst>
              <a:gd name="adj" fmla="val 50000"/>
            </a:avLst>
          </a:prstGeom>
          <a:solidFill>
            <a:srgbClr val="E52C2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74C81"/>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6" name="TOP-PPT-6"/>
          <p:cNvSpPr/>
          <p:nvPr/>
        </p:nvSpPr>
        <p:spPr>
          <a:xfrm>
            <a:off x="5458369" y="4459501"/>
            <a:ext cx="128109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rPr>
              <a:t>PART.02</a:t>
            </a:r>
            <a:endParaRPr kumimoji="0" lang="zh-CN" altLang="en-US" sz="160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94627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4"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8" name="文本框 2"/>
          <p:cNvSpPr txBox="1">
            <a:spLocks noChangeArrowheads="1"/>
          </p:cNvSpPr>
          <p:nvPr/>
        </p:nvSpPr>
        <p:spPr bwMode="auto">
          <a:xfrm>
            <a:off x="90488" y="450850"/>
            <a:ext cx="120110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defRPr>
                <a:solidFill>
                  <a:schemeClr val="tx1"/>
                </a:solidFill>
                <a:latin typeface="Calibri" panose="020F0502020204030204" charset="0"/>
                <a:ea typeface="微软雅黑" panose="020B0503020204020204" charset="-122"/>
              </a:defRPr>
            </a:lvl6pPr>
            <a:lvl7pPr fontAlgn="base">
              <a:spcBef>
                <a:spcPct val="0"/>
              </a:spcBef>
              <a:spcAft>
                <a:spcPct val="0"/>
              </a:spcAft>
              <a:defRPr>
                <a:solidFill>
                  <a:schemeClr val="tx1"/>
                </a:solidFill>
                <a:latin typeface="Calibri" panose="020F0502020204030204" charset="0"/>
                <a:ea typeface="微软雅黑" panose="020B0503020204020204" charset="-122"/>
              </a:defRPr>
            </a:lvl7pPr>
            <a:lvl8pPr fontAlgn="base">
              <a:spcBef>
                <a:spcPct val="0"/>
              </a:spcBef>
              <a:spcAft>
                <a:spcPct val="0"/>
              </a:spcAft>
              <a:defRPr>
                <a:solidFill>
                  <a:schemeClr val="tx1"/>
                </a:solidFill>
                <a:latin typeface="Calibri" panose="020F0502020204030204" charset="0"/>
                <a:ea typeface="微软雅黑" panose="020B0503020204020204" charset="-122"/>
              </a:defRPr>
            </a:lvl8pPr>
            <a:lvl9pPr fontAlgn="base">
              <a:spcBef>
                <a:spcPct val="0"/>
              </a:spcBef>
              <a:spcAft>
                <a:spcPct val="0"/>
              </a:spcAft>
              <a:defRPr>
                <a:solidFill>
                  <a:schemeClr val="tx1"/>
                </a:solidFill>
                <a:latin typeface="Calibri" panose="020F0502020204030204" charset="0"/>
                <a:ea typeface="微软雅黑" panose="020B0503020204020204" charset="-122"/>
              </a:defRPr>
            </a:lvl9pPr>
          </a:lstStyle>
          <a:p>
            <a:pPr>
              <a:lnSpc>
                <a:spcPct val="200000"/>
              </a:lnSpc>
              <a:buFont typeface="Arial" panose="020B0604020202020204" pitchFamily="34" charset="0"/>
              <a:buChar char="•"/>
            </a:pPr>
            <a:r>
              <a:rPr lang="zh-CN" altLang="en-US" sz="2400" b="1" dirty="0">
                <a:solidFill>
                  <a:srgbClr val="C00000"/>
                </a:solidFill>
                <a:latin typeface="华文中宋" panose="02010600040101010101" charset="-122"/>
                <a:ea typeface="华文中宋" panose="02010600040101010101" charset="-122"/>
              </a:rPr>
              <a:t>基本内容</a:t>
            </a:r>
            <a:endParaRPr lang="zh-CN" altLang="en-US" sz="2400" b="1" dirty="0">
              <a:solidFill>
                <a:srgbClr val="C00000"/>
              </a:solidFill>
              <a:latin typeface="华文中宋" panose="02010600040101010101" charset="-122"/>
              <a:ea typeface="华文中宋" panose="02010600040101010101" charset="-122"/>
            </a:endParaRPr>
          </a:p>
          <a:p>
            <a:pPr lvl="1">
              <a:lnSpc>
                <a:spcPct val="200000"/>
              </a:lnSpc>
            </a:pPr>
            <a:r>
              <a:rPr lang="en-US" altLang="zh-CN" dirty="0" smtClean="0">
                <a:latin typeface="华文中宋" panose="02010600040101010101" charset="-122"/>
                <a:ea typeface="华文中宋" panose="02010600040101010101" charset="-122"/>
              </a:rPr>
              <a:t>	</a:t>
            </a:r>
            <a:r>
              <a:rPr lang="zh-CN" altLang="en-US" dirty="0" smtClean="0">
                <a:latin typeface="华文中宋" panose="02010600040101010101" charset="-122"/>
                <a:ea typeface="华文中宋" panose="02010600040101010101" charset="-122"/>
              </a:rPr>
              <a:t>构件</a:t>
            </a:r>
            <a:r>
              <a:rPr lang="zh-CN" altLang="en-US" dirty="0">
                <a:latin typeface="华文中宋" panose="02010600040101010101" charset="-122"/>
                <a:ea typeface="华文中宋" panose="02010600040101010101" charset="-122"/>
              </a:rPr>
              <a:t>图的组成元素包括组件</a:t>
            </a:r>
            <a:r>
              <a:rPr lang="en-US" altLang="zh-CN" dirty="0">
                <a:latin typeface="华文中宋" panose="02010600040101010101" charset="-122"/>
                <a:ea typeface="华文中宋" panose="02010600040101010101" charset="-122"/>
              </a:rPr>
              <a:t>(Component),</a:t>
            </a:r>
            <a:r>
              <a:rPr lang="zh-CN" altLang="en-US" dirty="0">
                <a:latin typeface="华文中宋" panose="02010600040101010101" charset="-122"/>
                <a:ea typeface="华文中宋" panose="02010600040101010101" charset="-122"/>
              </a:rPr>
              <a:t>接口</a:t>
            </a:r>
            <a:r>
              <a:rPr lang="en-US" altLang="zh-CN" dirty="0">
                <a:latin typeface="华文中宋" panose="02010600040101010101" charset="-122"/>
                <a:ea typeface="华文中宋" panose="02010600040101010101" charset="-122"/>
              </a:rPr>
              <a:t>(Interface)</a:t>
            </a:r>
            <a:r>
              <a:rPr lang="zh-CN" altLang="en-US" dirty="0">
                <a:latin typeface="华文中宋" panose="02010600040101010101" charset="-122"/>
                <a:ea typeface="华文中宋" panose="02010600040101010101" charset="-122"/>
              </a:rPr>
              <a:t>和关系</a:t>
            </a:r>
            <a:r>
              <a:rPr lang="en-US" altLang="zh-CN" dirty="0">
                <a:latin typeface="华文中宋" panose="02010600040101010101" charset="-122"/>
                <a:ea typeface="华文中宋" panose="02010600040101010101" charset="-122"/>
              </a:rPr>
              <a:t>(Relationship),</a:t>
            </a:r>
            <a:r>
              <a:rPr lang="zh-CN" altLang="en-US" dirty="0">
                <a:latin typeface="华文中宋" panose="02010600040101010101" charset="-122"/>
                <a:ea typeface="华文中宋" panose="02010600040101010101" charset="-122"/>
              </a:rPr>
              <a:t>还可以包括包</a:t>
            </a:r>
            <a:r>
              <a:rPr lang="en-US" altLang="zh-CN" dirty="0">
                <a:latin typeface="华文中宋" panose="02010600040101010101" charset="-122"/>
                <a:ea typeface="华文中宋" panose="02010600040101010101" charset="-122"/>
              </a:rPr>
              <a:t>(Package)</a:t>
            </a:r>
            <a:r>
              <a:rPr lang="zh-CN" altLang="en-US" dirty="0">
                <a:latin typeface="华文中宋" panose="02010600040101010101" charset="-122"/>
                <a:ea typeface="华文中宋" panose="02010600040101010101" charset="-122"/>
              </a:rPr>
              <a:t>和子系统</a:t>
            </a:r>
            <a:r>
              <a:rPr lang="en-US" altLang="zh-CN" dirty="0">
                <a:latin typeface="华文中宋" panose="02010600040101010101" charset="-122"/>
                <a:ea typeface="华文中宋" panose="02010600040101010101" charset="-122"/>
              </a:rPr>
              <a:t>(Subsystem)</a:t>
            </a:r>
            <a:r>
              <a:rPr lang="zh-CN" altLang="en-US" dirty="0">
                <a:latin typeface="华文中宋" panose="02010600040101010101" charset="-122"/>
                <a:ea typeface="华文中宋" panose="02010600040101010101" charset="-122"/>
              </a:rPr>
              <a:t>。接下来的几节将对这些元素做详细介绍。</a:t>
            </a:r>
            <a:endParaRPr lang="zh-CN" altLang="en-US" dirty="0">
              <a:latin typeface="华文中宋" panose="02010600040101010101" charset="-122"/>
              <a:ea typeface="华文中宋" panose="02010600040101010101" charset="-122"/>
            </a:endParaRPr>
          </a:p>
        </p:txBody>
      </p:sp>
      <p:sp>
        <p:nvSpPr>
          <p:cNvPr id="90" name="文本框 16"/>
          <p:cNvSpPr txBox="1">
            <a:spLocks noChangeArrowheads="1"/>
          </p:cNvSpPr>
          <p:nvPr/>
        </p:nvSpPr>
        <p:spPr bwMode="auto">
          <a:xfrm>
            <a:off x="349249" y="2219280"/>
            <a:ext cx="11494407"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8.1.2 </a:t>
            </a:r>
            <a:r>
              <a:rPr lang="zh-CN" altLang="en-US" sz="2400" b="1" dirty="0" smtClean="0">
                <a:solidFill>
                  <a:srgbClr val="C00000"/>
                </a:solidFill>
                <a:latin typeface="华文中宋" panose="02010600040101010101" charset="-122"/>
                <a:ea typeface="华文中宋" panose="02010600040101010101" charset="-122"/>
              </a:rPr>
              <a:t>组件</a:t>
            </a:r>
            <a:endParaRPr lang="en-US" altLang="zh-CN" sz="2400" b="1" dirty="0" smtClean="0">
              <a:solidFill>
                <a:srgbClr val="C00000"/>
              </a:solidFill>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       </a:t>
            </a:r>
            <a:r>
              <a:rPr lang="zh-CN" altLang="en-US" b="1" dirty="0" smtClean="0">
                <a:solidFill>
                  <a:srgbClr val="C00000"/>
                </a:solidFill>
                <a:latin typeface="华文中宋" panose="02010600040101010101" charset="-122"/>
                <a:ea typeface="华文中宋" panose="02010600040101010101" charset="-122"/>
              </a:rPr>
              <a:t>组件</a:t>
            </a:r>
            <a:r>
              <a:rPr lang="zh-CN" altLang="en-US" b="1" dirty="0">
                <a:solidFill>
                  <a:srgbClr val="C00000"/>
                </a:solidFill>
                <a:latin typeface="华文中宋" panose="02010600040101010101" charset="-122"/>
                <a:ea typeface="华文中宋" panose="02010600040101010101" charset="-122"/>
              </a:rPr>
              <a:t>是系统中遵从一组接口且提供实现的一个物理部件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通常指开发和运行时</a:t>
            </a:r>
            <a:r>
              <a:rPr lang="zh-CN" altLang="en-US" b="1" dirty="0">
                <a:solidFill>
                  <a:srgbClr val="C00000"/>
                </a:solidFill>
                <a:latin typeface="华文中宋" panose="02010600040101010101" charset="-122"/>
                <a:ea typeface="华文中宋" panose="02010600040101010101" charset="-122"/>
              </a:rPr>
              <a:t>类的物理实现</a:t>
            </a:r>
            <a:r>
              <a:rPr lang="zh-CN" altLang="en-US" sz="1600" dirty="0">
                <a:latin typeface="华文中宋" panose="02010600040101010101" charset="-122"/>
                <a:ea typeface="华文中宋" panose="02010600040101010101" charset="-122"/>
              </a:rPr>
              <a:t>。组件常用于对可分配的物理单元建模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这些物理单元包含模型元素</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并具有身份标识和明确定义的接口</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其具有很广泛的定义</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以下的一些内容都可以被认为是组件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程序源代码、子系统、动态链接库等。组件的</a:t>
            </a:r>
            <a:r>
              <a:rPr lang="zh-CN" altLang="en-US" b="1" dirty="0">
                <a:solidFill>
                  <a:srgbClr val="C00000"/>
                </a:solidFill>
                <a:latin typeface="华文中宋" panose="02010600040101010101" charset="-122"/>
                <a:ea typeface="华文中宋" panose="02010600040101010101" charset="-122"/>
              </a:rPr>
              <a:t>图形表示法</a:t>
            </a:r>
            <a:r>
              <a:rPr lang="zh-CN" altLang="en-US" sz="1600" dirty="0">
                <a:latin typeface="华文中宋" panose="02010600040101010101" charset="-122"/>
                <a:ea typeface="华文中宋" panose="02010600040101010101" charset="-122"/>
              </a:rPr>
              <a:t>是把组件画成带有两个标签的矩形。</a:t>
            </a:r>
            <a:r>
              <a:rPr lang="zh-CN" altLang="en-US" sz="1600" b="1" dirty="0">
                <a:solidFill>
                  <a:srgbClr val="C00000"/>
                </a:solidFill>
                <a:latin typeface="华文中宋" panose="02010600040101010101" charset="-122"/>
                <a:ea typeface="华文中宋" panose="02010600040101010101" charset="-122"/>
              </a:rPr>
              <a:t>每一个组件都必须有一个唯一的名称</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9139"/>
          <a:stretch>
            <a:fillRect/>
          </a:stretch>
        </p:blipFill>
        <p:spPr bwMode="auto">
          <a:xfrm>
            <a:off x="2691647" y="4139932"/>
            <a:ext cx="6808706" cy="2613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TextBox 91"/>
          <p:cNvSpPr txBox="1"/>
          <p:nvPr/>
        </p:nvSpPr>
        <p:spPr>
          <a:xfrm>
            <a:off x="605253" y="5282876"/>
            <a:ext cx="2613546" cy="1200329"/>
          </a:xfrm>
          <a:prstGeom prst="rect">
            <a:avLst/>
          </a:prstGeom>
          <a:noFill/>
        </p:spPr>
        <p:txBody>
          <a:bodyPr wrap="square" rtlCol="0">
            <a:spAutoFit/>
          </a:bodyPr>
          <a:lstStyle/>
          <a:p>
            <a:pPr>
              <a:lnSpc>
                <a:spcPct val="150000"/>
              </a:lnSpc>
            </a:pPr>
            <a:r>
              <a:rPr lang="zh-CN" altLang="en-US" sz="1200" dirty="0">
                <a:latin typeface="华文中宋" panose="02010600040101010101" charset="-122"/>
                <a:ea typeface="华文中宋" panose="02010600040101010101" charset="-122"/>
              </a:rPr>
              <a:t>构件图的</a:t>
            </a:r>
            <a:r>
              <a:rPr lang="zh-CN" altLang="en-US" sz="1200" b="1" dirty="0">
                <a:solidFill>
                  <a:srgbClr val="C00000"/>
                </a:solidFill>
                <a:latin typeface="华文中宋" panose="02010600040101010101" charset="-122"/>
                <a:ea typeface="华文中宋" panose="02010600040101010101" charset="-122"/>
              </a:rPr>
              <a:t>主图标</a:t>
            </a:r>
            <a:r>
              <a:rPr lang="zh-CN" altLang="en-US" sz="1200" dirty="0">
                <a:latin typeface="华文中宋" panose="02010600040101010101" charset="-122"/>
                <a:ea typeface="华文中宋" panose="02010600040101010101" charset="-122"/>
              </a:rPr>
              <a:t>是一个左侧附有两个小矩形的大矩形框。组件的</a:t>
            </a:r>
            <a:r>
              <a:rPr lang="zh-CN" altLang="en-US" sz="1200" b="1" dirty="0">
                <a:solidFill>
                  <a:srgbClr val="C00000"/>
                </a:solidFill>
                <a:latin typeface="华文中宋" panose="02010600040101010101" charset="-122"/>
                <a:ea typeface="华文中宋" panose="02010600040101010101" charset="-122"/>
              </a:rPr>
              <a:t>名字</a:t>
            </a:r>
            <a:r>
              <a:rPr lang="zh-CN" altLang="en-US" sz="1200" dirty="0">
                <a:latin typeface="华文中宋" panose="02010600040101010101" charset="-122"/>
                <a:ea typeface="华文中宋" panose="02010600040101010101" charset="-122"/>
              </a:rPr>
              <a:t>位于构件图标的中央</a:t>
            </a:r>
            <a:r>
              <a:rPr lang="en-US" altLang="zh-CN" sz="1200" dirty="0">
                <a:latin typeface="华文中宋" panose="02010600040101010101" charset="-122"/>
                <a:ea typeface="华文中宋" panose="02010600040101010101" charset="-122"/>
              </a:rPr>
              <a:t>,</a:t>
            </a:r>
            <a:r>
              <a:rPr lang="zh-CN" altLang="en-US" sz="1200" dirty="0">
                <a:latin typeface="华文中宋" panose="02010600040101010101" charset="-122"/>
                <a:ea typeface="华文中宋" panose="02010600040101010101" charset="-122"/>
              </a:rPr>
              <a:t>名字本身是一个文本</a:t>
            </a:r>
            <a:r>
              <a:rPr lang="zh-CN" altLang="en-US" sz="1200" dirty="0" smtClean="0">
                <a:latin typeface="华文中宋" panose="02010600040101010101" charset="-122"/>
                <a:ea typeface="华文中宋" panose="02010600040101010101" charset="-122"/>
              </a:rPr>
              <a:t>字符串。</a:t>
            </a:r>
            <a:endParaRPr lang="en-US" altLang="zh-CN" sz="1200" dirty="0">
              <a:latin typeface="华文中宋" panose="02010600040101010101" charset="-122"/>
              <a:ea typeface="华文中宋" panose="02010600040101010101" charset="-122"/>
            </a:endParaRPr>
          </a:p>
        </p:txBody>
      </p:sp>
      <p:sp>
        <p:nvSpPr>
          <p:cNvPr id="94" name="TextBox 93"/>
          <p:cNvSpPr txBox="1"/>
          <p:nvPr/>
        </p:nvSpPr>
        <p:spPr>
          <a:xfrm>
            <a:off x="9151729" y="5282875"/>
            <a:ext cx="2613546" cy="1200329"/>
          </a:xfrm>
          <a:prstGeom prst="rect">
            <a:avLst/>
          </a:prstGeom>
          <a:noFill/>
        </p:spPr>
        <p:txBody>
          <a:bodyPr wrap="square" rtlCol="0">
            <a:spAutoFit/>
          </a:bodyPr>
          <a:lstStyle/>
          <a:p>
            <a:pPr>
              <a:lnSpc>
                <a:spcPct val="150000"/>
              </a:lnSpc>
            </a:pPr>
            <a:r>
              <a:rPr lang="zh-CN" altLang="en-US" sz="1200" b="1" dirty="0">
                <a:solidFill>
                  <a:srgbClr val="C00000"/>
                </a:solidFill>
                <a:latin typeface="华文中宋" panose="02010600040101010101" charset="-122"/>
                <a:ea typeface="华文中宋" panose="02010600040101010101" charset="-122"/>
              </a:rPr>
              <a:t>如果组件属于一个包</a:t>
            </a:r>
            <a:r>
              <a:rPr lang="en-US" altLang="zh-CN" sz="1200" b="1" dirty="0">
                <a:solidFill>
                  <a:srgbClr val="C00000"/>
                </a:solidFill>
                <a:latin typeface="华文中宋" panose="02010600040101010101" charset="-122"/>
                <a:ea typeface="华文中宋" panose="02010600040101010101" charset="-122"/>
              </a:rPr>
              <a:t>,</a:t>
            </a:r>
            <a:r>
              <a:rPr lang="zh-CN" altLang="en-US" sz="1200" dirty="0">
                <a:latin typeface="华文中宋" panose="02010600040101010101" charset="-122"/>
                <a:ea typeface="华文中宋" panose="02010600040101010101" charset="-122"/>
              </a:rPr>
              <a:t>可以在组件名称的前面加上包名</a:t>
            </a:r>
            <a:r>
              <a:rPr lang="en-US" altLang="zh-CN" sz="1200" dirty="0">
                <a:latin typeface="华文中宋" panose="02010600040101010101" charset="-122"/>
                <a:ea typeface="华文中宋" panose="02010600040101010101" charset="-122"/>
              </a:rPr>
              <a:t>,</a:t>
            </a:r>
            <a:r>
              <a:rPr lang="zh-CN" altLang="en-US" sz="1200" dirty="0">
                <a:latin typeface="华文中宋" panose="02010600040101010101" charset="-122"/>
                <a:ea typeface="华文中宋" panose="02010600040101010101" charset="-122"/>
              </a:rPr>
              <a:t>还可以在另外一个隔开区域里绘出组件的操作</a:t>
            </a:r>
            <a:r>
              <a:rPr lang="en-US" altLang="zh-CN" sz="1200" dirty="0">
                <a:latin typeface="华文中宋" panose="02010600040101010101" charset="-122"/>
                <a:ea typeface="华文中宋" panose="02010600040101010101" charset="-122"/>
              </a:rPr>
              <a:t>,</a:t>
            </a:r>
            <a:r>
              <a:rPr lang="zh-CN" altLang="en-US" sz="1200" dirty="0">
                <a:latin typeface="华文中宋" panose="02010600040101010101" charset="-122"/>
                <a:ea typeface="华文中宋" panose="02010600040101010101" charset="-122"/>
              </a:rPr>
              <a:t>即该操作可以驻留在组件</a:t>
            </a:r>
            <a:r>
              <a:rPr lang="zh-CN" altLang="en-US" sz="1200" dirty="0" smtClean="0">
                <a:latin typeface="华文中宋" panose="02010600040101010101" charset="-122"/>
                <a:ea typeface="华文中宋" panose="02010600040101010101" charset="-122"/>
              </a:rPr>
              <a:t>中。</a:t>
            </a:r>
            <a:endParaRPr lang="zh-CN" altLang="en-US" sz="1200" dirty="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49249" y="569684"/>
            <a:ext cx="1158149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8.1.2 </a:t>
            </a:r>
            <a:r>
              <a:rPr lang="zh-CN" altLang="en-US" sz="2400" b="1" dirty="0" smtClean="0">
                <a:solidFill>
                  <a:srgbClr val="C00000"/>
                </a:solidFill>
                <a:latin typeface="华文中宋" panose="02010600040101010101" charset="-122"/>
                <a:ea typeface="华文中宋" panose="02010600040101010101" charset="-122"/>
              </a:rPr>
              <a:t>组件</a:t>
            </a:r>
            <a:endParaRPr lang="en-US" altLang="zh-CN" sz="2400" b="1" dirty="0" smtClean="0">
              <a:solidFill>
                <a:srgbClr val="C00000"/>
              </a:solidFill>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n"/>
            </a:pPr>
            <a:r>
              <a:rPr lang="zh-CN" altLang="en-US" sz="1600" dirty="0" smtClean="0">
                <a:latin typeface="华文中宋" panose="02010600040101010101" charset="-122"/>
                <a:ea typeface="华文中宋" panose="02010600040101010101" charset="-122"/>
              </a:rPr>
              <a:t>组件</a:t>
            </a:r>
            <a:r>
              <a:rPr lang="zh-CN" altLang="en-US" sz="1600" dirty="0">
                <a:latin typeface="华文中宋" panose="02010600040101010101" charset="-122"/>
                <a:ea typeface="华文中宋" panose="02010600040101010101" charset="-122"/>
              </a:rPr>
              <a:t>可以分为以下三种</a:t>
            </a:r>
            <a:r>
              <a:rPr lang="zh-CN" altLang="en-US" b="1" dirty="0">
                <a:solidFill>
                  <a:srgbClr val="C00000"/>
                </a:solidFill>
                <a:latin typeface="华文中宋" panose="02010600040101010101" charset="-122"/>
                <a:ea typeface="华文中宋" panose="02010600040101010101" charset="-122"/>
              </a:rPr>
              <a:t>类型</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7" name="组合 6"/>
          <p:cNvGrpSpPr/>
          <p:nvPr/>
        </p:nvGrpSpPr>
        <p:grpSpPr>
          <a:xfrm>
            <a:off x="847252" y="2007041"/>
            <a:ext cx="10497496" cy="3730616"/>
            <a:chOff x="6266504" y="1725203"/>
            <a:chExt cx="10497496" cy="3730616"/>
          </a:xfrm>
        </p:grpSpPr>
        <p:sp>
          <p:nvSpPr>
            <p:cNvPr id="111" name="文本框 88"/>
            <p:cNvSpPr txBox="1"/>
            <p:nvPr/>
          </p:nvSpPr>
          <p:spPr>
            <a:xfrm>
              <a:off x="7270421" y="2050197"/>
              <a:ext cx="5243797" cy="369332"/>
            </a:xfrm>
            <a:prstGeom prst="rect">
              <a:avLst/>
            </a:prstGeom>
            <a:noFill/>
          </p:spPr>
          <p:txBody>
            <a:bodyPr wrap="square" rtlCol="0">
              <a:spAutoFit/>
            </a:bodyPr>
            <a:lstStyle/>
            <a:p>
              <a:r>
                <a:rPr lang="zh-CN" altLang="en-US" b="1" dirty="0">
                  <a:solidFill>
                    <a:srgbClr val="C00000"/>
                  </a:solidFill>
                  <a:latin typeface="华文中宋" panose="02010600040101010101" charset="-122"/>
                  <a:ea typeface="华文中宋" panose="02010600040101010101" charset="-122"/>
                </a:rPr>
                <a:t>实施</a:t>
              </a:r>
              <a:r>
                <a:rPr lang="zh-CN" altLang="en-US" b="1" dirty="0" smtClean="0">
                  <a:solidFill>
                    <a:srgbClr val="C00000"/>
                  </a:solidFill>
                  <a:latin typeface="华文中宋" panose="02010600040101010101" charset="-122"/>
                  <a:ea typeface="华文中宋" panose="02010600040101010101" charset="-122"/>
                </a:rPr>
                <a:t>组件</a:t>
              </a:r>
              <a:r>
                <a:rPr lang="en-US" altLang="zh-CN" sz="1600" dirty="0">
                  <a:solidFill>
                    <a:prstClr val="black"/>
                  </a:solidFill>
                  <a:latin typeface="华文中宋" panose="02010600040101010101" charset="-122"/>
                  <a:ea typeface="华文中宋" panose="02010600040101010101" charset="-122"/>
                </a:rPr>
                <a:t>(Deployment Component)</a:t>
              </a:r>
              <a:endParaRPr lang="zh-CN" altLang="en-US" sz="1600" b="1" dirty="0">
                <a:solidFill>
                  <a:schemeClr val="tx1">
                    <a:lumMod val="85000"/>
                    <a:lumOff val="15000"/>
                  </a:schemeClr>
                </a:solidFill>
              </a:endParaRPr>
            </a:p>
          </p:txBody>
        </p:sp>
        <p:sp>
          <p:nvSpPr>
            <p:cNvPr id="112" name="矩形 111"/>
            <p:cNvSpPr/>
            <p:nvPr/>
          </p:nvSpPr>
          <p:spPr>
            <a:xfrm>
              <a:off x="7282561" y="2398586"/>
              <a:ext cx="9481439" cy="584775"/>
            </a:xfrm>
            <a:prstGeom prst="rect">
              <a:avLst/>
            </a:prstGeom>
          </p:spPr>
          <p:txBody>
            <a:bodyPr wrap="square">
              <a:spAutoFit/>
            </a:bodyPr>
            <a:lstStyle/>
            <a:p>
              <a:r>
                <a:rPr lang="zh-CN" altLang="en-US" sz="1600" dirty="0">
                  <a:solidFill>
                    <a:srgbClr val="3A3A3A"/>
                  </a:solidFill>
                  <a:latin typeface="华文中宋" panose="02010600040101010101" charset="-122"/>
                  <a:ea typeface="华文中宋" panose="02010600040101010101" charset="-122"/>
                </a:rPr>
                <a:t>实施组件是构成一个可执行系统必要和充分的组件，如动态链接库</a:t>
              </a:r>
              <a:r>
                <a:rPr lang="en-US" altLang="zh-CN" sz="1600" dirty="0">
                  <a:solidFill>
                    <a:srgbClr val="3A3A3A"/>
                  </a:solidFill>
                  <a:latin typeface="华文中宋" panose="02010600040101010101" charset="-122"/>
                  <a:ea typeface="华文中宋" panose="02010600040101010101" charset="-122"/>
                </a:rPr>
                <a:t>(DLL)</a:t>
              </a:r>
              <a:r>
                <a:rPr lang="zh-CN" altLang="en-US" sz="1600" dirty="0">
                  <a:solidFill>
                    <a:srgbClr val="3A3A3A"/>
                  </a:solidFill>
                  <a:latin typeface="华文中宋" panose="02010600040101010101" charset="-122"/>
                  <a:ea typeface="华文中宋" panose="02010600040101010101" charset="-122"/>
                </a:rPr>
                <a:t>、二进制可执行体</a:t>
              </a:r>
              <a:r>
                <a:rPr lang="en-US" altLang="zh-CN" sz="1600" dirty="0">
                  <a:solidFill>
                    <a:srgbClr val="3A3A3A"/>
                  </a:solidFill>
                  <a:latin typeface="华文中宋" panose="02010600040101010101" charset="-122"/>
                  <a:ea typeface="华文中宋" panose="02010600040101010101" charset="-122"/>
                </a:rPr>
                <a:t>(EXE)</a:t>
              </a:r>
              <a:r>
                <a:rPr lang="zh-CN" altLang="en-US" sz="1600" dirty="0">
                  <a:solidFill>
                    <a:srgbClr val="3A3A3A"/>
                  </a:solidFill>
                  <a:latin typeface="华文中宋" panose="02010600040101010101" charset="-122"/>
                  <a:ea typeface="华文中宋" panose="02010600040101010101" charset="-122"/>
                </a:rPr>
                <a:t>、</a:t>
              </a:r>
              <a:r>
                <a:rPr lang="en-US" altLang="zh-CN" sz="1600" dirty="0">
                  <a:solidFill>
                    <a:srgbClr val="3A3A3A"/>
                  </a:solidFill>
                  <a:latin typeface="华文中宋" panose="02010600040101010101" charset="-122"/>
                  <a:ea typeface="华文中宋" panose="02010600040101010101" charset="-122"/>
                </a:rPr>
                <a:t>ActiveX</a:t>
              </a:r>
              <a:r>
                <a:rPr lang="zh-CN" altLang="en-US" sz="1600" dirty="0">
                  <a:solidFill>
                    <a:srgbClr val="3A3A3A"/>
                  </a:solidFill>
                  <a:latin typeface="华文中宋" panose="02010600040101010101" charset="-122"/>
                  <a:ea typeface="华文中宋" panose="02010600040101010101" charset="-122"/>
                </a:rPr>
                <a:t>控件和</a:t>
              </a:r>
              <a:r>
                <a:rPr lang="en-US" altLang="zh-CN" sz="1600" dirty="0">
                  <a:solidFill>
                    <a:srgbClr val="3A3A3A"/>
                  </a:solidFill>
                  <a:latin typeface="华文中宋" panose="02010600040101010101" charset="-122"/>
                  <a:ea typeface="华文中宋" panose="02010600040101010101" charset="-122"/>
                </a:rPr>
                <a:t>JavaBean</a:t>
              </a:r>
              <a:r>
                <a:rPr lang="zh-CN" altLang="en-US" sz="1600" dirty="0">
                  <a:solidFill>
                    <a:srgbClr val="3A3A3A"/>
                  </a:solidFill>
                  <a:latin typeface="华文中宋" panose="02010600040101010101" charset="-122"/>
                  <a:ea typeface="华文中宋" panose="02010600040101010101" charset="-122"/>
                </a:rPr>
                <a:t>组件等。</a:t>
              </a:r>
              <a:endParaRPr lang="zh-CN" altLang="en-US" sz="1600" dirty="0">
                <a:solidFill>
                  <a:srgbClr val="3A3A3A"/>
                </a:solidFill>
                <a:latin typeface="华文中宋" panose="02010600040101010101" charset="-122"/>
                <a:ea typeface="华文中宋" panose="02010600040101010101" charset="-122"/>
              </a:endParaRPr>
            </a:p>
          </p:txBody>
        </p:sp>
        <p:grpSp>
          <p:nvGrpSpPr>
            <p:cNvPr id="113" name="组合 112"/>
            <p:cNvGrpSpPr/>
            <p:nvPr/>
          </p:nvGrpSpPr>
          <p:grpSpPr>
            <a:xfrm>
              <a:off x="6266504" y="1725203"/>
              <a:ext cx="1173947" cy="1090550"/>
              <a:chOff x="6556896" y="687450"/>
              <a:chExt cx="1173947" cy="1090550"/>
            </a:xfrm>
          </p:grpSpPr>
          <p:grpSp>
            <p:nvGrpSpPr>
              <p:cNvPr id="114" name="组合 113"/>
              <p:cNvGrpSpPr/>
              <p:nvPr/>
            </p:nvGrpSpPr>
            <p:grpSpPr>
              <a:xfrm>
                <a:off x="6556896" y="687450"/>
                <a:ext cx="1173947" cy="1090550"/>
                <a:chOff x="2288457" y="4310243"/>
                <a:chExt cx="529723" cy="492091"/>
              </a:xfrm>
            </p:grpSpPr>
            <p:sp>
              <p:nvSpPr>
                <p:cNvPr id="116" name="矩形 115"/>
                <p:cNvSpPr/>
                <p:nvPr/>
              </p:nvSpPr>
              <p:spPr>
                <a:xfrm rot="1800000">
                  <a:off x="2424523" y="4394564"/>
                  <a:ext cx="393657" cy="405155"/>
                </a:xfrm>
                <a:prstGeom prst="rect">
                  <a:avLst/>
                </a:prstGeom>
                <a:gradFill flip="none" rotWithShape="1">
                  <a:gsLst>
                    <a:gs pos="0">
                      <a:schemeClr val="tx1">
                        <a:lumMod val="65000"/>
                        <a:lumOff val="35000"/>
                      </a:schemeClr>
                    </a:gs>
                    <a:gs pos="74000">
                      <a:schemeClr val="bg1">
                        <a:lumMod val="95000"/>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rot="1800000">
                  <a:off x="2466364" y="4397179"/>
                  <a:ext cx="343382" cy="405155"/>
                </a:xfrm>
                <a:prstGeom prst="rect">
                  <a:avLst/>
                </a:prstGeom>
                <a:gradFill flip="none" rotWithShape="1">
                  <a:gsLst>
                    <a:gs pos="0">
                      <a:schemeClr val="tx1">
                        <a:lumMod val="65000"/>
                        <a:lumOff val="35000"/>
                      </a:schemeClr>
                    </a:gs>
                    <a:gs pos="74000">
                      <a:schemeClr val="bg1">
                        <a:lumMod val="95000"/>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288457" y="4310243"/>
                  <a:ext cx="414528" cy="414528"/>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Freeform 168"/>
              <p:cNvSpPr>
                <a:spLocks noEditPoints="1"/>
              </p:cNvSpPr>
              <p:nvPr/>
            </p:nvSpPr>
            <p:spPr bwMode="auto">
              <a:xfrm>
                <a:off x="6729947" y="823404"/>
                <a:ext cx="572554" cy="589150"/>
              </a:xfrm>
              <a:custGeom>
                <a:avLst/>
                <a:gdLst>
                  <a:gd name="T0" fmla="*/ 5 w 96"/>
                  <a:gd name="T1" fmla="*/ 42 h 99"/>
                  <a:gd name="T2" fmla="*/ 74 w 96"/>
                  <a:gd name="T3" fmla="*/ 42 h 99"/>
                  <a:gd name="T4" fmla="*/ 77 w 96"/>
                  <a:gd name="T5" fmla="*/ 41 h 99"/>
                  <a:gd name="T6" fmla="*/ 91 w 96"/>
                  <a:gd name="T7" fmla="*/ 47 h 99"/>
                  <a:gd name="T8" fmla="*/ 96 w 96"/>
                  <a:gd name="T9" fmla="*/ 60 h 99"/>
                  <a:gd name="T10" fmla="*/ 91 w 96"/>
                  <a:gd name="T11" fmla="*/ 73 h 99"/>
                  <a:gd name="T12" fmla="*/ 77 w 96"/>
                  <a:gd name="T13" fmla="*/ 78 h 99"/>
                  <a:gd name="T14" fmla="*/ 68 w 96"/>
                  <a:gd name="T15" fmla="*/ 76 h 99"/>
                  <a:gd name="T16" fmla="*/ 62 w 96"/>
                  <a:gd name="T17" fmla="*/ 85 h 99"/>
                  <a:gd name="T18" fmla="*/ 67 w 96"/>
                  <a:gd name="T19" fmla="*/ 85 h 99"/>
                  <a:gd name="T20" fmla="*/ 84 w 96"/>
                  <a:gd name="T21" fmla="*/ 85 h 99"/>
                  <a:gd name="T22" fmla="*/ 71 w 96"/>
                  <a:gd name="T23" fmla="*/ 99 h 99"/>
                  <a:gd name="T24" fmla="*/ 17 w 96"/>
                  <a:gd name="T25" fmla="*/ 99 h 99"/>
                  <a:gd name="T26" fmla="*/ 12 w 96"/>
                  <a:gd name="T27" fmla="*/ 99 h 99"/>
                  <a:gd name="T28" fmla="*/ 0 w 96"/>
                  <a:gd name="T29" fmla="*/ 85 h 99"/>
                  <a:gd name="T30" fmla="*/ 17 w 96"/>
                  <a:gd name="T31" fmla="*/ 85 h 99"/>
                  <a:gd name="T32" fmla="*/ 21 w 96"/>
                  <a:gd name="T33" fmla="*/ 85 h 99"/>
                  <a:gd name="T34" fmla="*/ 5 w 96"/>
                  <a:gd name="T35" fmla="*/ 42 h 99"/>
                  <a:gd name="T36" fmla="*/ 56 w 96"/>
                  <a:gd name="T37" fmla="*/ 36 h 99"/>
                  <a:gd name="T38" fmla="*/ 55 w 96"/>
                  <a:gd name="T39" fmla="*/ 6 h 99"/>
                  <a:gd name="T40" fmla="*/ 56 w 96"/>
                  <a:gd name="T41" fmla="*/ 36 h 99"/>
                  <a:gd name="T42" fmla="*/ 43 w 96"/>
                  <a:gd name="T43" fmla="*/ 30 h 99"/>
                  <a:gd name="T44" fmla="*/ 42 w 96"/>
                  <a:gd name="T45" fmla="*/ 0 h 99"/>
                  <a:gd name="T46" fmla="*/ 43 w 96"/>
                  <a:gd name="T47" fmla="*/ 30 h 99"/>
                  <a:gd name="T48" fmla="*/ 30 w 96"/>
                  <a:gd name="T49" fmla="*/ 34 h 99"/>
                  <a:gd name="T50" fmla="*/ 29 w 96"/>
                  <a:gd name="T51" fmla="*/ 4 h 99"/>
                  <a:gd name="T52" fmla="*/ 30 w 96"/>
                  <a:gd name="T53" fmla="*/ 34 h 99"/>
                  <a:gd name="T54" fmla="*/ 15 w 96"/>
                  <a:gd name="T55" fmla="*/ 53 h 99"/>
                  <a:gd name="T56" fmla="*/ 26 w 96"/>
                  <a:gd name="T57" fmla="*/ 80 h 99"/>
                  <a:gd name="T58" fmla="*/ 33 w 96"/>
                  <a:gd name="T59" fmla="*/ 75 h 99"/>
                  <a:gd name="T60" fmla="*/ 24 w 96"/>
                  <a:gd name="T61" fmla="*/ 52 h 99"/>
                  <a:gd name="T62" fmla="*/ 15 w 96"/>
                  <a:gd name="T63" fmla="*/ 53 h 99"/>
                  <a:gd name="T64" fmla="*/ 77 w 96"/>
                  <a:gd name="T65" fmla="*/ 50 h 99"/>
                  <a:gd name="T66" fmla="*/ 72 w 96"/>
                  <a:gd name="T67" fmla="*/ 68 h 99"/>
                  <a:gd name="T68" fmla="*/ 77 w 96"/>
                  <a:gd name="T69" fmla="*/ 70 h 99"/>
                  <a:gd name="T70" fmla="*/ 84 w 96"/>
                  <a:gd name="T71" fmla="*/ 67 h 99"/>
                  <a:gd name="T72" fmla="*/ 87 w 96"/>
                  <a:gd name="T73" fmla="*/ 60 h 99"/>
                  <a:gd name="T74" fmla="*/ 84 w 96"/>
                  <a:gd name="T75" fmla="*/ 53 h 99"/>
                  <a:gd name="T76" fmla="*/ 77 w 96"/>
                  <a:gd name="T77" fmla="*/ 50 h 99"/>
                  <a:gd name="T78" fmla="*/ 77 w 96"/>
                  <a:gd name="T79"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9">
                    <a:moveTo>
                      <a:pt x="5" y="42"/>
                    </a:moveTo>
                    <a:cubicBezTo>
                      <a:pt x="28" y="42"/>
                      <a:pt x="51" y="42"/>
                      <a:pt x="74" y="42"/>
                    </a:cubicBezTo>
                    <a:cubicBezTo>
                      <a:pt x="75" y="41"/>
                      <a:pt x="76" y="41"/>
                      <a:pt x="77" y="41"/>
                    </a:cubicBezTo>
                    <a:cubicBezTo>
                      <a:pt x="83" y="41"/>
                      <a:pt x="87" y="43"/>
                      <a:pt x="91" y="47"/>
                    </a:cubicBezTo>
                    <a:cubicBezTo>
                      <a:pt x="94" y="50"/>
                      <a:pt x="96" y="55"/>
                      <a:pt x="96" y="60"/>
                    </a:cubicBezTo>
                    <a:cubicBezTo>
                      <a:pt x="96" y="65"/>
                      <a:pt x="94" y="70"/>
                      <a:pt x="91" y="73"/>
                    </a:cubicBezTo>
                    <a:cubicBezTo>
                      <a:pt x="87" y="76"/>
                      <a:pt x="83" y="78"/>
                      <a:pt x="77" y="78"/>
                    </a:cubicBezTo>
                    <a:cubicBezTo>
                      <a:pt x="74" y="78"/>
                      <a:pt x="71" y="78"/>
                      <a:pt x="68" y="76"/>
                    </a:cubicBezTo>
                    <a:cubicBezTo>
                      <a:pt x="67" y="79"/>
                      <a:pt x="65" y="82"/>
                      <a:pt x="62" y="85"/>
                    </a:cubicBezTo>
                    <a:cubicBezTo>
                      <a:pt x="67" y="85"/>
                      <a:pt x="67" y="85"/>
                      <a:pt x="67" y="85"/>
                    </a:cubicBezTo>
                    <a:cubicBezTo>
                      <a:pt x="84" y="85"/>
                      <a:pt x="84" y="85"/>
                      <a:pt x="84" y="85"/>
                    </a:cubicBezTo>
                    <a:cubicBezTo>
                      <a:pt x="71" y="99"/>
                      <a:pt x="71" y="99"/>
                      <a:pt x="71" y="99"/>
                    </a:cubicBezTo>
                    <a:cubicBezTo>
                      <a:pt x="17" y="99"/>
                      <a:pt x="17" y="99"/>
                      <a:pt x="17" y="99"/>
                    </a:cubicBezTo>
                    <a:cubicBezTo>
                      <a:pt x="12" y="99"/>
                      <a:pt x="12" y="99"/>
                      <a:pt x="12" y="99"/>
                    </a:cubicBezTo>
                    <a:cubicBezTo>
                      <a:pt x="0" y="85"/>
                      <a:pt x="0" y="85"/>
                      <a:pt x="0" y="85"/>
                    </a:cubicBezTo>
                    <a:cubicBezTo>
                      <a:pt x="17" y="85"/>
                      <a:pt x="17" y="85"/>
                      <a:pt x="17" y="85"/>
                    </a:cubicBezTo>
                    <a:cubicBezTo>
                      <a:pt x="21" y="85"/>
                      <a:pt x="21" y="85"/>
                      <a:pt x="21" y="85"/>
                    </a:cubicBezTo>
                    <a:cubicBezTo>
                      <a:pt x="11" y="72"/>
                      <a:pt x="6" y="58"/>
                      <a:pt x="5" y="42"/>
                    </a:cubicBezTo>
                    <a:close/>
                    <a:moveTo>
                      <a:pt x="56" y="36"/>
                    </a:moveTo>
                    <a:cubicBezTo>
                      <a:pt x="42" y="15"/>
                      <a:pt x="59" y="19"/>
                      <a:pt x="55" y="6"/>
                    </a:cubicBezTo>
                    <a:cubicBezTo>
                      <a:pt x="64" y="18"/>
                      <a:pt x="50" y="19"/>
                      <a:pt x="56" y="36"/>
                    </a:cubicBezTo>
                    <a:close/>
                    <a:moveTo>
                      <a:pt x="43" y="30"/>
                    </a:moveTo>
                    <a:cubicBezTo>
                      <a:pt x="37" y="13"/>
                      <a:pt x="51" y="12"/>
                      <a:pt x="42" y="0"/>
                    </a:cubicBezTo>
                    <a:cubicBezTo>
                      <a:pt x="46" y="14"/>
                      <a:pt x="29" y="10"/>
                      <a:pt x="43" y="30"/>
                    </a:cubicBezTo>
                    <a:close/>
                    <a:moveTo>
                      <a:pt x="30" y="34"/>
                    </a:moveTo>
                    <a:cubicBezTo>
                      <a:pt x="16" y="14"/>
                      <a:pt x="33" y="18"/>
                      <a:pt x="29" y="4"/>
                    </a:cubicBezTo>
                    <a:cubicBezTo>
                      <a:pt x="38" y="17"/>
                      <a:pt x="24" y="17"/>
                      <a:pt x="30" y="34"/>
                    </a:cubicBezTo>
                    <a:close/>
                    <a:moveTo>
                      <a:pt x="15" y="53"/>
                    </a:moveTo>
                    <a:cubicBezTo>
                      <a:pt x="17" y="62"/>
                      <a:pt x="21" y="72"/>
                      <a:pt x="26" y="80"/>
                    </a:cubicBezTo>
                    <a:cubicBezTo>
                      <a:pt x="33" y="75"/>
                      <a:pt x="33" y="75"/>
                      <a:pt x="33" y="75"/>
                    </a:cubicBezTo>
                    <a:cubicBezTo>
                      <a:pt x="29" y="68"/>
                      <a:pt x="25" y="59"/>
                      <a:pt x="24" y="52"/>
                    </a:cubicBezTo>
                    <a:cubicBezTo>
                      <a:pt x="15" y="53"/>
                      <a:pt x="15" y="53"/>
                      <a:pt x="15" y="53"/>
                    </a:cubicBezTo>
                    <a:close/>
                    <a:moveTo>
                      <a:pt x="77" y="50"/>
                    </a:moveTo>
                    <a:cubicBezTo>
                      <a:pt x="76" y="56"/>
                      <a:pt x="74" y="62"/>
                      <a:pt x="72" y="68"/>
                    </a:cubicBezTo>
                    <a:cubicBezTo>
                      <a:pt x="74" y="69"/>
                      <a:pt x="75" y="70"/>
                      <a:pt x="77" y="70"/>
                    </a:cubicBezTo>
                    <a:cubicBezTo>
                      <a:pt x="80" y="70"/>
                      <a:pt x="83" y="69"/>
                      <a:pt x="84" y="67"/>
                    </a:cubicBezTo>
                    <a:cubicBezTo>
                      <a:pt x="86" y="65"/>
                      <a:pt x="87" y="63"/>
                      <a:pt x="87" y="60"/>
                    </a:cubicBezTo>
                    <a:cubicBezTo>
                      <a:pt x="87" y="57"/>
                      <a:pt x="86" y="55"/>
                      <a:pt x="84" y="53"/>
                    </a:cubicBezTo>
                    <a:cubicBezTo>
                      <a:pt x="83" y="51"/>
                      <a:pt x="80" y="50"/>
                      <a:pt x="77" y="50"/>
                    </a:cubicBezTo>
                    <a:cubicBezTo>
                      <a:pt x="77" y="50"/>
                      <a:pt x="77" y="50"/>
                      <a:pt x="77" y="5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grpSp>
        <p:sp>
          <p:nvSpPr>
            <p:cNvPr id="119" name="文本框 91"/>
            <p:cNvSpPr txBox="1"/>
            <p:nvPr/>
          </p:nvSpPr>
          <p:spPr>
            <a:xfrm>
              <a:off x="7270421" y="3347139"/>
              <a:ext cx="5478581" cy="369332"/>
            </a:xfrm>
            <a:prstGeom prst="rect">
              <a:avLst/>
            </a:prstGeom>
            <a:noFill/>
          </p:spPr>
          <p:txBody>
            <a:bodyPr wrap="square" rtlCol="0">
              <a:spAutoFit/>
            </a:bodyPr>
            <a:lstStyle/>
            <a:p>
              <a:r>
                <a:rPr lang="zh-CN" altLang="en-US" b="1" dirty="0">
                  <a:solidFill>
                    <a:srgbClr val="C00000"/>
                  </a:solidFill>
                  <a:latin typeface="华文中宋" panose="02010600040101010101" charset="-122"/>
                  <a:ea typeface="华文中宋" panose="02010600040101010101" charset="-122"/>
                </a:rPr>
                <a:t>工作产品</a:t>
              </a:r>
              <a:r>
                <a:rPr lang="zh-CN" altLang="en-US" b="1" dirty="0" smtClean="0">
                  <a:solidFill>
                    <a:srgbClr val="C00000"/>
                  </a:solidFill>
                  <a:latin typeface="华文中宋" panose="02010600040101010101" charset="-122"/>
                  <a:ea typeface="华文中宋" panose="02010600040101010101" charset="-122"/>
                </a:rPr>
                <a:t>组件</a:t>
              </a:r>
              <a:r>
                <a:rPr lang="en-US" altLang="zh-CN" sz="1600" dirty="0">
                  <a:solidFill>
                    <a:prstClr val="black"/>
                  </a:solidFill>
                  <a:latin typeface="华文中宋" panose="02010600040101010101" charset="-122"/>
                  <a:ea typeface="华文中宋" panose="02010600040101010101" charset="-122"/>
                </a:rPr>
                <a:t>(Work Product Component)</a:t>
              </a:r>
              <a:endParaRPr lang="zh-CN" altLang="en-US" sz="1600" b="1" dirty="0">
                <a:solidFill>
                  <a:schemeClr val="tx1">
                    <a:lumMod val="85000"/>
                    <a:lumOff val="15000"/>
                  </a:schemeClr>
                </a:solidFill>
              </a:endParaRPr>
            </a:p>
          </p:txBody>
        </p:sp>
        <p:sp>
          <p:nvSpPr>
            <p:cNvPr id="120" name="矩形 119"/>
            <p:cNvSpPr/>
            <p:nvPr/>
          </p:nvSpPr>
          <p:spPr>
            <a:xfrm>
              <a:off x="7282561" y="3695528"/>
              <a:ext cx="9481439" cy="584775"/>
            </a:xfrm>
            <a:prstGeom prst="rect">
              <a:avLst/>
            </a:prstGeom>
          </p:spPr>
          <p:txBody>
            <a:bodyPr wrap="square">
              <a:spAutoFit/>
            </a:bodyPr>
            <a:lstStyle/>
            <a:p>
              <a:r>
                <a:rPr lang="zh-CN" altLang="en-US" sz="1600" dirty="0">
                  <a:solidFill>
                    <a:srgbClr val="3A3A3A"/>
                  </a:solidFill>
                  <a:latin typeface="华文中宋" panose="02010600040101010101" charset="-122"/>
                  <a:ea typeface="华文中宋" panose="02010600040101010101" charset="-122"/>
                </a:rPr>
                <a:t>这类组件主要是开发过程的产物，包括创建实施组件的源代码文件及数据文件，这些组件并不是直接地参加可执行系统，而是开发过程中的工作产品，用于产生可执行系统。</a:t>
              </a:r>
              <a:endParaRPr lang="zh-CN" altLang="en-US" sz="1600" dirty="0">
                <a:solidFill>
                  <a:srgbClr val="3A3A3A"/>
                </a:solidFill>
                <a:latin typeface="华文中宋" panose="02010600040101010101" charset="-122"/>
                <a:ea typeface="华文中宋" panose="02010600040101010101" charset="-122"/>
              </a:endParaRPr>
            </a:p>
          </p:txBody>
        </p:sp>
        <p:grpSp>
          <p:nvGrpSpPr>
            <p:cNvPr id="121" name="组合 120"/>
            <p:cNvGrpSpPr/>
            <p:nvPr/>
          </p:nvGrpSpPr>
          <p:grpSpPr>
            <a:xfrm>
              <a:off x="6266504" y="3022145"/>
              <a:ext cx="1173947" cy="1090550"/>
              <a:chOff x="6266504" y="3022145"/>
              <a:chExt cx="1173947" cy="1090550"/>
            </a:xfrm>
          </p:grpSpPr>
          <p:grpSp>
            <p:nvGrpSpPr>
              <p:cNvPr id="122" name="组合 121"/>
              <p:cNvGrpSpPr/>
              <p:nvPr/>
            </p:nvGrpSpPr>
            <p:grpSpPr>
              <a:xfrm>
                <a:off x="6266504" y="3022145"/>
                <a:ext cx="1173947" cy="1090550"/>
                <a:chOff x="2288457" y="4310243"/>
                <a:chExt cx="529723" cy="492091"/>
              </a:xfrm>
            </p:grpSpPr>
            <p:sp>
              <p:nvSpPr>
                <p:cNvPr id="124" name="矩形 123"/>
                <p:cNvSpPr/>
                <p:nvPr/>
              </p:nvSpPr>
              <p:spPr>
                <a:xfrm rot="1800000">
                  <a:off x="2424523" y="4394564"/>
                  <a:ext cx="393657" cy="405155"/>
                </a:xfrm>
                <a:prstGeom prst="rect">
                  <a:avLst/>
                </a:prstGeom>
                <a:gradFill flip="none" rotWithShape="1">
                  <a:gsLst>
                    <a:gs pos="0">
                      <a:schemeClr val="tx1">
                        <a:lumMod val="65000"/>
                        <a:lumOff val="35000"/>
                      </a:schemeClr>
                    </a:gs>
                    <a:gs pos="74000">
                      <a:schemeClr val="bg1">
                        <a:lumMod val="95000"/>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1800000">
                  <a:off x="2466364" y="4397179"/>
                  <a:ext cx="343382" cy="405155"/>
                </a:xfrm>
                <a:prstGeom prst="rect">
                  <a:avLst/>
                </a:prstGeom>
                <a:gradFill flip="none" rotWithShape="1">
                  <a:gsLst>
                    <a:gs pos="0">
                      <a:schemeClr val="tx1">
                        <a:lumMod val="65000"/>
                        <a:lumOff val="35000"/>
                      </a:schemeClr>
                    </a:gs>
                    <a:gs pos="74000">
                      <a:schemeClr val="bg1">
                        <a:lumMod val="95000"/>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2288457" y="4310243"/>
                  <a:ext cx="414528" cy="414528"/>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Freeform 18"/>
              <p:cNvSpPr>
                <a:spLocks noEditPoints="1"/>
              </p:cNvSpPr>
              <p:nvPr/>
            </p:nvSpPr>
            <p:spPr bwMode="auto">
              <a:xfrm>
                <a:off x="6487277" y="3221323"/>
                <a:ext cx="507681" cy="545056"/>
              </a:xfrm>
              <a:custGeom>
                <a:avLst/>
                <a:gdLst>
                  <a:gd name="T0" fmla="*/ 198 w 217"/>
                  <a:gd name="T1" fmla="*/ 4 h 232"/>
                  <a:gd name="T2" fmla="*/ 1 w 217"/>
                  <a:gd name="T3" fmla="*/ 58 h 232"/>
                  <a:gd name="T4" fmla="*/ 147 w 217"/>
                  <a:gd name="T5" fmla="*/ 151 h 232"/>
                  <a:gd name="T6" fmla="*/ 152 w 217"/>
                  <a:gd name="T7" fmla="*/ 175 h 232"/>
                  <a:gd name="T8" fmla="*/ 3 w 217"/>
                  <a:gd name="T9" fmla="*/ 188 h 232"/>
                  <a:gd name="T10" fmla="*/ 15 w 217"/>
                  <a:gd name="T11" fmla="*/ 198 h 232"/>
                  <a:gd name="T12" fmla="*/ 37 w 217"/>
                  <a:gd name="T13" fmla="*/ 194 h 232"/>
                  <a:gd name="T14" fmla="*/ 62 w 217"/>
                  <a:gd name="T15" fmla="*/ 213 h 232"/>
                  <a:gd name="T16" fmla="*/ 130 w 217"/>
                  <a:gd name="T17" fmla="*/ 191 h 232"/>
                  <a:gd name="T18" fmla="*/ 135 w 217"/>
                  <a:gd name="T19" fmla="*/ 232 h 232"/>
                  <a:gd name="T20" fmla="*/ 141 w 217"/>
                  <a:gd name="T21" fmla="*/ 191 h 232"/>
                  <a:gd name="T22" fmla="*/ 170 w 217"/>
                  <a:gd name="T23" fmla="*/ 163 h 232"/>
                  <a:gd name="T24" fmla="*/ 203 w 217"/>
                  <a:gd name="T25" fmla="*/ 19 h 232"/>
                  <a:gd name="T26" fmla="*/ 51 w 217"/>
                  <a:gd name="T27" fmla="*/ 213 h 232"/>
                  <a:gd name="T28" fmla="*/ 37 w 217"/>
                  <a:gd name="T29" fmla="*/ 207 h 232"/>
                  <a:gd name="T30" fmla="*/ 48 w 217"/>
                  <a:gd name="T31" fmla="*/ 208 h 232"/>
                  <a:gd name="T32" fmla="*/ 143 w 217"/>
                  <a:gd name="T33" fmla="*/ 213 h 232"/>
                  <a:gd name="T34" fmla="*/ 130 w 217"/>
                  <a:gd name="T35" fmla="*/ 207 h 232"/>
                  <a:gd name="T36" fmla="*/ 141 w 217"/>
                  <a:gd name="T37" fmla="*/ 208 h 232"/>
                  <a:gd name="T38" fmla="*/ 146 w 217"/>
                  <a:gd name="T39" fmla="*/ 135 h 232"/>
                  <a:gd name="T40" fmla="*/ 150 w 217"/>
                  <a:gd name="T41" fmla="*/ 121 h 232"/>
                  <a:gd name="T42" fmla="*/ 93 w 217"/>
                  <a:gd name="T43" fmla="*/ 77 h 232"/>
                  <a:gd name="T44" fmla="*/ 92 w 217"/>
                  <a:gd name="T45" fmla="*/ 91 h 232"/>
                  <a:gd name="T46" fmla="*/ 90 w 217"/>
                  <a:gd name="T47" fmla="*/ 114 h 232"/>
                  <a:gd name="T48" fmla="*/ 94 w 217"/>
                  <a:gd name="T49" fmla="*/ 68 h 232"/>
                  <a:gd name="T50" fmla="*/ 126 w 217"/>
                  <a:gd name="T51" fmla="*/ 65 h 232"/>
                  <a:gd name="T52" fmla="*/ 53 w 217"/>
                  <a:gd name="T53" fmla="*/ 72 h 232"/>
                  <a:gd name="T54" fmla="*/ 85 w 217"/>
                  <a:gd name="T55" fmla="*/ 69 h 232"/>
                  <a:gd name="T56" fmla="*/ 53 w 217"/>
                  <a:gd name="T57" fmla="*/ 93 h 232"/>
                  <a:gd name="T58" fmla="*/ 44 w 217"/>
                  <a:gd name="T59" fmla="*/ 94 h 232"/>
                  <a:gd name="T60" fmla="*/ 44 w 217"/>
                  <a:gd name="T61" fmla="*/ 82 h 232"/>
                  <a:gd name="T62" fmla="*/ 45 w 217"/>
                  <a:gd name="T63" fmla="*/ 115 h 232"/>
                  <a:gd name="T64" fmla="*/ 44 w 217"/>
                  <a:gd name="T65" fmla="*/ 103 h 232"/>
                  <a:gd name="T66" fmla="*/ 81 w 217"/>
                  <a:gd name="T67" fmla="*/ 114 h 232"/>
                  <a:gd name="T68" fmla="*/ 80 w 217"/>
                  <a:gd name="T69" fmla="*/ 123 h 232"/>
                  <a:gd name="T70" fmla="*/ 54 w 217"/>
                  <a:gd name="T71" fmla="*/ 123 h 232"/>
                  <a:gd name="T72" fmla="*/ 116 w 217"/>
                  <a:gd name="T73" fmla="*/ 122 h 232"/>
                  <a:gd name="T74" fmla="*/ 89 w 217"/>
                  <a:gd name="T75" fmla="*/ 122 h 232"/>
                  <a:gd name="T76" fmla="*/ 129 w 217"/>
                  <a:gd name="T77" fmla="*/ 98 h 232"/>
                  <a:gd name="T78" fmla="*/ 159 w 217"/>
                  <a:gd name="T79" fmla="*/ 87 h 232"/>
                  <a:gd name="T80" fmla="*/ 164 w 217"/>
                  <a:gd name="T81" fmla="*/ 71 h 232"/>
                  <a:gd name="T82" fmla="*/ 135 w 217"/>
                  <a:gd name="T83" fmla="*/ 64 h 232"/>
                  <a:gd name="T84" fmla="*/ 167 w 217"/>
                  <a:gd name="T85" fmla="*/ 62 h 232"/>
                  <a:gd name="T86" fmla="*/ 18 w 217"/>
                  <a:gd name="T87" fmla="*/ 75 h 232"/>
                  <a:gd name="T88" fmla="*/ 24 w 217"/>
                  <a:gd name="T89" fmla="*/ 124 h 232"/>
                  <a:gd name="T90" fmla="*/ 25 w 217"/>
                  <a:gd name="T91"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232">
                    <a:moveTo>
                      <a:pt x="216" y="6"/>
                    </a:moveTo>
                    <a:cubicBezTo>
                      <a:pt x="215" y="2"/>
                      <a:pt x="210" y="0"/>
                      <a:pt x="206" y="1"/>
                    </a:cubicBezTo>
                    <a:cubicBezTo>
                      <a:pt x="198" y="4"/>
                      <a:pt x="198" y="4"/>
                      <a:pt x="198" y="4"/>
                    </a:cubicBezTo>
                    <a:cubicBezTo>
                      <a:pt x="188" y="8"/>
                      <a:pt x="181" y="14"/>
                      <a:pt x="176" y="29"/>
                    </a:cubicBezTo>
                    <a:cubicBezTo>
                      <a:pt x="8" y="49"/>
                      <a:pt x="8" y="49"/>
                      <a:pt x="8" y="49"/>
                    </a:cubicBezTo>
                    <a:cubicBezTo>
                      <a:pt x="4" y="50"/>
                      <a:pt x="1" y="54"/>
                      <a:pt x="1" y="58"/>
                    </a:cubicBezTo>
                    <a:cubicBezTo>
                      <a:pt x="10" y="144"/>
                      <a:pt x="10" y="144"/>
                      <a:pt x="10" y="144"/>
                    </a:cubicBezTo>
                    <a:cubicBezTo>
                      <a:pt x="10" y="148"/>
                      <a:pt x="14" y="151"/>
                      <a:pt x="18" y="151"/>
                    </a:cubicBezTo>
                    <a:cubicBezTo>
                      <a:pt x="147" y="151"/>
                      <a:pt x="147" y="151"/>
                      <a:pt x="147" y="151"/>
                    </a:cubicBezTo>
                    <a:cubicBezTo>
                      <a:pt x="156" y="169"/>
                      <a:pt x="156" y="169"/>
                      <a:pt x="156" y="169"/>
                    </a:cubicBezTo>
                    <a:cubicBezTo>
                      <a:pt x="157" y="172"/>
                      <a:pt x="157" y="174"/>
                      <a:pt x="157" y="174"/>
                    </a:cubicBezTo>
                    <a:cubicBezTo>
                      <a:pt x="156" y="174"/>
                      <a:pt x="155" y="175"/>
                      <a:pt x="152" y="175"/>
                    </a:cubicBezTo>
                    <a:cubicBezTo>
                      <a:pt x="17" y="175"/>
                      <a:pt x="17" y="175"/>
                      <a:pt x="17" y="175"/>
                    </a:cubicBezTo>
                    <a:cubicBezTo>
                      <a:pt x="15" y="175"/>
                      <a:pt x="13" y="176"/>
                      <a:pt x="11" y="178"/>
                    </a:cubicBezTo>
                    <a:cubicBezTo>
                      <a:pt x="3" y="188"/>
                      <a:pt x="3" y="188"/>
                      <a:pt x="3" y="188"/>
                    </a:cubicBezTo>
                    <a:cubicBezTo>
                      <a:pt x="0" y="192"/>
                      <a:pt x="1" y="196"/>
                      <a:pt x="4" y="199"/>
                    </a:cubicBezTo>
                    <a:cubicBezTo>
                      <a:pt x="5" y="200"/>
                      <a:pt x="7" y="201"/>
                      <a:pt x="9" y="201"/>
                    </a:cubicBezTo>
                    <a:cubicBezTo>
                      <a:pt x="11" y="201"/>
                      <a:pt x="13" y="200"/>
                      <a:pt x="15" y="198"/>
                    </a:cubicBezTo>
                    <a:cubicBezTo>
                      <a:pt x="21" y="191"/>
                      <a:pt x="21" y="191"/>
                      <a:pt x="21" y="191"/>
                    </a:cubicBezTo>
                    <a:cubicBezTo>
                      <a:pt x="37" y="191"/>
                      <a:pt x="37" y="191"/>
                      <a:pt x="37" y="191"/>
                    </a:cubicBezTo>
                    <a:cubicBezTo>
                      <a:pt x="37" y="194"/>
                      <a:pt x="37" y="194"/>
                      <a:pt x="37" y="194"/>
                    </a:cubicBezTo>
                    <a:cubicBezTo>
                      <a:pt x="29" y="197"/>
                      <a:pt x="23" y="204"/>
                      <a:pt x="23" y="213"/>
                    </a:cubicBezTo>
                    <a:cubicBezTo>
                      <a:pt x="23" y="223"/>
                      <a:pt x="32" y="232"/>
                      <a:pt x="42" y="232"/>
                    </a:cubicBezTo>
                    <a:cubicBezTo>
                      <a:pt x="53" y="232"/>
                      <a:pt x="62" y="223"/>
                      <a:pt x="62" y="213"/>
                    </a:cubicBezTo>
                    <a:cubicBezTo>
                      <a:pt x="62" y="204"/>
                      <a:pt x="56" y="197"/>
                      <a:pt x="48" y="194"/>
                    </a:cubicBezTo>
                    <a:cubicBezTo>
                      <a:pt x="48" y="191"/>
                      <a:pt x="48" y="191"/>
                      <a:pt x="48" y="191"/>
                    </a:cubicBezTo>
                    <a:cubicBezTo>
                      <a:pt x="130" y="191"/>
                      <a:pt x="130" y="191"/>
                      <a:pt x="130" y="191"/>
                    </a:cubicBezTo>
                    <a:cubicBezTo>
                      <a:pt x="130" y="194"/>
                      <a:pt x="130" y="194"/>
                      <a:pt x="130" y="194"/>
                    </a:cubicBezTo>
                    <a:cubicBezTo>
                      <a:pt x="122" y="197"/>
                      <a:pt x="116" y="204"/>
                      <a:pt x="116" y="213"/>
                    </a:cubicBezTo>
                    <a:cubicBezTo>
                      <a:pt x="116" y="223"/>
                      <a:pt x="124" y="232"/>
                      <a:pt x="135" y="232"/>
                    </a:cubicBezTo>
                    <a:cubicBezTo>
                      <a:pt x="146" y="232"/>
                      <a:pt x="155" y="223"/>
                      <a:pt x="155" y="213"/>
                    </a:cubicBezTo>
                    <a:cubicBezTo>
                      <a:pt x="155" y="204"/>
                      <a:pt x="149" y="197"/>
                      <a:pt x="141" y="194"/>
                    </a:cubicBezTo>
                    <a:cubicBezTo>
                      <a:pt x="141" y="191"/>
                      <a:pt x="141" y="191"/>
                      <a:pt x="141" y="191"/>
                    </a:cubicBezTo>
                    <a:cubicBezTo>
                      <a:pt x="152" y="191"/>
                      <a:pt x="152" y="191"/>
                      <a:pt x="152" y="191"/>
                    </a:cubicBezTo>
                    <a:cubicBezTo>
                      <a:pt x="162" y="191"/>
                      <a:pt x="167" y="186"/>
                      <a:pt x="170" y="183"/>
                    </a:cubicBezTo>
                    <a:cubicBezTo>
                      <a:pt x="172" y="179"/>
                      <a:pt x="174" y="173"/>
                      <a:pt x="170" y="163"/>
                    </a:cubicBezTo>
                    <a:cubicBezTo>
                      <a:pt x="160" y="142"/>
                      <a:pt x="160" y="142"/>
                      <a:pt x="160" y="142"/>
                    </a:cubicBezTo>
                    <a:cubicBezTo>
                      <a:pt x="190" y="35"/>
                      <a:pt x="190" y="35"/>
                      <a:pt x="190" y="35"/>
                    </a:cubicBezTo>
                    <a:cubicBezTo>
                      <a:pt x="194" y="23"/>
                      <a:pt x="198" y="21"/>
                      <a:pt x="203" y="19"/>
                    </a:cubicBezTo>
                    <a:cubicBezTo>
                      <a:pt x="211" y="16"/>
                      <a:pt x="211" y="16"/>
                      <a:pt x="211" y="16"/>
                    </a:cubicBezTo>
                    <a:cubicBezTo>
                      <a:pt x="215" y="15"/>
                      <a:pt x="217" y="10"/>
                      <a:pt x="216" y="6"/>
                    </a:cubicBezTo>
                    <a:close/>
                    <a:moveTo>
                      <a:pt x="51" y="213"/>
                    </a:moveTo>
                    <a:cubicBezTo>
                      <a:pt x="51" y="217"/>
                      <a:pt x="47" y="221"/>
                      <a:pt x="42" y="221"/>
                    </a:cubicBezTo>
                    <a:cubicBezTo>
                      <a:pt x="38" y="221"/>
                      <a:pt x="34" y="217"/>
                      <a:pt x="34" y="213"/>
                    </a:cubicBezTo>
                    <a:cubicBezTo>
                      <a:pt x="34" y="210"/>
                      <a:pt x="35" y="208"/>
                      <a:pt x="37" y="207"/>
                    </a:cubicBezTo>
                    <a:cubicBezTo>
                      <a:pt x="37" y="208"/>
                      <a:pt x="37" y="208"/>
                      <a:pt x="37" y="208"/>
                    </a:cubicBezTo>
                    <a:cubicBezTo>
                      <a:pt x="37" y="211"/>
                      <a:pt x="39" y="214"/>
                      <a:pt x="42" y="214"/>
                    </a:cubicBezTo>
                    <a:cubicBezTo>
                      <a:pt x="46" y="214"/>
                      <a:pt x="48" y="211"/>
                      <a:pt x="48" y="208"/>
                    </a:cubicBezTo>
                    <a:cubicBezTo>
                      <a:pt x="48" y="207"/>
                      <a:pt x="48" y="207"/>
                      <a:pt x="48" y="207"/>
                    </a:cubicBezTo>
                    <a:cubicBezTo>
                      <a:pt x="50" y="208"/>
                      <a:pt x="51" y="210"/>
                      <a:pt x="51" y="213"/>
                    </a:cubicBezTo>
                    <a:close/>
                    <a:moveTo>
                      <a:pt x="143" y="213"/>
                    </a:moveTo>
                    <a:cubicBezTo>
                      <a:pt x="143" y="217"/>
                      <a:pt x="140" y="221"/>
                      <a:pt x="135" y="221"/>
                    </a:cubicBezTo>
                    <a:cubicBezTo>
                      <a:pt x="131" y="221"/>
                      <a:pt x="127" y="217"/>
                      <a:pt x="127" y="213"/>
                    </a:cubicBezTo>
                    <a:cubicBezTo>
                      <a:pt x="127" y="210"/>
                      <a:pt x="128" y="208"/>
                      <a:pt x="130" y="207"/>
                    </a:cubicBezTo>
                    <a:cubicBezTo>
                      <a:pt x="130" y="208"/>
                      <a:pt x="130" y="208"/>
                      <a:pt x="130" y="208"/>
                    </a:cubicBezTo>
                    <a:cubicBezTo>
                      <a:pt x="130" y="211"/>
                      <a:pt x="132" y="214"/>
                      <a:pt x="135" y="214"/>
                    </a:cubicBezTo>
                    <a:cubicBezTo>
                      <a:pt x="138" y="214"/>
                      <a:pt x="141" y="211"/>
                      <a:pt x="141" y="208"/>
                    </a:cubicBezTo>
                    <a:cubicBezTo>
                      <a:pt x="141" y="207"/>
                      <a:pt x="141" y="207"/>
                      <a:pt x="141" y="207"/>
                    </a:cubicBezTo>
                    <a:cubicBezTo>
                      <a:pt x="142" y="208"/>
                      <a:pt x="143" y="210"/>
                      <a:pt x="143" y="213"/>
                    </a:cubicBezTo>
                    <a:close/>
                    <a:moveTo>
                      <a:pt x="146" y="135"/>
                    </a:moveTo>
                    <a:cubicBezTo>
                      <a:pt x="122" y="135"/>
                      <a:pt x="122" y="135"/>
                      <a:pt x="122" y="135"/>
                    </a:cubicBezTo>
                    <a:cubicBezTo>
                      <a:pt x="125" y="122"/>
                      <a:pt x="125" y="122"/>
                      <a:pt x="125" y="122"/>
                    </a:cubicBezTo>
                    <a:cubicBezTo>
                      <a:pt x="150" y="121"/>
                      <a:pt x="150" y="121"/>
                      <a:pt x="150" y="121"/>
                    </a:cubicBezTo>
                    <a:lnTo>
                      <a:pt x="146" y="135"/>
                    </a:lnTo>
                    <a:close/>
                    <a:moveTo>
                      <a:pt x="92" y="91"/>
                    </a:moveTo>
                    <a:cubicBezTo>
                      <a:pt x="93" y="77"/>
                      <a:pt x="93" y="77"/>
                      <a:pt x="93" y="77"/>
                    </a:cubicBezTo>
                    <a:cubicBezTo>
                      <a:pt x="124" y="74"/>
                      <a:pt x="124" y="74"/>
                      <a:pt x="124" y="74"/>
                    </a:cubicBezTo>
                    <a:cubicBezTo>
                      <a:pt x="122" y="89"/>
                      <a:pt x="122" y="89"/>
                      <a:pt x="122" y="89"/>
                    </a:cubicBezTo>
                    <a:lnTo>
                      <a:pt x="92" y="91"/>
                    </a:lnTo>
                    <a:close/>
                    <a:moveTo>
                      <a:pt x="120" y="98"/>
                    </a:moveTo>
                    <a:cubicBezTo>
                      <a:pt x="117" y="113"/>
                      <a:pt x="117" y="113"/>
                      <a:pt x="117" y="113"/>
                    </a:cubicBezTo>
                    <a:cubicBezTo>
                      <a:pt x="90" y="114"/>
                      <a:pt x="90" y="114"/>
                      <a:pt x="90" y="114"/>
                    </a:cubicBezTo>
                    <a:cubicBezTo>
                      <a:pt x="91" y="100"/>
                      <a:pt x="91" y="100"/>
                      <a:pt x="91" y="100"/>
                    </a:cubicBezTo>
                    <a:lnTo>
                      <a:pt x="120" y="98"/>
                    </a:lnTo>
                    <a:close/>
                    <a:moveTo>
                      <a:pt x="94" y="68"/>
                    </a:moveTo>
                    <a:cubicBezTo>
                      <a:pt x="95" y="54"/>
                      <a:pt x="95" y="54"/>
                      <a:pt x="95" y="54"/>
                    </a:cubicBezTo>
                    <a:cubicBezTo>
                      <a:pt x="128" y="50"/>
                      <a:pt x="128" y="50"/>
                      <a:pt x="128" y="50"/>
                    </a:cubicBezTo>
                    <a:cubicBezTo>
                      <a:pt x="126" y="65"/>
                      <a:pt x="126" y="65"/>
                      <a:pt x="126" y="65"/>
                    </a:cubicBezTo>
                    <a:lnTo>
                      <a:pt x="94" y="68"/>
                    </a:lnTo>
                    <a:close/>
                    <a:moveTo>
                      <a:pt x="85" y="69"/>
                    </a:moveTo>
                    <a:cubicBezTo>
                      <a:pt x="53" y="72"/>
                      <a:pt x="53" y="72"/>
                      <a:pt x="53" y="72"/>
                    </a:cubicBezTo>
                    <a:cubicBezTo>
                      <a:pt x="52" y="60"/>
                      <a:pt x="52" y="60"/>
                      <a:pt x="52" y="60"/>
                    </a:cubicBezTo>
                    <a:cubicBezTo>
                      <a:pt x="86" y="56"/>
                      <a:pt x="86" y="56"/>
                      <a:pt x="86" y="56"/>
                    </a:cubicBezTo>
                    <a:lnTo>
                      <a:pt x="85" y="69"/>
                    </a:lnTo>
                    <a:close/>
                    <a:moveTo>
                      <a:pt x="84" y="78"/>
                    </a:moveTo>
                    <a:cubicBezTo>
                      <a:pt x="83" y="92"/>
                      <a:pt x="83" y="92"/>
                      <a:pt x="83" y="92"/>
                    </a:cubicBezTo>
                    <a:cubicBezTo>
                      <a:pt x="53" y="93"/>
                      <a:pt x="53" y="93"/>
                      <a:pt x="53" y="93"/>
                    </a:cubicBezTo>
                    <a:cubicBezTo>
                      <a:pt x="53" y="81"/>
                      <a:pt x="53" y="81"/>
                      <a:pt x="53" y="81"/>
                    </a:cubicBezTo>
                    <a:lnTo>
                      <a:pt x="84" y="78"/>
                    </a:lnTo>
                    <a:close/>
                    <a:moveTo>
                      <a:pt x="44" y="94"/>
                    </a:moveTo>
                    <a:cubicBezTo>
                      <a:pt x="21" y="95"/>
                      <a:pt x="21" y="95"/>
                      <a:pt x="21" y="95"/>
                    </a:cubicBezTo>
                    <a:cubicBezTo>
                      <a:pt x="19" y="84"/>
                      <a:pt x="19" y="84"/>
                      <a:pt x="19" y="84"/>
                    </a:cubicBezTo>
                    <a:cubicBezTo>
                      <a:pt x="44" y="82"/>
                      <a:pt x="44" y="82"/>
                      <a:pt x="44" y="82"/>
                    </a:cubicBezTo>
                    <a:lnTo>
                      <a:pt x="44" y="94"/>
                    </a:lnTo>
                    <a:close/>
                    <a:moveTo>
                      <a:pt x="44" y="103"/>
                    </a:moveTo>
                    <a:cubicBezTo>
                      <a:pt x="45" y="115"/>
                      <a:pt x="45" y="115"/>
                      <a:pt x="45" y="115"/>
                    </a:cubicBezTo>
                    <a:cubicBezTo>
                      <a:pt x="23" y="115"/>
                      <a:pt x="23" y="115"/>
                      <a:pt x="23" y="115"/>
                    </a:cubicBezTo>
                    <a:cubicBezTo>
                      <a:pt x="21" y="104"/>
                      <a:pt x="21" y="104"/>
                      <a:pt x="21" y="104"/>
                    </a:cubicBezTo>
                    <a:lnTo>
                      <a:pt x="44" y="103"/>
                    </a:lnTo>
                    <a:close/>
                    <a:moveTo>
                      <a:pt x="53" y="102"/>
                    </a:moveTo>
                    <a:cubicBezTo>
                      <a:pt x="82" y="100"/>
                      <a:pt x="82" y="100"/>
                      <a:pt x="82" y="100"/>
                    </a:cubicBezTo>
                    <a:cubicBezTo>
                      <a:pt x="81" y="114"/>
                      <a:pt x="81" y="114"/>
                      <a:pt x="81" y="114"/>
                    </a:cubicBezTo>
                    <a:cubicBezTo>
                      <a:pt x="54" y="114"/>
                      <a:pt x="54" y="114"/>
                      <a:pt x="54" y="114"/>
                    </a:cubicBezTo>
                    <a:lnTo>
                      <a:pt x="53" y="102"/>
                    </a:lnTo>
                    <a:close/>
                    <a:moveTo>
                      <a:pt x="80" y="123"/>
                    </a:moveTo>
                    <a:cubicBezTo>
                      <a:pt x="79" y="135"/>
                      <a:pt x="79" y="135"/>
                      <a:pt x="79" y="135"/>
                    </a:cubicBezTo>
                    <a:cubicBezTo>
                      <a:pt x="54" y="135"/>
                      <a:pt x="54" y="135"/>
                      <a:pt x="54" y="135"/>
                    </a:cubicBezTo>
                    <a:cubicBezTo>
                      <a:pt x="54" y="123"/>
                      <a:pt x="54" y="123"/>
                      <a:pt x="54" y="123"/>
                    </a:cubicBezTo>
                    <a:lnTo>
                      <a:pt x="80" y="123"/>
                    </a:lnTo>
                    <a:close/>
                    <a:moveTo>
                      <a:pt x="89" y="122"/>
                    </a:moveTo>
                    <a:cubicBezTo>
                      <a:pt x="116" y="122"/>
                      <a:pt x="116" y="122"/>
                      <a:pt x="116" y="122"/>
                    </a:cubicBezTo>
                    <a:cubicBezTo>
                      <a:pt x="113" y="135"/>
                      <a:pt x="113" y="135"/>
                      <a:pt x="113" y="135"/>
                    </a:cubicBezTo>
                    <a:cubicBezTo>
                      <a:pt x="88" y="135"/>
                      <a:pt x="88" y="135"/>
                      <a:pt x="88" y="135"/>
                    </a:cubicBezTo>
                    <a:lnTo>
                      <a:pt x="89" y="122"/>
                    </a:lnTo>
                    <a:close/>
                    <a:moveTo>
                      <a:pt x="152" y="112"/>
                    </a:moveTo>
                    <a:cubicBezTo>
                      <a:pt x="126" y="113"/>
                      <a:pt x="126" y="113"/>
                      <a:pt x="126" y="113"/>
                    </a:cubicBezTo>
                    <a:cubicBezTo>
                      <a:pt x="129" y="98"/>
                      <a:pt x="129" y="98"/>
                      <a:pt x="129" y="98"/>
                    </a:cubicBezTo>
                    <a:cubicBezTo>
                      <a:pt x="157" y="96"/>
                      <a:pt x="157" y="96"/>
                      <a:pt x="157" y="96"/>
                    </a:cubicBezTo>
                    <a:lnTo>
                      <a:pt x="152" y="112"/>
                    </a:lnTo>
                    <a:close/>
                    <a:moveTo>
                      <a:pt x="159" y="87"/>
                    </a:moveTo>
                    <a:cubicBezTo>
                      <a:pt x="131" y="89"/>
                      <a:pt x="131" y="89"/>
                      <a:pt x="131" y="89"/>
                    </a:cubicBezTo>
                    <a:cubicBezTo>
                      <a:pt x="133" y="74"/>
                      <a:pt x="133" y="74"/>
                      <a:pt x="133" y="74"/>
                    </a:cubicBezTo>
                    <a:cubicBezTo>
                      <a:pt x="164" y="71"/>
                      <a:pt x="164" y="71"/>
                      <a:pt x="164" y="71"/>
                    </a:cubicBezTo>
                    <a:lnTo>
                      <a:pt x="159" y="87"/>
                    </a:lnTo>
                    <a:close/>
                    <a:moveTo>
                      <a:pt x="167" y="62"/>
                    </a:moveTo>
                    <a:cubicBezTo>
                      <a:pt x="135" y="64"/>
                      <a:pt x="135" y="64"/>
                      <a:pt x="135" y="64"/>
                    </a:cubicBezTo>
                    <a:cubicBezTo>
                      <a:pt x="138" y="49"/>
                      <a:pt x="138" y="49"/>
                      <a:pt x="138" y="49"/>
                    </a:cubicBezTo>
                    <a:cubicBezTo>
                      <a:pt x="171" y="45"/>
                      <a:pt x="171" y="45"/>
                      <a:pt x="171" y="45"/>
                    </a:cubicBezTo>
                    <a:lnTo>
                      <a:pt x="167" y="62"/>
                    </a:lnTo>
                    <a:close/>
                    <a:moveTo>
                      <a:pt x="44" y="61"/>
                    </a:moveTo>
                    <a:cubicBezTo>
                      <a:pt x="44" y="73"/>
                      <a:pt x="44" y="73"/>
                      <a:pt x="44" y="73"/>
                    </a:cubicBezTo>
                    <a:cubicBezTo>
                      <a:pt x="18" y="75"/>
                      <a:pt x="18" y="75"/>
                      <a:pt x="18" y="75"/>
                    </a:cubicBezTo>
                    <a:cubicBezTo>
                      <a:pt x="17" y="64"/>
                      <a:pt x="17" y="64"/>
                      <a:pt x="17" y="64"/>
                    </a:cubicBezTo>
                    <a:lnTo>
                      <a:pt x="44" y="61"/>
                    </a:lnTo>
                    <a:close/>
                    <a:moveTo>
                      <a:pt x="24" y="124"/>
                    </a:moveTo>
                    <a:cubicBezTo>
                      <a:pt x="45" y="124"/>
                      <a:pt x="45" y="124"/>
                      <a:pt x="45" y="124"/>
                    </a:cubicBezTo>
                    <a:cubicBezTo>
                      <a:pt x="45" y="135"/>
                      <a:pt x="45" y="135"/>
                      <a:pt x="45" y="135"/>
                    </a:cubicBezTo>
                    <a:cubicBezTo>
                      <a:pt x="25" y="135"/>
                      <a:pt x="25" y="135"/>
                      <a:pt x="25" y="135"/>
                    </a:cubicBezTo>
                    <a:lnTo>
                      <a:pt x="24" y="124"/>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grpSp>
        <p:sp>
          <p:nvSpPr>
            <p:cNvPr id="127" name="文本框 103"/>
            <p:cNvSpPr txBox="1"/>
            <p:nvPr/>
          </p:nvSpPr>
          <p:spPr>
            <a:xfrm>
              <a:off x="7270422" y="4690263"/>
              <a:ext cx="5243796" cy="369332"/>
            </a:xfrm>
            <a:prstGeom prst="rect">
              <a:avLst/>
            </a:prstGeom>
            <a:noFill/>
          </p:spPr>
          <p:txBody>
            <a:bodyPr wrap="square" rtlCol="0">
              <a:spAutoFit/>
            </a:bodyPr>
            <a:lstStyle/>
            <a:p>
              <a:r>
                <a:rPr lang="zh-CN" altLang="en-US" b="1" dirty="0">
                  <a:solidFill>
                    <a:srgbClr val="C00000"/>
                  </a:solidFill>
                  <a:latin typeface="华文中宋" panose="02010600040101010101" charset="-122"/>
                  <a:ea typeface="华文中宋" panose="02010600040101010101" charset="-122"/>
                </a:rPr>
                <a:t>执行</a:t>
              </a:r>
              <a:r>
                <a:rPr lang="zh-CN" altLang="en-US" b="1" dirty="0" smtClean="0">
                  <a:solidFill>
                    <a:srgbClr val="C00000"/>
                  </a:solidFill>
                  <a:latin typeface="华文中宋" panose="02010600040101010101" charset="-122"/>
                  <a:ea typeface="华文中宋" panose="02010600040101010101" charset="-122"/>
                </a:rPr>
                <a:t>组件</a:t>
              </a:r>
              <a:r>
                <a:rPr lang="en-US" altLang="zh-CN" sz="1600" dirty="0">
                  <a:solidFill>
                    <a:prstClr val="black"/>
                  </a:solidFill>
                  <a:latin typeface="华文中宋" panose="02010600040101010101" charset="-122"/>
                  <a:ea typeface="华文中宋" panose="02010600040101010101" charset="-122"/>
                </a:rPr>
                <a:t>(Execution Component)</a:t>
              </a:r>
              <a:endParaRPr lang="zh-CN" altLang="en-US" sz="1600" b="1" dirty="0">
                <a:solidFill>
                  <a:schemeClr val="tx1">
                    <a:lumMod val="85000"/>
                    <a:lumOff val="15000"/>
                  </a:schemeClr>
                </a:solidFill>
              </a:endParaRPr>
            </a:p>
          </p:txBody>
        </p:sp>
        <p:sp>
          <p:nvSpPr>
            <p:cNvPr id="128" name="矩形 127"/>
            <p:cNvSpPr/>
            <p:nvPr/>
          </p:nvSpPr>
          <p:spPr>
            <a:xfrm>
              <a:off x="7282561" y="5038652"/>
              <a:ext cx="9481439" cy="338554"/>
            </a:xfrm>
            <a:prstGeom prst="rect">
              <a:avLst/>
            </a:prstGeom>
          </p:spPr>
          <p:txBody>
            <a:bodyPr wrap="square">
              <a:spAutoFit/>
            </a:bodyPr>
            <a:lstStyle/>
            <a:p>
              <a:r>
                <a:rPr lang="zh-CN" altLang="en-US" sz="1600" dirty="0">
                  <a:solidFill>
                    <a:srgbClr val="3A3A3A"/>
                  </a:solidFill>
                  <a:latin typeface="华文中宋" panose="02010600040101010101" charset="-122"/>
                  <a:ea typeface="华文中宋" panose="02010600040101010101" charset="-122"/>
                </a:rPr>
                <a:t>这类组件是作为一个正在执行的系统的结果而被创建的，如由</a:t>
              </a:r>
              <a:r>
                <a:rPr lang="en-US" altLang="zh-CN" sz="1600" dirty="0">
                  <a:solidFill>
                    <a:srgbClr val="3A3A3A"/>
                  </a:solidFill>
                  <a:latin typeface="华文中宋" panose="02010600040101010101" charset="-122"/>
                  <a:ea typeface="华文中宋" panose="02010600040101010101" charset="-122"/>
                </a:rPr>
                <a:t>DLL</a:t>
              </a:r>
              <a:r>
                <a:rPr lang="zh-CN" altLang="en-US" sz="1600" dirty="0">
                  <a:solidFill>
                    <a:srgbClr val="3A3A3A"/>
                  </a:solidFill>
                  <a:latin typeface="华文中宋" panose="02010600040101010101" charset="-122"/>
                  <a:ea typeface="华文中宋" panose="02010600040101010101" charset="-122"/>
                </a:rPr>
                <a:t>实例化形成的</a:t>
              </a:r>
              <a:r>
                <a:rPr lang="en-US" altLang="zh-CN" sz="1600" dirty="0">
                  <a:solidFill>
                    <a:srgbClr val="3A3A3A"/>
                  </a:solidFill>
                  <a:latin typeface="华文中宋" panose="02010600040101010101" charset="-122"/>
                  <a:ea typeface="华文中宋" panose="02010600040101010101" charset="-122"/>
                </a:rPr>
                <a:t>COM+</a:t>
              </a:r>
              <a:r>
                <a:rPr lang="zh-CN" altLang="en-US" sz="1600" dirty="0">
                  <a:solidFill>
                    <a:srgbClr val="3A3A3A"/>
                  </a:solidFill>
                  <a:latin typeface="华文中宋" panose="02010600040101010101" charset="-122"/>
                  <a:ea typeface="华文中宋" panose="02010600040101010101" charset="-122"/>
                </a:rPr>
                <a:t>对象。</a:t>
              </a:r>
              <a:endParaRPr lang="zh-CN" altLang="en-US" sz="1600" dirty="0" smtClean="0">
                <a:solidFill>
                  <a:srgbClr val="3A3A3A"/>
                </a:solidFill>
                <a:latin typeface="华文中宋" panose="02010600040101010101" charset="-122"/>
                <a:ea typeface="华文中宋" panose="02010600040101010101" charset="-122"/>
              </a:endParaRPr>
            </a:p>
          </p:txBody>
        </p:sp>
        <p:grpSp>
          <p:nvGrpSpPr>
            <p:cNvPr id="129" name="组合 128"/>
            <p:cNvGrpSpPr/>
            <p:nvPr/>
          </p:nvGrpSpPr>
          <p:grpSpPr>
            <a:xfrm>
              <a:off x="6266504" y="4365269"/>
              <a:ext cx="1173947" cy="1090550"/>
              <a:chOff x="6266504" y="4365269"/>
              <a:chExt cx="1173947" cy="1090550"/>
            </a:xfrm>
          </p:grpSpPr>
          <p:grpSp>
            <p:nvGrpSpPr>
              <p:cNvPr id="130" name="组合 129"/>
              <p:cNvGrpSpPr/>
              <p:nvPr/>
            </p:nvGrpSpPr>
            <p:grpSpPr>
              <a:xfrm>
                <a:off x="6266504" y="4365269"/>
                <a:ext cx="1173947" cy="1090550"/>
                <a:chOff x="2288457" y="4310243"/>
                <a:chExt cx="529723" cy="492091"/>
              </a:xfrm>
            </p:grpSpPr>
            <p:sp>
              <p:nvSpPr>
                <p:cNvPr id="132" name="矩形 131"/>
                <p:cNvSpPr/>
                <p:nvPr/>
              </p:nvSpPr>
              <p:spPr>
                <a:xfrm rot="1800000">
                  <a:off x="2424523" y="4394564"/>
                  <a:ext cx="393657" cy="405155"/>
                </a:xfrm>
                <a:prstGeom prst="rect">
                  <a:avLst/>
                </a:prstGeom>
                <a:gradFill flip="none" rotWithShape="1">
                  <a:gsLst>
                    <a:gs pos="0">
                      <a:schemeClr val="tx1">
                        <a:lumMod val="65000"/>
                        <a:lumOff val="35000"/>
                      </a:schemeClr>
                    </a:gs>
                    <a:gs pos="74000">
                      <a:schemeClr val="bg1">
                        <a:lumMod val="95000"/>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rot="1800000">
                  <a:off x="2466364" y="4397179"/>
                  <a:ext cx="343382" cy="405155"/>
                </a:xfrm>
                <a:prstGeom prst="rect">
                  <a:avLst/>
                </a:prstGeom>
                <a:gradFill flip="none" rotWithShape="1">
                  <a:gsLst>
                    <a:gs pos="0">
                      <a:schemeClr val="tx1">
                        <a:lumMod val="65000"/>
                        <a:lumOff val="35000"/>
                      </a:schemeClr>
                    </a:gs>
                    <a:gs pos="74000">
                      <a:schemeClr val="bg1">
                        <a:lumMod val="95000"/>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2288457" y="4310243"/>
                  <a:ext cx="414528" cy="414528"/>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Freeform 33"/>
              <p:cNvSpPr>
                <a:spLocks noEditPoints="1"/>
              </p:cNvSpPr>
              <p:nvPr/>
            </p:nvSpPr>
            <p:spPr bwMode="auto">
              <a:xfrm>
                <a:off x="6448110" y="4586693"/>
                <a:ext cx="537337" cy="477933"/>
              </a:xfrm>
              <a:custGeom>
                <a:avLst/>
                <a:gdLst>
                  <a:gd name="T0" fmla="*/ 165 w 265"/>
                  <a:gd name="T1" fmla="*/ 28 h 235"/>
                  <a:gd name="T2" fmla="*/ 44 w 265"/>
                  <a:gd name="T3" fmla="*/ 85 h 235"/>
                  <a:gd name="T4" fmla="*/ 100 w 265"/>
                  <a:gd name="T5" fmla="*/ 206 h 235"/>
                  <a:gd name="T6" fmla="*/ 221 w 265"/>
                  <a:gd name="T7" fmla="*/ 150 h 235"/>
                  <a:gd name="T8" fmla="*/ 165 w 265"/>
                  <a:gd name="T9" fmla="*/ 28 h 235"/>
                  <a:gd name="T10" fmla="*/ 119 w 265"/>
                  <a:gd name="T11" fmla="*/ 49 h 235"/>
                  <a:gd name="T12" fmla="*/ 133 w 265"/>
                  <a:gd name="T13" fmla="*/ 43 h 235"/>
                  <a:gd name="T14" fmla="*/ 146 w 265"/>
                  <a:gd name="T15" fmla="*/ 49 h 235"/>
                  <a:gd name="T16" fmla="*/ 152 w 265"/>
                  <a:gd name="T17" fmla="*/ 62 h 235"/>
                  <a:gd name="T18" fmla="*/ 146 w 265"/>
                  <a:gd name="T19" fmla="*/ 75 h 235"/>
                  <a:gd name="T20" fmla="*/ 133 w 265"/>
                  <a:gd name="T21" fmla="*/ 80 h 235"/>
                  <a:gd name="T22" fmla="*/ 119 w 265"/>
                  <a:gd name="T23" fmla="*/ 75 h 235"/>
                  <a:gd name="T24" fmla="*/ 115 w 265"/>
                  <a:gd name="T25" fmla="*/ 62 h 235"/>
                  <a:gd name="T26" fmla="*/ 119 w 265"/>
                  <a:gd name="T27" fmla="*/ 49 h 235"/>
                  <a:gd name="T28" fmla="*/ 162 w 265"/>
                  <a:gd name="T29" fmla="*/ 182 h 235"/>
                  <a:gd name="T30" fmla="*/ 103 w 265"/>
                  <a:gd name="T31" fmla="*/ 182 h 235"/>
                  <a:gd name="T32" fmla="*/ 103 w 265"/>
                  <a:gd name="T33" fmla="*/ 164 h 235"/>
                  <a:gd name="T34" fmla="*/ 119 w 265"/>
                  <a:gd name="T35" fmla="*/ 164 h 235"/>
                  <a:gd name="T36" fmla="*/ 119 w 265"/>
                  <a:gd name="T37" fmla="*/ 111 h 235"/>
                  <a:gd name="T38" fmla="*/ 104 w 265"/>
                  <a:gd name="T39" fmla="*/ 111 h 235"/>
                  <a:gd name="T40" fmla="*/ 104 w 265"/>
                  <a:gd name="T41" fmla="*/ 92 h 235"/>
                  <a:gd name="T42" fmla="*/ 148 w 265"/>
                  <a:gd name="T43" fmla="*/ 92 h 235"/>
                  <a:gd name="T44" fmla="*/ 148 w 265"/>
                  <a:gd name="T45" fmla="*/ 164 h 235"/>
                  <a:gd name="T46" fmla="*/ 162 w 265"/>
                  <a:gd name="T47" fmla="*/ 164 h 235"/>
                  <a:gd name="T48" fmla="*/ 162 w 265"/>
                  <a:gd name="T49" fmla="*/ 182 h 235"/>
                  <a:gd name="T50" fmla="*/ 173 w 265"/>
                  <a:gd name="T51" fmla="*/ 7 h 235"/>
                  <a:gd name="T52" fmla="*/ 132 w 265"/>
                  <a:gd name="T53" fmla="*/ 0 h 235"/>
                  <a:gd name="T54" fmla="*/ 22 w 265"/>
                  <a:gd name="T55" fmla="*/ 77 h 235"/>
                  <a:gd name="T56" fmla="*/ 92 w 265"/>
                  <a:gd name="T57" fmla="*/ 227 h 235"/>
                  <a:gd name="T58" fmla="*/ 132 w 265"/>
                  <a:gd name="T59" fmla="*/ 235 h 235"/>
                  <a:gd name="T60" fmla="*/ 243 w 265"/>
                  <a:gd name="T61" fmla="*/ 158 h 235"/>
                  <a:gd name="T62" fmla="*/ 173 w 265"/>
                  <a:gd name="T63" fmla="*/ 7 h 235"/>
                  <a:gd name="T64" fmla="*/ 232 w 265"/>
                  <a:gd name="T65" fmla="*/ 154 h 235"/>
                  <a:gd name="T66" fmla="*/ 132 w 265"/>
                  <a:gd name="T67" fmla="*/ 223 h 235"/>
                  <a:gd name="T68" fmla="*/ 96 w 265"/>
                  <a:gd name="T69" fmla="*/ 217 h 235"/>
                  <a:gd name="T70" fmla="*/ 33 w 265"/>
                  <a:gd name="T71" fmla="*/ 81 h 235"/>
                  <a:gd name="T72" fmla="*/ 132 w 265"/>
                  <a:gd name="T73" fmla="*/ 11 h 235"/>
                  <a:gd name="T74" fmla="*/ 169 w 265"/>
                  <a:gd name="T75" fmla="*/ 18 h 235"/>
                  <a:gd name="T76" fmla="*/ 232 w 265"/>
                  <a:gd name="T77" fmla="*/ 15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5" h="235">
                    <a:moveTo>
                      <a:pt x="165" y="28"/>
                    </a:moveTo>
                    <a:cubicBezTo>
                      <a:pt x="116" y="10"/>
                      <a:pt x="62" y="36"/>
                      <a:pt x="44" y="85"/>
                    </a:cubicBezTo>
                    <a:cubicBezTo>
                      <a:pt x="26" y="134"/>
                      <a:pt x="51" y="188"/>
                      <a:pt x="100" y="206"/>
                    </a:cubicBezTo>
                    <a:cubicBezTo>
                      <a:pt x="149" y="224"/>
                      <a:pt x="203" y="199"/>
                      <a:pt x="221" y="150"/>
                    </a:cubicBezTo>
                    <a:cubicBezTo>
                      <a:pt x="239" y="101"/>
                      <a:pt x="214" y="46"/>
                      <a:pt x="165" y="28"/>
                    </a:cubicBezTo>
                    <a:close/>
                    <a:moveTo>
                      <a:pt x="119" y="49"/>
                    </a:moveTo>
                    <a:cubicBezTo>
                      <a:pt x="123" y="45"/>
                      <a:pt x="127" y="43"/>
                      <a:pt x="133" y="43"/>
                    </a:cubicBezTo>
                    <a:cubicBezTo>
                      <a:pt x="138" y="43"/>
                      <a:pt x="143" y="45"/>
                      <a:pt x="146" y="49"/>
                    </a:cubicBezTo>
                    <a:cubicBezTo>
                      <a:pt x="150" y="52"/>
                      <a:pt x="152" y="57"/>
                      <a:pt x="152" y="62"/>
                    </a:cubicBezTo>
                    <a:cubicBezTo>
                      <a:pt x="152" y="67"/>
                      <a:pt x="150" y="71"/>
                      <a:pt x="146" y="75"/>
                    </a:cubicBezTo>
                    <a:cubicBezTo>
                      <a:pt x="143" y="78"/>
                      <a:pt x="138" y="80"/>
                      <a:pt x="133" y="80"/>
                    </a:cubicBezTo>
                    <a:cubicBezTo>
                      <a:pt x="127" y="80"/>
                      <a:pt x="123" y="78"/>
                      <a:pt x="119" y="75"/>
                    </a:cubicBezTo>
                    <a:cubicBezTo>
                      <a:pt x="116" y="71"/>
                      <a:pt x="115" y="67"/>
                      <a:pt x="115" y="62"/>
                    </a:cubicBezTo>
                    <a:cubicBezTo>
                      <a:pt x="115" y="57"/>
                      <a:pt x="116" y="52"/>
                      <a:pt x="119" y="49"/>
                    </a:cubicBezTo>
                    <a:close/>
                    <a:moveTo>
                      <a:pt x="162" y="182"/>
                    </a:moveTo>
                    <a:cubicBezTo>
                      <a:pt x="103" y="182"/>
                      <a:pt x="103" y="182"/>
                      <a:pt x="103" y="182"/>
                    </a:cubicBezTo>
                    <a:cubicBezTo>
                      <a:pt x="103" y="164"/>
                      <a:pt x="103" y="164"/>
                      <a:pt x="103" y="164"/>
                    </a:cubicBezTo>
                    <a:cubicBezTo>
                      <a:pt x="119" y="164"/>
                      <a:pt x="119" y="164"/>
                      <a:pt x="119" y="164"/>
                    </a:cubicBezTo>
                    <a:cubicBezTo>
                      <a:pt x="119" y="111"/>
                      <a:pt x="119" y="111"/>
                      <a:pt x="119" y="111"/>
                    </a:cubicBezTo>
                    <a:cubicBezTo>
                      <a:pt x="104" y="111"/>
                      <a:pt x="104" y="111"/>
                      <a:pt x="104" y="111"/>
                    </a:cubicBezTo>
                    <a:cubicBezTo>
                      <a:pt x="104" y="92"/>
                      <a:pt x="104" y="92"/>
                      <a:pt x="104" y="92"/>
                    </a:cubicBezTo>
                    <a:cubicBezTo>
                      <a:pt x="148" y="92"/>
                      <a:pt x="148" y="92"/>
                      <a:pt x="148" y="92"/>
                    </a:cubicBezTo>
                    <a:cubicBezTo>
                      <a:pt x="148" y="164"/>
                      <a:pt x="148" y="164"/>
                      <a:pt x="148" y="164"/>
                    </a:cubicBezTo>
                    <a:cubicBezTo>
                      <a:pt x="162" y="164"/>
                      <a:pt x="162" y="164"/>
                      <a:pt x="162" y="164"/>
                    </a:cubicBezTo>
                    <a:lnTo>
                      <a:pt x="162" y="182"/>
                    </a:lnTo>
                    <a:close/>
                    <a:moveTo>
                      <a:pt x="173" y="7"/>
                    </a:moveTo>
                    <a:cubicBezTo>
                      <a:pt x="160" y="2"/>
                      <a:pt x="146" y="0"/>
                      <a:pt x="132" y="0"/>
                    </a:cubicBezTo>
                    <a:cubicBezTo>
                      <a:pt x="83" y="0"/>
                      <a:pt x="39" y="31"/>
                      <a:pt x="22" y="77"/>
                    </a:cubicBezTo>
                    <a:cubicBezTo>
                      <a:pt x="0" y="137"/>
                      <a:pt x="31" y="205"/>
                      <a:pt x="92" y="227"/>
                    </a:cubicBezTo>
                    <a:cubicBezTo>
                      <a:pt x="105" y="232"/>
                      <a:pt x="119" y="235"/>
                      <a:pt x="132" y="235"/>
                    </a:cubicBezTo>
                    <a:cubicBezTo>
                      <a:pt x="181" y="235"/>
                      <a:pt x="226" y="204"/>
                      <a:pt x="243" y="158"/>
                    </a:cubicBezTo>
                    <a:cubicBezTo>
                      <a:pt x="265" y="97"/>
                      <a:pt x="234" y="29"/>
                      <a:pt x="173" y="7"/>
                    </a:cubicBezTo>
                    <a:close/>
                    <a:moveTo>
                      <a:pt x="232" y="154"/>
                    </a:moveTo>
                    <a:cubicBezTo>
                      <a:pt x="217" y="195"/>
                      <a:pt x="177" y="223"/>
                      <a:pt x="132" y="223"/>
                    </a:cubicBezTo>
                    <a:cubicBezTo>
                      <a:pt x="120" y="223"/>
                      <a:pt x="108" y="221"/>
                      <a:pt x="96" y="217"/>
                    </a:cubicBezTo>
                    <a:cubicBezTo>
                      <a:pt x="41" y="197"/>
                      <a:pt x="13" y="136"/>
                      <a:pt x="33" y="81"/>
                    </a:cubicBezTo>
                    <a:cubicBezTo>
                      <a:pt x="48" y="39"/>
                      <a:pt x="88" y="11"/>
                      <a:pt x="132" y="11"/>
                    </a:cubicBezTo>
                    <a:cubicBezTo>
                      <a:pt x="145" y="11"/>
                      <a:pt x="157" y="13"/>
                      <a:pt x="169" y="18"/>
                    </a:cubicBezTo>
                    <a:cubicBezTo>
                      <a:pt x="224" y="38"/>
                      <a:pt x="252" y="99"/>
                      <a:pt x="232" y="15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4" name="TOP-PPT-5-1"/>
          <p:cNvSpPr/>
          <p:nvPr/>
        </p:nvSpPr>
        <p:spPr>
          <a:xfrm>
            <a:off x="3937000" y="4216400"/>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49" y="569684"/>
            <a:ext cx="1046679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8.1.2 </a:t>
            </a:r>
            <a:r>
              <a:rPr lang="zh-CN" altLang="en-US" sz="2400" b="1" dirty="0" smtClean="0">
                <a:solidFill>
                  <a:srgbClr val="C00000"/>
                </a:solidFill>
                <a:latin typeface="华文中宋" panose="02010600040101010101" charset="-122"/>
                <a:ea typeface="华文中宋" panose="02010600040101010101" charset="-122"/>
              </a:rPr>
              <a:t>组件</a:t>
            </a:r>
            <a:endParaRPr lang="en-US" altLang="zh-CN" sz="2400" b="1" dirty="0" smtClean="0">
              <a:solidFill>
                <a:srgbClr val="C00000"/>
              </a:solidFill>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n"/>
            </a:pPr>
            <a:r>
              <a:rPr lang="zh-CN" altLang="en-US" sz="1600" dirty="0" smtClean="0">
                <a:latin typeface="华文中宋" panose="02010600040101010101" charset="-122"/>
                <a:ea typeface="华文中宋" panose="02010600040101010101" charset="-122"/>
              </a:rPr>
              <a:t>与类的比较</a:t>
            </a:r>
            <a:endParaRPr lang="en-US" altLang="zh-CN" sz="1600" dirty="0" smtClean="0">
              <a:latin typeface="华文中宋" panose="02010600040101010101" charset="-122"/>
              <a:ea typeface="华文中宋" panose="02010600040101010101" charset="-122"/>
            </a:endParaRPr>
          </a:p>
          <a:p>
            <a:pPr lvl="2">
              <a:lnSpc>
                <a:spcPct val="150000"/>
              </a:lnSpc>
            </a:pPr>
            <a:r>
              <a:rPr lang="zh-CN" altLang="en-US" sz="1600" b="1" dirty="0" smtClean="0">
                <a:solidFill>
                  <a:srgbClr val="C00000"/>
                </a:solidFill>
                <a:latin typeface="华文中宋" panose="02010600040101010101" charset="-122"/>
                <a:ea typeface="华文中宋" panose="02010600040101010101" charset="-122"/>
              </a:rPr>
              <a:t>相同点：</a:t>
            </a:r>
            <a:r>
              <a:rPr lang="zh-CN" altLang="en-US" sz="1600" dirty="0">
                <a:latin typeface="华文中宋" panose="02010600040101010101" charset="-122"/>
                <a:ea typeface="华文中宋" panose="02010600040101010101" charset="-122"/>
              </a:rPr>
              <a:t>两者都有</a:t>
            </a:r>
            <a:r>
              <a:rPr lang="zh-CN" altLang="en-US" sz="1600" dirty="0" smtClean="0">
                <a:latin typeface="华文中宋" panose="02010600040101010101" charset="-122"/>
                <a:ea typeface="华文中宋" panose="02010600040101010101" charset="-122"/>
              </a:rPr>
              <a:t>名称；都</a:t>
            </a:r>
            <a:r>
              <a:rPr lang="zh-CN" altLang="en-US" sz="1600" dirty="0">
                <a:latin typeface="华文中宋" panose="02010600040101010101" charset="-122"/>
                <a:ea typeface="华文中宋" panose="02010600040101010101" charset="-122"/>
              </a:rPr>
              <a:t>可以实现一组接口</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都可以参与依赖、泛化和关联关系</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lvl="2">
              <a:lnSpc>
                <a:spcPct val="150000"/>
              </a:lnSpc>
            </a:pPr>
            <a:r>
              <a:rPr lang="en-US" altLang="zh-CN" sz="1600" dirty="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都</a:t>
            </a:r>
            <a:r>
              <a:rPr lang="zh-CN" altLang="en-US" sz="1600" dirty="0">
                <a:latin typeface="华文中宋" panose="02010600040101010101" charset="-122"/>
                <a:ea typeface="华文中宋" panose="02010600040101010101" charset="-122"/>
              </a:rPr>
              <a:t>可以被嵌套</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都可以有</a:t>
            </a:r>
            <a:r>
              <a:rPr lang="zh-CN" altLang="en-US" sz="1600" dirty="0" smtClean="0">
                <a:latin typeface="华文中宋" panose="02010600040101010101" charset="-122"/>
                <a:ea typeface="华文中宋" panose="02010600040101010101" charset="-122"/>
              </a:rPr>
              <a:t>实例；都</a:t>
            </a:r>
            <a:r>
              <a:rPr lang="zh-CN" altLang="en-US" sz="1600" dirty="0">
                <a:latin typeface="华文中宋" panose="02010600040101010101" charset="-122"/>
                <a:ea typeface="华文中宋" panose="02010600040101010101" charset="-122"/>
              </a:rPr>
              <a:t>可以参与交互。</a:t>
            </a:r>
            <a:endParaRPr lang="en-US" altLang="zh-CN" sz="1600" dirty="0" smtClean="0">
              <a:latin typeface="华文中宋" panose="02010600040101010101" charset="-122"/>
              <a:ea typeface="华文中宋" panose="02010600040101010101" charset="-122"/>
            </a:endParaRPr>
          </a:p>
          <a:p>
            <a:pPr lvl="2">
              <a:lnSpc>
                <a:spcPct val="150000"/>
              </a:lnSpc>
            </a:pPr>
            <a:r>
              <a:rPr lang="zh-CN" altLang="en-US" sz="1600" b="1" dirty="0" smtClean="0">
                <a:solidFill>
                  <a:srgbClr val="C00000"/>
                </a:solidFill>
                <a:latin typeface="华文中宋" panose="02010600040101010101" charset="-122"/>
                <a:ea typeface="华文中宋" panose="02010600040101010101" charset="-122"/>
              </a:rPr>
              <a:t>不同点：</a:t>
            </a:r>
            <a:r>
              <a:rPr lang="en-US" altLang="zh-CN" sz="1600" b="1" dirty="0" smtClean="0">
                <a:solidFill>
                  <a:srgbClr val="C00000"/>
                </a:solidFill>
                <a:latin typeface="华文中宋" panose="02010600040101010101" charset="-122"/>
                <a:ea typeface="华文中宋" panose="02010600040101010101" charset="-122"/>
              </a:rPr>
              <a:t> </a:t>
            </a:r>
            <a:endParaRPr lang="en-US" altLang="zh-CN" sz="1600" b="1" dirty="0" smtClean="0">
              <a:solidFill>
                <a:srgbClr val="C00000"/>
              </a:solidFill>
              <a:latin typeface="华文中宋" panose="02010600040101010101" charset="-122"/>
              <a:ea typeface="华文中宋" panose="02010600040101010101" charset="-122"/>
            </a:endParaRPr>
          </a:p>
          <a:p>
            <a:pPr marL="1714500" lvl="3"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类表示逻辑抽象</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 而组件表示存在于计算机中的物理抽象，组件可以存在于可实际运行的计算机上的。</a:t>
            </a:r>
            <a:endParaRPr lang="en-US" altLang="zh-CN" sz="1600" dirty="0" smtClean="0">
              <a:latin typeface="华文中宋" panose="02010600040101010101" charset="-122"/>
              <a:ea typeface="华文中宋" panose="02010600040101010101" charset="-122"/>
            </a:endParaRPr>
          </a:p>
          <a:p>
            <a:pPr marL="1714500" lvl="3"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组件</a:t>
            </a:r>
            <a:r>
              <a:rPr lang="zh-CN" altLang="en-US" sz="1600" dirty="0">
                <a:latin typeface="华文中宋" panose="02010600040101010101" charset="-122"/>
                <a:ea typeface="华文中宋" panose="02010600040101010101" charset="-122"/>
              </a:rPr>
              <a:t>表示的是物理模块而不是逻辑</a:t>
            </a:r>
            <a:r>
              <a:rPr lang="zh-CN" altLang="en-US" sz="1600" dirty="0" smtClean="0">
                <a:latin typeface="华文中宋" panose="02010600040101010101" charset="-122"/>
                <a:ea typeface="华文中宋" panose="02010600040101010101" charset="-122"/>
              </a:rPr>
              <a:t>模块，与</a:t>
            </a:r>
            <a:r>
              <a:rPr lang="zh-CN" altLang="en-US" sz="1600" dirty="0">
                <a:latin typeface="华文中宋" panose="02010600040101010101" charset="-122"/>
                <a:ea typeface="华文中宋" panose="02010600040101010101" charset="-122"/>
              </a:rPr>
              <a:t>类处于不同的抽象级别。组件是一组其他逻辑元素的物理</a:t>
            </a:r>
            <a:r>
              <a:rPr lang="zh-CN" altLang="en-US" sz="1600" dirty="0" smtClean="0">
                <a:latin typeface="华文中宋" panose="02010600040101010101" charset="-122"/>
                <a:ea typeface="华文中宋" panose="02010600040101010101" charset="-122"/>
              </a:rPr>
              <a:t>实现，而</a:t>
            </a:r>
            <a:r>
              <a:rPr lang="zh-CN" altLang="en-US" sz="1600" dirty="0">
                <a:latin typeface="华文中宋" panose="02010600040101010101" charset="-122"/>
                <a:ea typeface="华文中宋" panose="02010600040101010101" charset="-122"/>
              </a:rPr>
              <a:t>类只是逻辑上的概念</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714500" lvl="3"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类</a:t>
            </a:r>
            <a:r>
              <a:rPr lang="zh-CN" altLang="en-US" sz="1600" dirty="0">
                <a:latin typeface="华文中宋" panose="02010600040101010101" charset="-122"/>
                <a:ea typeface="华文中宋" panose="02010600040101010101" charset="-122"/>
              </a:rPr>
              <a:t>可以直接拥有属性和</a:t>
            </a:r>
            <a:r>
              <a:rPr lang="zh-CN" altLang="en-US" sz="1600" dirty="0" smtClean="0">
                <a:latin typeface="华文中宋" panose="02010600040101010101" charset="-122"/>
                <a:ea typeface="华文中宋" panose="02010600040101010101" charset="-122"/>
              </a:rPr>
              <a:t>操作；而</a:t>
            </a:r>
            <a:r>
              <a:rPr lang="zh-CN" altLang="en-US" sz="1600" dirty="0">
                <a:latin typeface="华文中宋" panose="02010600040101010101" charset="-122"/>
                <a:ea typeface="华文中宋" panose="02010600040101010101" charset="-122"/>
              </a:rPr>
              <a:t>一般情况</a:t>
            </a:r>
            <a:r>
              <a:rPr lang="zh-CN" altLang="en-US" sz="1600" dirty="0" smtClean="0">
                <a:latin typeface="华文中宋" panose="02010600040101010101" charset="-122"/>
                <a:ea typeface="华文中宋" panose="02010600040101010101" charset="-122"/>
              </a:rPr>
              <a:t>下，组件</a:t>
            </a:r>
            <a:r>
              <a:rPr lang="zh-CN" altLang="en-US" sz="1600" dirty="0">
                <a:latin typeface="华文中宋" panose="02010600040101010101" charset="-122"/>
                <a:ea typeface="华文中宋" panose="02010600040101010101" charset="-122"/>
              </a:rPr>
              <a:t>仅拥有只能通过其接口访问的操作</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7" name="表格 6"/>
          <p:cNvGraphicFramePr>
            <a:graphicFrameLocks noGrp="1"/>
          </p:cNvGraphicFramePr>
          <p:nvPr/>
        </p:nvGraphicFramePr>
        <p:xfrm>
          <a:off x="1329736" y="1642145"/>
          <a:ext cx="9532529" cy="4480560"/>
        </p:xfrm>
        <a:graphic>
          <a:graphicData uri="http://schemas.openxmlformats.org/drawingml/2006/table">
            <a:tbl>
              <a:tblPr firstRow="1" bandRow="1">
                <a:tableStyleId>{21E4AEA4-8DFA-4A89-87EB-49C32662AFE0}</a:tableStyleId>
              </a:tblPr>
              <a:tblGrid>
                <a:gridCol w="1671066"/>
                <a:gridCol w="3860675"/>
                <a:gridCol w="4000788"/>
              </a:tblGrid>
              <a:tr h="370840">
                <a:tc>
                  <a:txBody>
                    <a:bodyPr/>
                    <a:lstStyle/>
                    <a:p>
                      <a:pPr algn="ctr">
                        <a:lnSpc>
                          <a:spcPct val="150000"/>
                        </a:lnSpc>
                      </a:pPr>
                      <a:endParaRPr lang="zh-CN" altLang="en-US" sz="1600" b="1" dirty="0">
                        <a:solidFill>
                          <a:schemeClr val="tx1"/>
                        </a:solidFill>
                        <a:latin typeface="华文中宋" panose="02010600040101010101" charset="-122"/>
                        <a:ea typeface="华文中宋" panose="02010600040101010101" charset="-122"/>
                      </a:endParaRPr>
                    </a:p>
                  </a:txBody>
                  <a:tcPr/>
                </a:tc>
                <a:tc>
                  <a:txBody>
                    <a:bodyPr/>
                    <a:lstStyle/>
                    <a:p>
                      <a:pPr algn="ctr">
                        <a:lnSpc>
                          <a:spcPct val="150000"/>
                        </a:lnSpc>
                      </a:pPr>
                      <a:r>
                        <a:rPr lang="zh-CN" altLang="en-US" sz="1600" dirty="0" smtClean="0"/>
                        <a:t>类</a:t>
                      </a:r>
                      <a:endParaRPr lang="zh-CN" altLang="en-US" sz="1600" b="1" dirty="0">
                        <a:solidFill>
                          <a:schemeClr val="tx1"/>
                        </a:solidFill>
                        <a:latin typeface="华文中宋" panose="02010600040101010101" charset="-122"/>
                        <a:ea typeface="华文中宋" panose="02010600040101010101" charset="-122"/>
                      </a:endParaRPr>
                    </a:p>
                  </a:txBody>
                  <a:tcPr/>
                </a:tc>
                <a:tc>
                  <a:txBody>
                    <a:bodyPr/>
                    <a:lstStyle/>
                    <a:p>
                      <a:pPr algn="ctr">
                        <a:lnSpc>
                          <a:spcPct val="150000"/>
                        </a:lnSpc>
                      </a:pPr>
                      <a:r>
                        <a:rPr lang="zh-CN" altLang="en-US" sz="1600" dirty="0" smtClean="0"/>
                        <a:t>组件</a:t>
                      </a:r>
                      <a:endParaRPr lang="zh-CN" altLang="en-US" sz="1600" b="1" dirty="0">
                        <a:solidFill>
                          <a:schemeClr val="tx1"/>
                        </a:solidFill>
                        <a:latin typeface="华文中宋" panose="02010600040101010101" charset="-122"/>
                        <a:ea typeface="华文中宋" panose="02010600040101010101" charset="-122"/>
                      </a:endParaRPr>
                    </a:p>
                  </a:txBody>
                  <a:tcPr/>
                </a:tc>
              </a:tr>
              <a:tr h="370840">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600" dirty="0" smtClean="0"/>
                        <a:t>相同点</a:t>
                      </a:r>
                      <a:endParaRPr lang="zh-CN" altLang="en-US" sz="1600" b="1" dirty="0" smtClean="0">
                        <a:solidFill>
                          <a:schemeClr val="tx1"/>
                        </a:solidFill>
                        <a:latin typeface="华文中宋" panose="02010600040101010101" charset="-122"/>
                        <a:ea typeface="华文中宋" panose="02010600040101010101" charset="-122"/>
                      </a:endParaRPr>
                    </a:p>
                  </a:txBody>
                  <a:tcPr/>
                </a:tc>
                <a:tc gridSpan="2">
                  <a:txBody>
                    <a:bodyPr/>
                    <a:lstStyle/>
                    <a:p>
                      <a:pPr algn="ctr">
                        <a:lnSpc>
                          <a:spcPct val="150000"/>
                        </a:lnSpc>
                      </a:pPr>
                      <a:r>
                        <a:rPr lang="zh-CN" altLang="en-US" sz="1600" dirty="0" smtClean="0"/>
                        <a:t>两者都有名称；都可以实现一组接口</a:t>
                      </a:r>
                      <a:r>
                        <a:rPr lang="en-US" altLang="zh-CN" sz="1600" dirty="0" smtClean="0"/>
                        <a:t>﹔</a:t>
                      </a:r>
                      <a:r>
                        <a:rPr lang="zh-CN" altLang="en-US" sz="1600" dirty="0" smtClean="0"/>
                        <a:t>都可以参与依赖、泛化和关联关系</a:t>
                      </a:r>
                      <a:r>
                        <a:rPr lang="en-US" altLang="zh-CN" sz="1600" dirty="0" smtClean="0"/>
                        <a:t>﹔</a:t>
                      </a:r>
                      <a:endParaRPr lang="en-US" altLang="zh-CN" sz="1600" dirty="0" smtClean="0"/>
                    </a:p>
                    <a:p>
                      <a:pPr algn="ctr">
                        <a:lnSpc>
                          <a:spcPct val="150000"/>
                        </a:lnSpc>
                      </a:pPr>
                      <a:r>
                        <a:rPr lang="zh-CN" altLang="en-US" sz="1600" dirty="0" smtClean="0"/>
                        <a:t>都可以被嵌套</a:t>
                      </a:r>
                      <a:r>
                        <a:rPr lang="en-US" altLang="zh-CN" sz="1600" dirty="0" smtClean="0"/>
                        <a:t>﹔</a:t>
                      </a:r>
                      <a:r>
                        <a:rPr lang="zh-CN" altLang="en-US" sz="1600" dirty="0" smtClean="0"/>
                        <a:t>都可以有实例；都可以参与交互。</a:t>
                      </a:r>
                      <a:endParaRPr lang="zh-CN" altLang="en-US" sz="1600" dirty="0" smtClean="0"/>
                    </a:p>
                  </a:txBody>
                  <a:tcPr/>
                </a:tc>
                <a:tc hMerge="1">
                  <a:tcPr/>
                </a:tc>
              </a:tr>
              <a:tr h="370840">
                <a:tc rowSpan="3">
                  <a:txBody>
                    <a:bodyPr/>
                    <a:lstStyle/>
                    <a:p>
                      <a:pPr algn="ctr">
                        <a:lnSpc>
                          <a:spcPct val="150000"/>
                        </a:lnSpc>
                      </a:pPr>
                      <a:r>
                        <a:rPr lang="zh-CN" altLang="en-US" sz="1600" dirty="0" smtClean="0"/>
                        <a:t>不同点</a:t>
                      </a:r>
                      <a:endParaRPr lang="zh-CN" altLang="en-US" sz="1600" b="1" dirty="0">
                        <a:solidFill>
                          <a:schemeClr val="tx1"/>
                        </a:solidFill>
                        <a:latin typeface="华文中宋" panose="02010600040101010101" charset="-122"/>
                        <a:ea typeface="华文中宋" panose="02010600040101010101" charset="-122"/>
                      </a:endParaRPr>
                    </a:p>
                  </a:txBody>
                  <a:tcPr/>
                </a:tc>
                <a:tc>
                  <a:txBody>
                    <a:bodyPr/>
                    <a:lstStyle/>
                    <a:p>
                      <a:pPr algn="ctr">
                        <a:lnSpc>
                          <a:spcPct val="150000"/>
                        </a:lnSpc>
                      </a:pPr>
                      <a:r>
                        <a:rPr lang="zh-CN" altLang="en-US" sz="1600" dirty="0" smtClean="0"/>
                        <a:t>类表示逻辑抽象</a:t>
                      </a:r>
                      <a:endParaRPr lang="zh-CN" altLang="en-US" sz="1600" b="1" dirty="0">
                        <a:solidFill>
                          <a:schemeClr val="tx1"/>
                        </a:solidFill>
                        <a:latin typeface="华文中宋" panose="02010600040101010101" charset="-122"/>
                        <a:ea typeface="华文中宋" panose="02010600040101010101" charset="-122"/>
                      </a:endParaRPr>
                    </a:p>
                  </a:txBody>
                  <a:tcPr/>
                </a:tc>
                <a:tc>
                  <a:txBody>
                    <a:bodyPr/>
                    <a:lstStyle/>
                    <a:p>
                      <a:pPr algn="ctr">
                        <a:lnSpc>
                          <a:spcPct val="150000"/>
                        </a:lnSpc>
                      </a:pPr>
                      <a:r>
                        <a:rPr lang="zh-CN" altLang="en-US" sz="1600" dirty="0" smtClean="0"/>
                        <a:t>组件表示存在于计算机中的物理抽象。组件可以存在于可实际运行的计算机上的</a:t>
                      </a:r>
                      <a:endParaRPr lang="zh-CN" altLang="en-US" sz="1600" b="1" dirty="0">
                        <a:solidFill>
                          <a:schemeClr val="tx1"/>
                        </a:solidFill>
                        <a:latin typeface="华文中宋" panose="02010600040101010101" charset="-122"/>
                        <a:ea typeface="华文中宋" panose="02010600040101010101" charset="-122"/>
                      </a:endParaRPr>
                    </a:p>
                  </a:txBody>
                  <a:tcPr/>
                </a:tc>
              </a:tr>
              <a:tr h="370840">
                <a:tc vMerge="1">
                  <a:tcPr/>
                </a:tc>
                <a:tc>
                  <a:txBody>
                    <a:bodyPr/>
                    <a:lstStyle/>
                    <a:p>
                      <a:pPr algn="ctr">
                        <a:lnSpc>
                          <a:spcPct val="150000"/>
                        </a:lnSpc>
                      </a:pPr>
                      <a:r>
                        <a:rPr lang="zh-CN" altLang="en-US" sz="1600" dirty="0" smtClean="0"/>
                        <a:t>类只是逻辑上的概念</a:t>
                      </a:r>
                      <a:endParaRPr lang="zh-CN" altLang="en-US" sz="1600" b="1" dirty="0">
                        <a:solidFill>
                          <a:schemeClr val="tx1"/>
                        </a:solidFill>
                        <a:latin typeface="华文中宋" panose="02010600040101010101" charset="-122"/>
                        <a:ea typeface="华文中宋" panose="02010600040101010101" charset="-122"/>
                      </a:endParaRPr>
                    </a:p>
                  </a:txBody>
                  <a:tcPr/>
                </a:tc>
                <a:tc>
                  <a:txBody>
                    <a:bodyPr/>
                    <a:lstStyle/>
                    <a:p>
                      <a:pPr algn="ctr">
                        <a:lnSpc>
                          <a:spcPct val="150000"/>
                        </a:lnSpc>
                      </a:pPr>
                      <a:r>
                        <a:rPr lang="zh-CN" altLang="en-US" sz="1600" dirty="0" smtClean="0"/>
                        <a:t>组件表示的是物理模块而不是逻辑模块，与类处于不同的抽象级别。组件是一组其他逻辑元素的物理实现</a:t>
                      </a:r>
                      <a:endParaRPr lang="zh-CN" altLang="en-US" sz="1600" b="1" dirty="0">
                        <a:solidFill>
                          <a:schemeClr val="tx1"/>
                        </a:solidFill>
                        <a:latin typeface="华文中宋" panose="02010600040101010101" charset="-122"/>
                        <a:ea typeface="华文中宋" panose="02010600040101010101" charset="-122"/>
                      </a:endParaRPr>
                    </a:p>
                  </a:txBody>
                  <a:tcPr/>
                </a:tc>
              </a:tr>
              <a:tr h="370840">
                <a:tc vMerge="1">
                  <a:tcPr/>
                </a:tc>
                <a:tc>
                  <a:txBody>
                    <a:bodyPr/>
                    <a:lstStyle/>
                    <a:p>
                      <a:pPr algn="ctr">
                        <a:lnSpc>
                          <a:spcPct val="150000"/>
                        </a:lnSpc>
                      </a:pPr>
                      <a:r>
                        <a:rPr lang="zh-CN" altLang="en-US" sz="1600" dirty="0" smtClean="0"/>
                        <a:t>类可以直接拥有属性和操作</a:t>
                      </a:r>
                      <a:endParaRPr lang="zh-CN" altLang="en-US" sz="1600" b="1" dirty="0">
                        <a:solidFill>
                          <a:schemeClr val="tx1"/>
                        </a:solidFill>
                        <a:latin typeface="华文中宋" panose="02010600040101010101" charset="-122"/>
                        <a:ea typeface="华文中宋" panose="02010600040101010101" charset="-122"/>
                      </a:endParaRPr>
                    </a:p>
                  </a:txBody>
                  <a:tcPr/>
                </a:tc>
                <a:tc>
                  <a:txBody>
                    <a:bodyPr/>
                    <a:lstStyle/>
                    <a:p>
                      <a:pPr marL="0" marR="0" lvl="3" indent="0" algn="ctr" defTabSz="914400" rtl="0" eaLnBrk="1" fontAlgn="auto" latinLnBrk="0" hangingPunct="1">
                        <a:lnSpc>
                          <a:spcPct val="150000"/>
                        </a:lnSpc>
                        <a:spcBef>
                          <a:spcPts val="0"/>
                        </a:spcBef>
                        <a:spcAft>
                          <a:spcPts val="0"/>
                        </a:spcAft>
                        <a:buClrTx/>
                        <a:buSzTx/>
                        <a:buFontTx/>
                        <a:buNone/>
                        <a:defRPr/>
                      </a:pPr>
                      <a:r>
                        <a:rPr lang="zh-CN" altLang="en-US" sz="1600" dirty="0" smtClean="0"/>
                        <a:t>而一般情况下，组件仅拥有只能通过其接口访问的操作。</a:t>
                      </a:r>
                      <a:endParaRPr lang="en-US" altLang="zh-CN" sz="1600" dirty="0" smtClean="0"/>
                    </a:p>
                    <a:p>
                      <a:pPr algn="ctr">
                        <a:lnSpc>
                          <a:spcPct val="150000"/>
                        </a:lnSpc>
                      </a:pPr>
                      <a:endParaRPr lang="zh-CN" altLang="en-US" sz="1600" b="1" dirty="0">
                        <a:solidFill>
                          <a:schemeClr val="tx1"/>
                        </a:solidFill>
                        <a:latin typeface="华文中宋" panose="02010600040101010101" charset="-122"/>
                        <a:ea typeface="华文中宋" panose="02010600040101010101"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85918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4" name="TOP-PPT-5-1"/>
          <p:cNvSpPr/>
          <p:nvPr/>
        </p:nvSpPr>
        <p:spPr>
          <a:xfrm>
            <a:off x="3937000" y="4129310"/>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49" y="728106"/>
            <a:ext cx="1149440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8.1.3 </a:t>
            </a:r>
            <a:r>
              <a:rPr lang="zh-CN" altLang="en-US" sz="2400" b="1" dirty="0">
                <a:solidFill>
                  <a:srgbClr val="C00000"/>
                </a:solidFill>
                <a:latin typeface="华文中宋" panose="02010600040101010101" charset="-122"/>
                <a:ea typeface="华文中宋" panose="02010600040101010101" charset="-122"/>
              </a:rPr>
              <a:t>接口</a:t>
            </a:r>
            <a:endParaRPr lang="en-US" altLang="zh-CN" sz="2400" b="1" dirty="0" smtClean="0">
              <a:solidFill>
                <a:srgbClr val="C00000"/>
              </a:solidFill>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       </a:t>
            </a:r>
            <a:r>
              <a:rPr lang="zh-CN" altLang="en-US" b="1" dirty="0" smtClean="0">
                <a:solidFill>
                  <a:srgbClr val="C00000"/>
                </a:solidFill>
                <a:latin typeface="华文中宋" panose="02010600040101010101" charset="-122"/>
                <a:ea typeface="华文中宋" panose="02010600040101010101" charset="-122"/>
              </a:rPr>
              <a:t>接口</a:t>
            </a:r>
            <a:r>
              <a:rPr lang="zh-CN" altLang="en-US" b="1" dirty="0">
                <a:solidFill>
                  <a:srgbClr val="C00000"/>
                </a:solidFill>
                <a:latin typeface="华文中宋" panose="02010600040101010101" charset="-122"/>
                <a:ea typeface="华文中宋" panose="02010600040101010101" charset="-122"/>
              </a:rPr>
              <a:t>是一组用于描述类或组件的一个服务的</a:t>
            </a:r>
            <a:r>
              <a:rPr lang="zh-CN" altLang="en-US" b="1" dirty="0" smtClean="0">
                <a:solidFill>
                  <a:srgbClr val="C00000"/>
                </a:solidFill>
                <a:latin typeface="华文中宋" panose="02010600040101010101" charset="-122"/>
                <a:ea typeface="华文中宋" panose="02010600040101010101" charset="-122"/>
              </a:rPr>
              <a:t>操作，</a:t>
            </a:r>
            <a:r>
              <a:rPr lang="zh-CN" altLang="en-US" sz="1600" dirty="0" smtClean="0">
                <a:latin typeface="华文中宋" panose="02010600040101010101" charset="-122"/>
                <a:ea typeface="华文中宋" panose="02010600040101010101" charset="-122"/>
              </a:rPr>
              <a:t>它</a:t>
            </a:r>
            <a:r>
              <a:rPr lang="zh-CN" altLang="en-US" sz="1600" dirty="0">
                <a:latin typeface="华文中宋" panose="02010600040101010101" charset="-122"/>
                <a:ea typeface="华文中宋" panose="02010600040101010101" charset="-122"/>
              </a:rPr>
              <a:t>是一个被命名的操作的</a:t>
            </a:r>
            <a:r>
              <a:rPr lang="zh-CN" altLang="en-US" sz="1600" dirty="0" smtClean="0">
                <a:latin typeface="华文中宋" panose="02010600040101010101" charset="-122"/>
                <a:ea typeface="华文中宋" panose="02010600040101010101" charset="-122"/>
              </a:rPr>
              <a:t>集合，与</a:t>
            </a:r>
            <a:r>
              <a:rPr lang="zh-CN" altLang="en-US" sz="1600" dirty="0">
                <a:latin typeface="华文中宋" panose="02010600040101010101" charset="-122"/>
                <a:ea typeface="华文中宋" panose="02010600040101010101" charset="-122"/>
              </a:rPr>
              <a:t>类</a:t>
            </a:r>
            <a:r>
              <a:rPr lang="zh-CN" altLang="en-US" sz="1600" dirty="0" smtClean="0">
                <a:latin typeface="华文中宋" panose="02010600040101010101" charset="-122"/>
                <a:ea typeface="华文中宋" panose="02010600040101010101" charset="-122"/>
              </a:rPr>
              <a:t>不同，它</a:t>
            </a:r>
            <a:r>
              <a:rPr lang="zh-CN" altLang="en-US" sz="1600" dirty="0">
                <a:latin typeface="华文中宋" panose="02010600040101010101" charset="-122"/>
                <a:ea typeface="华文中宋" panose="02010600040101010101" charset="-122"/>
              </a:rPr>
              <a:t>不描述任何结构</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因此不包含任何属性</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，也</a:t>
            </a:r>
            <a:r>
              <a:rPr lang="zh-CN" altLang="en-US" sz="1600" dirty="0">
                <a:latin typeface="华文中宋" panose="02010600040101010101" charset="-122"/>
                <a:ea typeface="华文中宋" panose="02010600040101010101" charset="-122"/>
              </a:rPr>
              <a:t>不描述任何实现</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因此不包括任何实现操作的方法</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。每个接口都有一个唯一的名称</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组件</a:t>
            </a:r>
            <a:r>
              <a:rPr lang="zh-CN" altLang="en-US" sz="1600" dirty="0">
                <a:latin typeface="华文中宋" panose="02010600040101010101" charset="-122"/>
                <a:ea typeface="华文中宋" panose="02010600040101010101" charset="-122"/>
              </a:rPr>
              <a:t>的接口可以分为以下两种</a:t>
            </a:r>
            <a:r>
              <a:rPr lang="zh-CN" altLang="en-US" b="1" dirty="0">
                <a:solidFill>
                  <a:srgbClr val="C00000"/>
                </a:solidFill>
                <a:latin typeface="华文中宋" panose="02010600040101010101" charset="-122"/>
                <a:ea typeface="华文中宋" panose="02010600040101010101" charset="-122"/>
              </a:rPr>
              <a:t>类型</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en-US" altLang="zh-CN" sz="1600" dirty="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a:t>
            </a:r>
            <a:r>
              <a:rPr lang="en-US" altLang="zh-CN" sz="1600" dirty="0" smtClean="0">
                <a:latin typeface="华文中宋" panose="02010600040101010101" charset="-122"/>
                <a:ea typeface="华文中宋" panose="02010600040101010101" charset="-122"/>
              </a:rPr>
              <a:t>1</a:t>
            </a:r>
            <a:r>
              <a:rPr lang="zh-CN" altLang="en-US" sz="1600" dirty="0">
                <a:latin typeface="华文中宋" panose="02010600040101010101" charset="-122"/>
                <a:ea typeface="华文中宋" panose="02010600040101010101" charset="-122"/>
              </a:rPr>
              <a:t>）</a:t>
            </a:r>
            <a:r>
              <a:rPr lang="zh-CN" altLang="en-US" sz="1600" b="1" dirty="0">
                <a:latin typeface="华文中宋" panose="02010600040101010101" charset="-122"/>
                <a:ea typeface="华文中宋" panose="02010600040101010101" charset="-122"/>
              </a:rPr>
              <a:t>导出接口</a:t>
            </a:r>
            <a:r>
              <a:rPr lang="en-US" altLang="zh-CN" sz="1600" dirty="0">
                <a:latin typeface="华文中宋" panose="02010600040101010101" charset="-122"/>
                <a:ea typeface="华文中宋" panose="02010600040101010101" charset="-122"/>
              </a:rPr>
              <a:t>(Expert Interface):</a:t>
            </a:r>
            <a:r>
              <a:rPr lang="zh-CN" altLang="en-US" sz="1600" dirty="0">
                <a:latin typeface="华文中宋" panose="02010600040101010101" charset="-122"/>
                <a:ea typeface="华文中宋" panose="02010600040101010101" charset="-122"/>
              </a:rPr>
              <a:t>即为其他组件提供服务的接口</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一个组件可以有多个导出接口</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en-US" altLang="zh-CN" sz="1600" dirty="0" smtClean="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a:t>
            </a:r>
            <a:r>
              <a:rPr lang="en-US" altLang="zh-CN" sz="1600" dirty="0" smtClean="0">
                <a:latin typeface="华文中宋" panose="02010600040101010101" charset="-122"/>
                <a:ea typeface="华文中宋" panose="02010600040101010101" charset="-122"/>
              </a:rPr>
              <a:t>2</a:t>
            </a:r>
            <a:r>
              <a:rPr lang="zh-CN" altLang="en-US" sz="1600" dirty="0" smtClean="0">
                <a:latin typeface="华文中宋" panose="02010600040101010101" charset="-122"/>
                <a:ea typeface="华文中宋" panose="02010600040101010101" charset="-122"/>
              </a:rPr>
              <a:t>）</a:t>
            </a:r>
            <a:r>
              <a:rPr lang="zh-CN" altLang="en-US" sz="1600" b="1" dirty="0" smtClean="0">
                <a:latin typeface="华文中宋" panose="02010600040101010101" charset="-122"/>
                <a:ea typeface="华文中宋" panose="02010600040101010101" charset="-122"/>
              </a:rPr>
              <a:t>导入接口</a:t>
            </a:r>
            <a:r>
              <a:rPr lang="en-US" altLang="zh-CN" sz="1600" dirty="0">
                <a:latin typeface="华文中宋" panose="02010600040101010101" charset="-122"/>
                <a:ea typeface="华文中宋" panose="02010600040101010101" charset="-122"/>
              </a:rPr>
              <a:t>(Import Interface):</a:t>
            </a:r>
            <a:r>
              <a:rPr lang="zh-CN" altLang="en-US" sz="1600" dirty="0">
                <a:latin typeface="华文中宋" panose="02010600040101010101" charset="-122"/>
                <a:ea typeface="华文中宋" panose="02010600040101010101" charset="-122"/>
              </a:rPr>
              <a:t>在组件中所用到的其他组件所提供的</a:t>
            </a:r>
            <a:r>
              <a:rPr lang="zh-CN" altLang="en-US" sz="1600" dirty="0" smtClean="0">
                <a:latin typeface="华文中宋" panose="02010600040101010101" charset="-122"/>
                <a:ea typeface="华文中宋" panose="02010600040101010101" charset="-122"/>
              </a:rPr>
              <a:t>接口</a:t>
            </a:r>
            <a:r>
              <a:rPr lang="en-US" altLang="zh-CN" sz="1600" dirty="0" smtClean="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一个组件可以使用多个导</a:t>
            </a:r>
            <a:r>
              <a:rPr lang="zh-CN" altLang="en-US" sz="1600" dirty="0" smtClean="0">
                <a:latin typeface="华文中宋" panose="02010600040101010101" charset="-122"/>
                <a:ea typeface="华文中宋" panose="02010600040101010101" charset="-122"/>
              </a:rPr>
              <a:t>入接口</a:t>
            </a:r>
            <a:r>
              <a:rPr lang="zh-CN" altLang="en-US" sz="1600" dirty="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TextBox 91"/>
          <p:cNvSpPr txBox="1"/>
          <p:nvPr/>
        </p:nvSpPr>
        <p:spPr>
          <a:xfrm>
            <a:off x="823904" y="3139524"/>
            <a:ext cx="10932667" cy="161582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华文中宋" panose="02010600040101010101" charset="-122"/>
                <a:ea typeface="华文中宋" panose="02010600040101010101" charset="-122"/>
              </a:rPr>
              <a:t>组件和组件的接口可以采用两种</a:t>
            </a:r>
            <a:r>
              <a:rPr lang="zh-CN" altLang="en-US" b="1" dirty="0">
                <a:solidFill>
                  <a:srgbClr val="C00000"/>
                </a:solidFill>
                <a:latin typeface="华文中宋" panose="02010600040101010101" charset="-122"/>
                <a:ea typeface="华文中宋" panose="02010600040101010101" charset="-122"/>
              </a:rPr>
              <a:t>表示法</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一</a:t>
            </a:r>
            <a:r>
              <a:rPr lang="zh-CN" altLang="en-US" sz="1600" dirty="0">
                <a:latin typeface="华文中宋" panose="02010600040101010101" charset="-122"/>
                <a:ea typeface="华文中宋" panose="02010600040101010101" charset="-122"/>
              </a:rPr>
              <a:t>种表示方法是将接口用一个</a:t>
            </a:r>
            <a:r>
              <a:rPr lang="zh-CN" altLang="en-US" sz="1600" dirty="0" smtClean="0">
                <a:latin typeface="华文中宋" panose="02010600040101010101" charset="-122"/>
                <a:ea typeface="华文中宋" panose="02010600040101010101" charset="-122"/>
              </a:rPr>
              <a:t>矩形（</a:t>
            </a:r>
            <a:r>
              <a:rPr lang="zh-CN" altLang="en-US" sz="1600" dirty="0">
                <a:latin typeface="华文中宋" panose="02010600040101010101" charset="-122"/>
                <a:ea typeface="华文中宋" panose="02010600040101010101" charset="-122"/>
              </a:rPr>
              <a:t>包含与接口有关的信息</a:t>
            </a:r>
            <a:r>
              <a:rPr lang="zh-CN" altLang="en-US" sz="1600" dirty="0" smtClean="0">
                <a:latin typeface="华文中宋" panose="02010600040101010101" charset="-122"/>
                <a:ea typeface="华文中宋" panose="02010600040101010101" charset="-122"/>
              </a:rPr>
              <a:t>）表示。</a:t>
            </a:r>
            <a:r>
              <a:rPr lang="zh-CN" altLang="en-US" sz="1600" dirty="0">
                <a:latin typeface="华文中宋" panose="02010600040101010101" charset="-122"/>
                <a:ea typeface="华文中宋" panose="02010600040101010101" charset="-122"/>
              </a:rPr>
              <a:t>接口与实现接口的组件之间用一条带空心三角形箭头的虚线连接</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箭头指向接口</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如图</a:t>
            </a:r>
            <a:r>
              <a:rPr lang="en-US" altLang="zh-CN" sz="1600" dirty="0">
                <a:latin typeface="华文中宋" panose="02010600040101010101" charset="-122"/>
                <a:ea typeface="华文中宋" panose="02010600040101010101" charset="-122"/>
              </a:rPr>
              <a:t>8.3</a:t>
            </a:r>
            <a:r>
              <a:rPr lang="zh-CN" altLang="en-US" sz="1600" dirty="0">
                <a:latin typeface="华文中宋" panose="02010600040101010101" charset="-122"/>
                <a:ea typeface="华文中宋" panose="02010600040101010101" charset="-122"/>
              </a:rPr>
              <a:t>所示</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另</a:t>
            </a:r>
            <a:r>
              <a:rPr lang="zh-CN" altLang="en-US" sz="1600" dirty="0">
                <a:latin typeface="华文中宋" panose="02010600040101010101" charset="-122"/>
                <a:ea typeface="华文中宋" panose="02010600040101010101" charset="-122"/>
              </a:rPr>
              <a:t>一种表示</a:t>
            </a:r>
            <a:r>
              <a:rPr lang="zh-CN" altLang="en-US" sz="1600" dirty="0" smtClean="0">
                <a:latin typeface="华文中宋" panose="02010600040101010101" charset="-122"/>
                <a:ea typeface="华文中宋" panose="02010600040101010101" charset="-122"/>
              </a:rPr>
              <a:t>法是用</a:t>
            </a:r>
            <a:r>
              <a:rPr lang="zh-CN" altLang="en-US" sz="1600" dirty="0">
                <a:latin typeface="华文中宋" panose="02010600040101010101" charset="-122"/>
                <a:ea typeface="华文中宋" panose="02010600040101010101" charset="-122"/>
              </a:rPr>
              <a:t>一个小圆圈来代表接口</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用实线和组件连接起来。在这种语境中</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实线代表的是实现</a:t>
            </a:r>
            <a:r>
              <a:rPr lang="zh-CN" altLang="en-US" sz="1600" dirty="0" smtClean="0">
                <a:latin typeface="华文中宋" panose="02010600040101010101" charset="-122"/>
                <a:ea typeface="华文中宋" panose="02010600040101010101" charset="-122"/>
              </a:rPr>
              <a:t>关系</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如图</a:t>
            </a:r>
            <a:r>
              <a:rPr lang="en-US" altLang="zh-CN" sz="1600" dirty="0" smtClean="0">
                <a:latin typeface="华文中宋" panose="02010600040101010101" charset="-122"/>
                <a:ea typeface="华文中宋" panose="02010600040101010101" charset="-122"/>
              </a:rPr>
              <a:t>8.4</a:t>
            </a:r>
            <a:r>
              <a:rPr lang="zh-CN" altLang="en-US" sz="1600" dirty="0" smtClean="0">
                <a:latin typeface="华文中宋" panose="02010600040101010101" charset="-122"/>
                <a:ea typeface="华文中宋" panose="02010600040101010101" charset="-122"/>
              </a:rPr>
              <a:t>所</a:t>
            </a:r>
            <a:r>
              <a:rPr lang="zh-CN" altLang="en-US" sz="1600" dirty="0">
                <a:latin typeface="华文中宋" panose="02010600040101010101" charset="-122"/>
                <a:ea typeface="华文中宋" panose="02010600040101010101" charset="-122"/>
              </a:rPr>
              <a:t>示</a:t>
            </a:r>
            <a:r>
              <a:rPr lang="en-US" altLang="zh-CN" sz="1600" dirty="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p:txBody>
      </p:sp>
      <p:pic>
        <p:nvPicPr>
          <p:cNvPr id="3073" name="Picture 1" descr="C:\Users\s'd\AppData\Roaming\Tencent\Users\1374126063\QQ\WinTemp\RichOle\54X%OXAEEC(@D3I3_0VR88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310" y="4875435"/>
            <a:ext cx="3480392" cy="1895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110" y="4875435"/>
            <a:ext cx="3609975" cy="1895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962606" y="5437258"/>
            <a:ext cx="1976845" cy="1200329"/>
          </a:xfrm>
          <a:prstGeom prst="rect">
            <a:avLst/>
          </a:prstGeom>
          <a:noFill/>
        </p:spPr>
        <p:txBody>
          <a:bodyPr wrap="square" rtlCol="0">
            <a:spAutoFit/>
          </a:bodyPr>
          <a:lstStyle/>
          <a:p>
            <a:r>
              <a:rPr lang="zh-CN" altLang="en-US" sz="1200" dirty="0">
                <a:solidFill>
                  <a:schemeClr val="tx1">
                    <a:lumMod val="65000"/>
                    <a:lumOff val="35000"/>
                  </a:schemeClr>
                </a:solidFill>
                <a:latin typeface="华文中宋" panose="02010600040101010101" charset="-122"/>
                <a:ea typeface="华文中宋" panose="02010600040101010101" charset="-122"/>
              </a:rPr>
              <a:t>图中的组件名称是 </a:t>
            </a:r>
            <a:r>
              <a:rPr lang="en-US" altLang="zh-CN" sz="1200" dirty="0">
                <a:solidFill>
                  <a:schemeClr val="tx1">
                    <a:lumMod val="65000"/>
                    <a:lumOff val="35000"/>
                  </a:schemeClr>
                </a:solidFill>
                <a:latin typeface="华文中宋" panose="02010600040101010101" charset="-122"/>
                <a:ea typeface="华文中宋" panose="02010600040101010101" charset="-122"/>
              </a:rPr>
              <a:t>Dictionary</a:t>
            </a:r>
            <a:r>
              <a:rPr lang="zh-CN" altLang="en-US" sz="1200" dirty="0">
                <a:solidFill>
                  <a:schemeClr val="tx1">
                    <a:lumMod val="65000"/>
                    <a:lumOff val="35000"/>
                  </a:schemeClr>
                </a:solidFill>
                <a:latin typeface="华文中宋" panose="02010600040101010101" charset="-122"/>
                <a:ea typeface="华文中宋" panose="02010600040101010101" charset="-122"/>
              </a:rPr>
              <a:t>字典。该组件向外提供两个接口</a:t>
            </a:r>
            <a:r>
              <a:rPr lang="en-US" altLang="zh-CN" sz="1200" dirty="0">
                <a:solidFill>
                  <a:schemeClr val="tx1">
                    <a:lumMod val="65000"/>
                    <a:lumOff val="35000"/>
                  </a:schemeClr>
                </a:solidFill>
                <a:latin typeface="华文中宋" panose="02010600040101010101" charset="-122"/>
                <a:ea typeface="华文中宋" panose="02010600040101010101" charset="-122"/>
              </a:rPr>
              <a:t>,</a:t>
            </a:r>
            <a:r>
              <a:rPr lang="zh-CN" altLang="en-US" sz="1200" dirty="0">
                <a:solidFill>
                  <a:schemeClr val="tx1">
                    <a:lumMod val="65000"/>
                    <a:lumOff val="35000"/>
                  </a:schemeClr>
                </a:solidFill>
                <a:latin typeface="华文中宋" panose="02010600040101010101" charset="-122"/>
                <a:ea typeface="华文中宋" panose="02010600040101010101" charset="-122"/>
              </a:rPr>
              <a:t>即两个服务</a:t>
            </a:r>
            <a:r>
              <a:rPr lang="en-US" altLang="zh-CN" sz="1200" dirty="0">
                <a:solidFill>
                  <a:schemeClr val="tx1">
                    <a:lumMod val="65000"/>
                    <a:lumOff val="35000"/>
                  </a:schemeClr>
                </a:solidFill>
                <a:latin typeface="华文中宋" panose="02010600040101010101" charset="-122"/>
                <a:ea typeface="华文中宋" panose="02010600040101010101" charset="-122"/>
              </a:rPr>
              <a:t>:Spell-check</a:t>
            </a:r>
            <a:r>
              <a:rPr lang="zh-CN" altLang="en-US" sz="1200" dirty="0">
                <a:solidFill>
                  <a:schemeClr val="tx1">
                    <a:lumMod val="65000"/>
                    <a:lumOff val="35000"/>
                  </a:schemeClr>
                </a:solidFill>
                <a:latin typeface="华文中宋" panose="02010600040101010101" charset="-122"/>
                <a:ea typeface="华文中宋" panose="02010600040101010101" charset="-122"/>
              </a:rPr>
              <a:t>拼写检查</a:t>
            </a:r>
            <a:r>
              <a:rPr lang="en-US" altLang="zh-CN" sz="1200" dirty="0">
                <a:solidFill>
                  <a:schemeClr val="tx1">
                    <a:lumMod val="65000"/>
                    <a:lumOff val="35000"/>
                  </a:schemeClr>
                </a:solidFill>
                <a:latin typeface="华文中宋" panose="02010600040101010101" charset="-122"/>
                <a:ea typeface="华文中宋" panose="02010600040101010101" charset="-122"/>
              </a:rPr>
              <a:t>,Synonyms</a:t>
            </a:r>
            <a:r>
              <a:rPr lang="zh-CN" altLang="en-US" sz="1200" dirty="0">
                <a:solidFill>
                  <a:schemeClr val="tx1">
                    <a:lumMod val="65000"/>
                    <a:lumOff val="35000"/>
                  </a:schemeClr>
                </a:solidFill>
                <a:latin typeface="华文中宋" panose="02010600040101010101" charset="-122"/>
                <a:ea typeface="华文中宋" panose="02010600040101010101" charset="-122"/>
              </a:rPr>
              <a:t>同义词。</a:t>
            </a:r>
            <a:endParaRPr lang="en-US" altLang="zh-CN" sz="1200" dirty="0">
              <a:solidFill>
                <a:schemeClr val="tx1">
                  <a:lumMod val="65000"/>
                  <a:lumOff val="35000"/>
                </a:schemeClr>
              </a:solidFill>
              <a:latin typeface="华文中宋" panose="02010600040101010101" charset="-122"/>
              <a:ea typeface="华文中宋" panose="02010600040101010101" charset="-122"/>
            </a:endParaRPr>
          </a:p>
          <a:p>
            <a:endParaRPr lang="zh-CN" altLang="en-US" sz="12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85918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49" y="728106"/>
            <a:ext cx="11494407"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8.1.4 </a:t>
            </a:r>
            <a:r>
              <a:rPr lang="zh-CN" altLang="en-US" sz="2400" b="1" dirty="0" smtClean="0">
                <a:solidFill>
                  <a:srgbClr val="C00000"/>
                </a:solidFill>
                <a:latin typeface="华文中宋" panose="02010600040101010101" charset="-122"/>
                <a:ea typeface="华文中宋" panose="02010600040101010101" charset="-122"/>
              </a:rPr>
              <a:t>关系</a:t>
            </a:r>
            <a:endParaRPr lang="en-US" altLang="zh-CN" sz="2400" b="1" dirty="0" smtClean="0">
              <a:solidFill>
                <a:srgbClr val="C00000"/>
              </a:solidFill>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       </a:t>
            </a:r>
            <a:r>
              <a:rPr lang="zh-CN" altLang="en-US" b="1" dirty="0" smtClean="0">
                <a:solidFill>
                  <a:srgbClr val="C00000"/>
                </a:solidFill>
                <a:latin typeface="华文中宋" panose="02010600040101010101" charset="-122"/>
                <a:ea typeface="华文中宋" panose="02010600040101010101" charset="-122"/>
              </a:rPr>
              <a:t>关系</a:t>
            </a:r>
            <a:r>
              <a:rPr lang="zh-CN" altLang="en-US" b="1" dirty="0">
                <a:solidFill>
                  <a:srgbClr val="C00000"/>
                </a:solidFill>
                <a:latin typeface="华文中宋" panose="02010600040101010101" charset="-122"/>
                <a:ea typeface="华文中宋" panose="02010600040101010101" charset="-122"/>
              </a:rPr>
              <a:t>是事物之间的联系</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在面向对象的建模中</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最重要的关系是依赖、</a:t>
            </a:r>
            <a:r>
              <a:rPr lang="zh-CN" altLang="en-US" sz="1600" dirty="0" smtClean="0">
                <a:latin typeface="华文中宋" panose="02010600040101010101" charset="-122"/>
                <a:ea typeface="华文中宋" panose="02010600040101010101" charset="-122"/>
              </a:rPr>
              <a:t>泛化、关联</a:t>
            </a:r>
            <a:r>
              <a:rPr lang="zh-CN" altLang="en-US" sz="1600" dirty="0">
                <a:latin typeface="华文中宋" panose="02010600040101010101" charset="-122"/>
                <a:ea typeface="华文中宋" panose="02010600040101010101" charset="-122"/>
              </a:rPr>
              <a:t>和</a:t>
            </a:r>
            <a:r>
              <a:rPr lang="zh-CN" altLang="en-US" sz="1600" dirty="0" smtClean="0">
                <a:latin typeface="华文中宋" panose="02010600040101010101" charset="-122"/>
                <a:ea typeface="华文中宋" panose="02010600040101010101" charset="-122"/>
              </a:rPr>
              <a:t>实现，但</a:t>
            </a:r>
            <a:r>
              <a:rPr lang="zh-CN" altLang="en-US" sz="1600" dirty="0">
                <a:latin typeface="华文中宋" panose="02010600040101010101" charset="-122"/>
                <a:ea typeface="华文中宋" panose="02010600040101010101" charset="-122"/>
              </a:rPr>
              <a:t>构件图中使用最多的是依赖和实现关系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en-US" altLang="zh-CN" sz="1600" dirty="0" smtClean="0">
                <a:latin typeface="华文中宋" panose="02010600040101010101" charset="-122"/>
                <a:ea typeface="华文中宋" panose="02010600040101010101" charset="-122"/>
              </a:rPr>
              <a:t>	</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6" name="组合 5"/>
          <p:cNvGrpSpPr/>
          <p:nvPr/>
        </p:nvGrpSpPr>
        <p:grpSpPr>
          <a:xfrm>
            <a:off x="1015405" y="2519704"/>
            <a:ext cx="10161191" cy="3794010"/>
            <a:chOff x="1061257" y="2667757"/>
            <a:chExt cx="9872096" cy="3468913"/>
          </a:xfrm>
        </p:grpSpPr>
        <p:sp>
          <p:nvSpPr>
            <p:cNvPr id="84" name="TOP-PPT-5-1"/>
            <p:cNvSpPr/>
            <p:nvPr/>
          </p:nvSpPr>
          <p:spPr>
            <a:xfrm>
              <a:off x="3937000" y="4129310"/>
              <a:ext cx="161925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rPr>
                <a:t>添加标题</a:t>
              </a:r>
              <a:endParaRPr lang="zh-CN" altLang="en-US" sz="2000"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grpSp>
          <p:nvGrpSpPr>
            <p:cNvPr id="15" name="组合 14"/>
            <p:cNvGrpSpPr/>
            <p:nvPr/>
          </p:nvGrpSpPr>
          <p:grpSpPr>
            <a:xfrm>
              <a:off x="1061257" y="2667757"/>
              <a:ext cx="4934857" cy="3468913"/>
              <a:chOff x="566057" y="827314"/>
              <a:chExt cx="4934857" cy="3468913"/>
            </a:xfrm>
          </p:grpSpPr>
          <p:grpSp>
            <p:nvGrpSpPr>
              <p:cNvPr id="16" name="组合 15"/>
              <p:cNvGrpSpPr/>
              <p:nvPr/>
            </p:nvGrpSpPr>
            <p:grpSpPr>
              <a:xfrm>
                <a:off x="566057" y="827314"/>
                <a:ext cx="4934857" cy="3468913"/>
                <a:chOff x="566057" y="827314"/>
                <a:chExt cx="4934857" cy="3468913"/>
              </a:xfrm>
            </p:grpSpPr>
            <p:sp>
              <p:nvSpPr>
                <p:cNvPr id="18" name="等腰三角形 17"/>
                <p:cNvSpPr/>
                <p:nvPr/>
              </p:nvSpPr>
              <p:spPr>
                <a:xfrm flipV="1">
                  <a:off x="566057" y="3889825"/>
                  <a:ext cx="4934857" cy="406402"/>
                </a:xfrm>
                <a:prstGeom prst="triangle">
                  <a:avLst/>
                </a:prstGeom>
                <a:gradFill flip="none" rotWithShape="1">
                  <a:gsLst>
                    <a:gs pos="0">
                      <a:schemeClr val="bg2">
                        <a:alpha val="12000"/>
                      </a:schemeClr>
                    </a:gs>
                    <a:gs pos="74000">
                      <a:schemeClr val="bg1">
                        <a:lumMod val="50000"/>
                        <a:alpha val="32000"/>
                      </a:schemeClr>
                    </a:gs>
                    <a:gs pos="94000">
                      <a:schemeClr val="tx1">
                        <a:lumMod val="50000"/>
                        <a:lumOff val="50000"/>
                        <a:alpha val="51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022690" y="1814760"/>
                  <a:ext cx="546826" cy="1102135"/>
                </a:xfrm>
                <a:custGeom>
                  <a:avLst/>
                  <a:gdLst>
                    <a:gd name="connsiteX0" fmla="*/ 0 w 546826"/>
                    <a:gd name="connsiteY0" fmla="*/ 0 h 1102135"/>
                    <a:gd name="connsiteX1" fmla="*/ 106438 w 546826"/>
                    <a:gd name="connsiteY1" fmla="*/ 10729 h 1102135"/>
                    <a:gd name="connsiteX2" fmla="*/ 546826 w 546826"/>
                    <a:gd name="connsiteY2" fmla="*/ 551067 h 1102135"/>
                    <a:gd name="connsiteX3" fmla="*/ 106438 w 546826"/>
                    <a:gd name="connsiteY3" fmla="*/ 1091405 h 1102135"/>
                    <a:gd name="connsiteX4" fmla="*/ 0 w 546826"/>
                    <a:gd name="connsiteY4" fmla="*/ 1102135 h 1102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826" h="1102135">
                      <a:moveTo>
                        <a:pt x="0" y="0"/>
                      </a:moveTo>
                      <a:lnTo>
                        <a:pt x="106438" y="10729"/>
                      </a:lnTo>
                      <a:cubicBezTo>
                        <a:pt x="357767" y="62159"/>
                        <a:pt x="546826" y="284534"/>
                        <a:pt x="546826" y="551067"/>
                      </a:cubicBezTo>
                      <a:cubicBezTo>
                        <a:pt x="546826" y="817600"/>
                        <a:pt x="357767" y="1039975"/>
                        <a:pt x="106438" y="1091405"/>
                      </a:cubicBezTo>
                      <a:lnTo>
                        <a:pt x="0" y="1102135"/>
                      </a:lnTo>
                      <a:close/>
                    </a:path>
                  </a:pathLst>
                </a:custGeom>
                <a:gradFill flip="none" rotWithShape="1">
                  <a:gsLst>
                    <a:gs pos="37000">
                      <a:schemeClr val="bg1">
                        <a:alpha val="20000"/>
                      </a:schemeClr>
                    </a:gs>
                    <a:gs pos="60000">
                      <a:schemeClr val="bg1">
                        <a:lumMod val="85000"/>
                        <a:alpha val="38000"/>
                      </a:schemeClr>
                    </a:gs>
                    <a:gs pos="82000">
                      <a:schemeClr val="bg1">
                        <a:lumMod val="75000"/>
                        <a:alpha val="51000"/>
                      </a:schemeClr>
                    </a:gs>
                    <a:gs pos="100000">
                      <a:schemeClr val="bg1">
                        <a:lumMod val="65000"/>
                      </a:schemeClr>
                    </a:gs>
                  </a:gsLst>
                  <a:path path="circle">
                    <a:fillToRect r="100000" b="100000"/>
                  </a:path>
                  <a:tileRect l="-100000" t="-100000"/>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970076" y="827314"/>
                  <a:ext cx="3877695" cy="3077029"/>
                </a:xfrm>
                <a:custGeom>
                  <a:avLst/>
                  <a:gdLst>
                    <a:gd name="connsiteX0" fmla="*/ 152355 w 3877695"/>
                    <a:gd name="connsiteY0" fmla="*/ 0 h 3077029"/>
                    <a:gd name="connsiteX1" fmla="*/ 3727721 w 3877695"/>
                    <a:gd name="connsiteY1" fmla="*/ 0 h 3077029"/>
                    <a:gd name="connsiteX2" fmla="*/ 3877695 w 3877695"/>
                    <a:gd name="connsiteY2" fmla="*/ 149974 h 3077029"/>
                    <a:gd name="connsiteX3" fmla="*/ 3877695 w 3877695"/>
                    <a:gd name="connsiteY3" fmla="*/ 2927055 h 3077029"/>
                    <a:gd name="connsiteX4" fmla="*/ 3727721 w 3877695"/>
                    <a:gd name="connsiteY4" fmla="*/ 3077029 h 3077029"/>
                    <a:gd name="connsiteX5" fmla="*/ 152355 w 3877695"/>
                    <a:gd name="connsiteY5" fmla="*/ 3077029 h 3077029"/>
                    <a:gd name="connsiteX6" fmla="*/ 2381 w 3877695"/>
                    <a:gd name="connsiteY6" fmla="*/ 2927055 h 3077029"/>
                    <a:gd name="connsiteX7" fmla="*/ 2381 w 3877695"/>
                    <a:gd name="connsiteY7" fmla="*/ 2131375 h 3077029"/>
                    <a:gd name="connsiteX8" fmla="*/ 7384 w 3877695"/>
                    <a:gd name="connsiteY8" fmla="*/ 2143453 h 3077029"/>
                    <a:gd name="connsiteX9" fmla="*/ 8273 w 3877695"/>
                    <a:gd name="connsiteY9" fmla="*/ 2143821 h 3077029"/>
                    <a:gd name="connsiteX10" fmla="*/ 0 w 3877695"/>
                    <a:gd name="connsiteY10" fmla="*/ 2123848 h 3077029"/>
                    <a:gd name="connsiteX11" fmla="*/ 11624 w 3877695"/>
                    <a:gd name="connsiteY11" fmla="*/ 2095784 h 3077029"/>
                    <a:gd name="connsiteX12" fmla="*/ 32449 w 3877695"/>
                    <a:gd name="connsiteY12" fmla="*/ 2087159 h 3077029"/>
                    <a:gd name="connsiteX13" fmla="*/ 32191 w 3877695"/>
                    <a:gd name="connsiteY13" fmla="*/ 2087052 h 3077029"/>
                    <a:gd name="connsiteX14" fmla="*/ 32872 w 3877695"/>
                    <a:gd name="connsiteY14" fmla="*/ 2086983 h 3077029"/>
                    <a:gd name="connsiteX15" fmla="*/ 39688 w 3877695"/>
                    <a:gd name="connsiteY15" fmla="*/ 2084160 h 3077029"/>
                    <a:gd name="connsiteX16" fmla="*/ 43836 w 3877695"/>
                    <a:gd name="connsiteY16" fmla="*/ 2085878 h 3077029"/>
                    <a:gd name="connsiteX17" fmla="*/ 113536 w 3877695"/>
                    <a:gd name="connsiteY17" fmla="*/ 2078852 h 3077029"/>
                    <a:gd name="connsiteX18" fmla="*/ 553924 w 3877695"/>
                    <a:gd name="connsiteY18" fmla="*/ 1538514 h 3077029"/>
                    <a:gd name="connsiteX19" fmla="*/ 113536 w 3877695"/>
                    <a:gd name="connsiteY19" fmla="*/ 998176 h 3077029"/>
                    <a:gd name="connsiteX20" fmla="*/ 49328 w 3877695"/>
                    <a:gd name="connsiteY20" fmla="*/ 991703 h 3077029"/>
                    <a:gd name="connsiteX21" fmla="*/ 40084 w 3877695"/>
                    <a:gd name="connsiteY21" fmla="*/ 995532 h 3077029"/>
                    <a:gd name="connsiteX22" fmla="*/ 0 w 3877695"/>
                    <a:gd name="connsiteY22" fmla="*/ 955448 h 3077029"/>
                    <a:gd name="connsiteX23" fmla="*/ 7876 w 3877695"/>
                    <a:gd name="connsiteY23" fmla="*/ 936433 h 3077029"/>
                    <a:gd name="connsiteX24" fmla="*/ 7384 w 3877695"/>
                    <a:gd name="connsiteY24" fmla="*/ 936637 h 3077029"/>
                    <a:gd name="connsiteX25" fmla="*/ 2381 w 3877695"/>
                    <a:gd name="connsiteY25" fmla="*/ 948714 h 3077029"/>
                    <a:gd name="connsiteX26" fmla="*/ 2381 w 3877695"/>
                    <a:gd name="connsiteY26" fmla="*/ 149974 h 3077029"/>
                    <a:gd name="connsiteX27" fmla="*/ 152355 w 3877695"/>
                    <a:gd name="connsiteY27" fmla="*/ 0 h 307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77695" h="3077029">
                      <a:moveTo>
                        <a:pt x="152355" y="0"/>
                      </a:moveTo>
                      <a:lnTo>
                        <a:pt x="3727721" y="0"/>
                      </a:lnTo>
                      <a:cubicBezTo>
                        <a:pt x="3810549" y="0"/>
                        <a:pt x="3877695" y="67146"/>
                        <a:pt x="3877695" y="149974"/>
                      </a:cubicBezTo>
                      <a:lnTo>
                        <a:pt x="3877695" y="2927055"/>
                      </a:lnTo>
                      <a:cubicBezTo>
                        <a:pt x="3877695" y="3009883"/>
                        <a:pt x="3810549" y="3077029"/>
                        <a:pt x="3727721" y="3077029"/>
                      </a:cubicBezTo>
                      <a:lnTo>
                        <a:pt x="152355" y="3077029"/>
                      </a:lnTo>
                      <a:cubicBezTo>
                        <a:pt x="69527" y="3077029"/>
                        <a:pt x="2381" y="3009883"/>
                        <a:pt x="2381" y="2927055"/>
                      </a:cubicBezTo>
                      <a:lnTo>
                        <a:pt x="2381" y="2131375"/>
                      </a:lnTo>
                      <a:lnTo>
                        <a:pt x="7384" y="2143453"/>
                      </a:lnTo>
                      <a:lnTo>
                        <a:pt x="8273" y="2143821"/>
                      </a:lnTo>
                      <a:lnTo>
                        <a:pt x="0" y="2123848"/>
                      </a:lnTo>
                      <a:cubicBezTo>
                        <a:pt x="0" y="2112889"/>
                        <a:pt x="4442" y="2102967"/>
                        <a:pt x="11624" y="2095784"/>
                      </a:cubicBezTo>
                      <a:lnTo>
                        <a:pt x="32449" y="2087159"/>
                      </a:lnTo>
                      <a:lnTo>
                        <a:pt x="32191" y="2087052"/>
                      </a:lnTo>
                      <a:lnTo>
                        <a:pt x="32872" y="2086983"/>
                      </a:lnTo>
                      <a:lnTo>
                        <a:pt x="39688" y="2084160"/>
                      </a:lnTo>
                      <a:lnTo>
                        <a:pt x="43836" y="2085878"/>
                      </a:lnTo>
                      <a:lnTo>
                        <a:pt x="113536" y="2078852"/>
                      </a:lnTo>
                      <a:cubicBezTo>
                        <a:pt x="364865" y="2027422"/>
                        <a:pt x="553924" y="1805047"/>
                        <a:pt x="553924" y="1538514"/>
                      </a:cubicBezTo>
                      <a:cubicBezTo>
                        <a:pt x="553924" y="1271981"/>
                        <a:pt x="364865" y="1049606"/>
                        <a:pt x="113536" y="998176"/>
                      </a:cubicBezTo>
                      <a:lnTo>
                        <a:pt x="49328" y="991703"/>
                      </a:lnTo>
                      <a:lnTo>
                        <a:pt x="40084" y="995532"/>
                      </a:lnTo>
                      <a:cubicBezTo>
                        <a:pt x="17946" y="995532"/>
                        <a:pt x="0" y="977586"/>
                        <a:pt x="0" y="955448"/>
                      </a:cubicBezTo>
                      <a:lnTo>
                        <a:pt x="7876" y="936433"/>
                      </a:lnTo>
                      <a:lnTo>
                        <a:pt x="7384" y="936637"/>
                      </a:lnTo>
                      <a:lnTo>
                        <a:pt x="2381" y="948714"/>
                      </a:lnTo>
                      <a:lnTo>
                        <a:pt x="2381" y="149974"/>
                      </a:lnTo>
                      <a:cubicBezTo>
                        <a:pt x="2381" y="67146"/>
                        <a:pt x="69527" y="0"/>
                        <a:pt x="152355" y="0"/>
                      </a:cubicBezTo>
                      <a:close/>
                    </a:path>
                  </a:pathLst>
                </a:custGeom>
                <a:gradFill flip="none" rotWithShape="1">
                  <a:gsLst>
                    <a:gs pos="0">
                      <a:schemeClr val="bg1"/>
                    </a:gs>
                    <a:gs pos="48000">
                      <a:srgbClr val="FBFBFB"/>
                    </a:gs>
                    <a:gs pos="52000">
                      <a:srgbClr val="F0F0F0"/>
                    </a:gs>
                    <a:gs pos="50000">
                      <a:srgbClr val="E7E7E7"/>
                    </a:gs>
                    <a:gs pos="100000">
                      <a:srgbClr val="E7E7E7"/>
                    </a:gs>
                  </a:gsLst>
                  <a:lin ang="0" scaled="1"/>
                  <a:tileRect/>
                </a:gradFill>
                <a:ln>
                  <a:noFill/>
                </a:ln>
                <a:effectLst>
                  <a:outerShdw blurRad="241300" dist="101600" sx="98000" sy="98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97829" y="1088572"/>
                <a:ext cx="246743" cy="246743"/>
              </a:xfrm>
              <a:prstGeom prst="ellipse">
                <a:avLst/>
              </a:prstGeom>
              <a:solidFill>
                <a:srgbClr val="DC6C7C"/>
              </a:solidFill>
              <a:ln>
                <a:solidFill>
                  <a:schemeClr val="bg1"/>
                </a:solidFill>
              </a:ln>
              <a:effectLst>
                <a:outerShdw blurRad="127000" dist="50800" dir="600000" sx="97000" sy="97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201697" y="2667757"/>
              <a:ext cx="4731656" cy="3454399"/>
              <a:chOff x="522515" y="827314"/>
              <a:chExt cx="4731656" cy="3454399"/>
            </a:xfrm>
          </p:grpSpPr>
          <p:grpSp>
            <p:nvGrpSpPr>
              <p:cNvPr id="22" name="组合 21"/>
              <p:cNvGrpSpPr/>
              <p:nvPr/>
            </p:nvGrpSpPr>
            <p:grpSpPr>
              <a:xfrm>
                <a:off x="522515" y="827314"/>
                <a:ext cx="4731656" cy="3454399"/>
                <a:chOff x="522515" y="827314"/>
                <a:chExt cx="4731656" cy="3454399"/>
              </a:xfrm>
            </p:grpSpPr>
            <p:sp>
              <p:nvSpPr>
                <p:cNvPr id="24" name="等腰三角形 23"/>
                <p:cNvSpPr/>
                <p:nvPr/>
              </p:nvSpPr>
              <p:spPr>
                <a:xfrm flipV="1">
                  <a:off x="522515" y="3875311"/>
                  <a:ext cx="4731656" cy="406402"/>
                </a:xfrm>
                <a:prstGeom prst="triangle">
                  <a:avLst/>
                </a:prstGeom>
                <a:gradFill flip="none" rotWithShape="1">
                  <a:gsLst>
                    <a:gs pos="0">
                      <a:schemeClr val="bg2">
                        <a:alpha val="12000"/>
                      </a:schemeClr>
                    </a:gs>
                    <a:gs pos="74000">
                      <a:schemeClr val="bg1">
                        <a:lumMod val="50000"/>
                        <a:alpha val="32000"/>
                      </a:schemeClr>
                    </a:gs>
                    <a:gs pos="94000">
                      <a:schemeClr val="tx1">
                        <a:lumMod val="50000"/>
                        <a:lumOff val="50000"/>
                        <a:alpha val="51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022690" y="1814760"/>
                  <a:ext cx="546826" cy="1102135"/>
                </a:xfrm>
                <a:custGeom>
                  <a:avLst/>
                  <a:gdLst>
                    <a:gd name="connsiteX0" fmla="*/ 0 w 546826"/>
                    <a:gd name="connsiteY0" fmla="*/ 0 h 1102135"/>
                    <a:gd name="connsiteX1" fmla="*/ 106438 w 546826"/>
                    <a:gd name="connsiteY1" fmla="*/ 10729 h 1102135"/>
                    <a:gd name="connsiteX2" fmla="*/ 546826 w 546826"/>
                    <a:gd name="connsiteY2" fmla="*/ 551067 h 1102135"/>
                    <a:gd name="connsiteX3" fmla="*/ 106438 w 546826"/>
                    <a:gd name="connsiteY3" fmla="*/ 1091405 h 1102135"/>
                    <a:gd name="connsiteX4" fmla="*/ 0 w 546826"/>
                    <a:gd name="connsiteY4" fmla="*/ 1102135 h 1102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826" h="1102135">
                      <a:moveTo>
                        <a:pt x="0" y="0"/>
                      </a:moveTo>
                      <a:lnTo>
                        <a:pt x="106438" y="10729"/>
                      </a:lnTo>
                      <a:cubicBezTo>
                        <a:pt x="357767" y="62159"/>
                        <a:pt x="546826" y="284534"/>
                        <a:pt x="546826" y="551067"/>
                      </a:cubicBezTo>
                      <a:cubicBezTo>
                        <a:pt x="546826" y="817600"/>
                        <a:pt x="357767" y="1039975"/>
                        <a:pt x="106438" y="1091405"/>
                      </a:cubicBezTo>
                      <a:lnTo>
                        <a:pt x="0" y="1102135"/>
                      </a:lnTo>
                      <a:close/>
                    </a:path>
                  </a:pathLst>
                </a:custGeom>
                <a:gradFill flip="none" rotWithShape="1">
                  <a:gsLst>
                    <a:gs pos="37000">
                      <a:schemeClr val="accent6">
                        <a:lumMod val="20000"/>
                        <a:lumOff val="80000"/>
                      </a:schemeClr>
                    </a:gs>
                    <a:gs pos="60000">
                      <a:schemeClr val="accent6">
                        <a:lumMod val="40000"/>
                        <a:lumOff val="60000"/>
                      </a:schemeClr>
                    </a:gs>
                    <a:gs pos="82000">
                      <a:schemeClr val="accent6">
                        <a:lumMod val="60000"/>
                        <a:lumOff val="40000"/>
                      </a:schemeClr>
                    </a:gs>
                    <a:gs pos="100000">
                      <a:schemeClr val="accent6">
                        <a:lumMod val="75000"/>
                      </a:schemeClr>
                    </a:gs>
                  </a:gsLst>
                  <a:path path="circle">
                    <a:fillToRect r="100000" b="100000"/>
                  </a:path>
                  <a:tileRect l="-100000" t="-100000"/>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970076" y="827314"/>
                  <a:ext cx="3877695" cy="3077029"/>
                </a:xfrm>
                <a:custGeom>
                  <a:avLst/>
                  <a:gdLst>
                    <a:gd name="connsiteX0" fmla="*/ 152355 w 3877695"/>
                    <a:gd name="connsiteY0" fmla="*/ 0 h 3077029"/>
                    <a:gd name="connsiteX1" fmla="*/ 3727721 w 3877695"/>
                    <a:gd name="connsiteY1" fmla="*/ 0 h 3077029"/>
                    <a:gd name="connsiteX2" fmla="*/ 3877695 w 3877695"/>
                    <a:gd name="connsiteY2" fmla="*/ 149974 h 3077029"/>
                    <a:gd name="connsiteX3" fmla="*/ 3877695 w 3877695"/>
                    <a:gd name="connsiteY3" fmla="*/ 2927055 h 3077029"/>
                    <a:gd name="connsiteX4" fmla="*/ 3727721 w 3877695"/>
                    <a:gd name="connsiteY4" fmla="*/ 3077029 h 3077029"/>
                    <a:gd name="connsiteX5" fmla="*/ 152355 w 3877695"/>
                    <a:gd name="connsiteY5" fmla="*/ 3077029 h 3077029"/>
                    <a:gd name="connsiteX6" fmla="*/ 2381 w 3877695"/>
                    <a:gd name="connsiteY6" fmla="*/ 2927055 h 3077029"/>
                    <a:gd name="connsiteX7" fmla="*/ 2381 w 3877695"/>
                    <a:gd name="connsiteY7" fmla="*/ 2131375 h 3077029"/>
                    <a:gd name="connsiteX8" fmla="*/ 7384 w 3877695"/>
                    <a:gd name="connsiteY8" fmla="*/ 2143453 h 3077029"/>
                    <a:gd name="connsiteX9" fmla="*/ 8273 w 3877695"/>
                    <a:gd name="connsiteY9" fmla="*/ 2143821 h 3077029"/>
                    <a:gd name="connsiteX10" fmla="*/ 0 w 3877695"/>
                    <a:gd name="connsiteY10" fmla="*/ 2123848 h 3077029"/>
                    <a:gd name="connsiteX11" fmla="*/ 11624 w 3877695"/>
                    <a:gd name="connsiteY11" fmla="*/ 2095784 h 3077029"/>
                    <a:gd name="connsiteX12" fmla="*/ 32449 w 3877695"/>
                    <a:gd name="connsiteY12" fmla="*/ 2087159 h 3077029"/>
                    <a:gd name="connsiteX13" fmla="*/ 32191 w 3877695"/>
                    <a:gd name="connsiteY13" fmla="*/ 2087052 h 3077029"/>
                    <a:gd name="connsiteX14" fmla="*/ 32872 w 3877695"/>
                    <a:gd name="connsiteY14" fmla="*/ 2086983 h 3077029"/>
                    <a:gd name="connsiteX15" fmla="*/ 39688 w 3877695"/>
                    <a:gd name="connsiteY15" fmla="*/ 2084160 h 3077029"/>
                    <a:gd name="connsiteX16" fmla="*/ 43836 w 3877695"/>
                    <a:gd name="connsiteY16" fmla="*/ 2085878 h 3077029"/>
                    <a:gd name="connsiteX17" fmla="*/ 113536 w 3877695"/>
                    <a:gd name="connsiteY17" fmla="*/ 2078852 h 3077029"/>
                    <a:gd name="connsiteX18" fmla="*/ 553924 w 3877695"/>
                    <a:gd name="connsiteY18" fmla="*/ 1538514 h 3077029"/>
                    <a:gd name="connsiteX19" fmla="*/ 113536 w 3877695"/>
                    <a:gd name="connsiteY19" fmla="*/ 998176 h 3077029"/>
                    <a:gd name="connsiteX20" fmla="*/ 49328 w 3877695"/>
                    <a:gd name="connsiteY20" fmla="*/ 991703 h 3077029"/>
                    <a:gd name="connsiteX21" fmla="*/ 40084 w 3877695"/>
                    <a:gd name="connsiteY21" fmla="*/ 995532 h 3077029"/>
                    <a:gd name="connsiteX22" fmla="*/ 0 w 3877695"/>
                    <a:gd name="connsiteY22" fmla="*/ 955448 h 3077029"/>
                    <a:gd name="connsiteX23" fmla="*/ 7876 w 3877695"/>
                    <a:gd name="connsiteY23" fmla="*/ 936433 h 3077029"/>
                    <a:gd name="connsiteX24" fmla="*/ 7384 w 3877695"/>
                    <a:gd name="connsiteY24" fmla="*/ 936637 h 3077029"/>
                    <a:gd name="connsiteX25" fmla="*/ 2381 w 3877695"/>
                    <a:gd name="connsiteY25" fmla="*/ 948714 h 3077029"/>
                    <a:gd name="connsiteX26" fmla="*/ 2381 w 3877695"/>
                    <a:gd name="connsiteY26" fmla="*/ 149974 h 3077029"/>
                    <a:gd name="connsiteX27" fmla="*/ 152355 w 3877695"/>
                    <a:gd name="connsiteY27" fmla="*/ 0 h 307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77695" h="3077029">
                      <a:moveTo>
                        <a:pt x="152355" y="0"/>
                      </a:moveTo>
                      <a:lnTo>
                        <a:pt x="3727721" y="0"/>
                      </a:lnTo>
                      <a:cubicBezTo>
                        <a:pt x="3810549" y="0"/>
                        <a:pt x="3877695" y="67146"/>
                        <a:pt x="3877695" y="149974"/>
                      </a:cubicBezTo>
                      <a:lnTo>
                        <a:pt x="3877695" y="2927055"/>
                      </a:lnTo>
                      <a:cubicBezTo>
                        <a:pt x="3877695" y="3009883"/>
                        <a:pt x="3810549" y="3077029"/>
                        <a:pt x="3727721" y="3077029"/>
                      </a:cubicBezTo>
                      <a:lnTo>
                        <a:pt x="152355" y="3077029"/>
                      </a:lnTo>
                      <a:cubicBezTo>
                        <a:pt x="69527" y="3077029"/>
                        <a:pt x="2381" y="3009883"/>
                        <a:pt x="2381" y="2927055"/>
                      </a:cubicBezTo>
                      <a:lnTo>
                        <a:pt x="2381" y="2131375"/>
                      </a:lnTo>
                      <a:lnTo>
                        <a:pt x="7384" y="2143453"/>
                      </a:lnTo>
                      <a:lnTo>
                        <a:pt x="8273" y="2143821"/>
                      </a:lnTo>
                      <a:lnTo>
                        <a:pt x="0" y="2123848"/>
                      </a:lnTo>
                      <a:cubicBezTo>
                        <a:pt x="0" y="2112889"/>
                        <a:pt x="4442" y="2102967"/>
                        <a:pt x="11624" y="2095784"/>
                      </a:cubicBezTo>
                      <a:lnTo>
                        <a:pt x="32449" y="2087159"/>
                      </a:lnTo>
                      <a:lnTo>
                        <a:pt x="32191" y="2087052"/>
                      </a:lnTo>
                      <a:lnTo>
                        <a:pt x="32872" y="2086983"/>
                      </a:lnTo>
                      <a:lnTo>
                        <a:pt x="39688" y="2084160"/>
                      </a:lnTo>
                      <a:lnTo>
                        <a:pt x="43836" y="2085878"/>
                      </a:lnTo>
                      <a:lnTo>
                        <a:pt x="113536" y="2078852"/>
                      </a:lnTo>
                      <a:cubicBezTo>
                        <a:pt x="364865" y="2027422"/>
                        <a:pt x="553924" y="1805047"/>
                        <a:pt x="553924" y="1538514"/>
                      </a:cubicBezTo>
                      <a:cubicBezTo>
                        <a:pt x="553924" y="1271981"/>
                        <a:pt x="364865" y="1049606"/>
                        <a:pt x="113536" y="998176"/>
                      </a:cubicBezTo>
                      <a:lnTo>
                        <a:pt x="49328" y="991703"/>
                      </a:lnTo>
                      <a:lnTo>
                        <a:pt x="40084" y="995532"/>
                      </a:lnTo>
                      <a:cubicBezTo>
                        <a:pt x="17946" y="995532"/>
                        <a:pt x="0" y="977586"/>
                        <a:pt x="0" y="955448"/>
                      </a:cubicBezTo>
                      <a:lnTo>
                        <a:pt x="7876" y="936433"/>
                      </a:lnTo>
                      <a:lnTo>
                        <a:pt x="7384" y="936637"/>
                      </a:lnTo>
                      <a:lnTo>
                        <a:pt x="2381" y="948714"/>
                      </a:lnTo>
                      <a:lnTo>
                        <a:pt x="2381" y="149974"/>
                      </a:lnTo>
                      <a:cubicBezTo>
                        <a:pt x="2381" y="67146"/>
                        <a:pt x="69527" y="0"/>
                        <a:pt x="152355" y="0"/>
                      </a:cubicBezTo>
                      <a:close/>
                    </a:path>
                  </a:pathLst>
                </a:custGeom>
                <a:gradFill flip="none" rotWithShape="1">
                  <a:gsLst>
                    <a:gs pos="0">
                      <a:schemeClr val="bg1"/>
                    </a:gs>
                    <a:gs pos="48000">
                      <a:srgbClr val="FBFBFB"/>
                    </a:gs>
                    <a:gs pos="52000">
                      <a:srgbClr val="F0F0F0"/>
                    </a:gs>
                    <a:gs pos="50000">
                      <a:srgbClr val="E7E7E7"/>
                    </a:gs>
                    <a:gs pos="100000">
                      <a:srgbClr val="E7E7E7"/>
                    </a:gs>
                  </a:gsLst>
                  <a:lin ang="0" scaled="1"/>
                  <a:tileRect/>
                </a:gradFill>
                <a:ln>
                  <a:noFill/>
                </a:ln>
                <a:effectLst>
                  <a:outerShdw blurRad="241300" dist="101600" sx="98000" sy="98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4397829" y="1088572"/>
                <a:ext cx="246743" cy="246743"/>
              </a:xfrm>
              <a:prstGeom prst="ellipse">
                <a:avLst/>
              </a:prstGeom>
              <a:solidFill>
                <a:srgbClr val="3A3A3A"/>
              </a:solidFill>
              <a:ln>
                <a:solidFill>
                  <a:schemeClr val="bg1"/>
                </a:solidFill>
              </a:ln>
              <a:effectLst>
                <a:outerShdw blurRad="127000" dist="50800" dir="600000" sx="97000" sy="97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Freeform 157"/>
            <p:cNvSpPr>
              <a:spLocks noEditPoints="1"/>
            </p:cNvSpPr>
            <p:nvPr/>
          </p:nvSpPr>
          <p:spPr bwMode="auto">
            <a:xfrm>
              <a:off x="1546918" y="4017587"/>
              <a:ext cx="346795" cy="382616"/>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任意多边形 27"/>
            <p:cNvSpPr/>
            <p:nvPr/>
          </p:nvSpPr>
          <p:spPr bwMode="auto">
            <a:xfrm>
              <a:off x="6701872" y="4060698"/>
              <a:ext cx="339505" cy="339505"/>
            </a:xfrm>
            <a:custGeom>
              <a:avLst/>
              <a:gdLst>
                <a:gd name="connsiteX0" fmla="*/ 531623 w 1063246"/>
                <a:gd name="connsiteY0" fmla="*/ 386480 h 1063246"/>
                <a:gd name="connsiteX1" fmla="*/ 386480 w 1063246"/>
                <a:gd name="connsiteY1" fmla="*/ 531623 h 1063246"/>
                <a:gd name="connsiteX2" fmla="*/ 531623 w 1063246"/>
                <a:gd name="connsiteY2" fmla="*/ 676766 h 1063246"/>
                <a:gd name="connsiteX3" fmla="*/ 676766 w 1063246"/>
                <a:gd name="connsiteY3" fmla="*/ 531623 h 1063246"/>
                <a:gd name="connsiteX4" fmla="*/ 531623 w 1063246"/>
                <a:gd name="connsiteY4" fmla="*/ 386480 h 1063246"/>
                <a:gd name="connsiteX5" fmla="*/ 389857 w 1063246"/>
                <a:gd name="connsiteY5" fmla="*/ 0 h 1063246"/>
                <a:gd name="connsiteX6" fmla="*/ 478461 w 1063246"/>
                <a:gd name="connsiteY6" fmla="*/ 141766 h 1063246"/>
                <a:gd name="connsiteX7" fmla="*/ 531623 w 1063246"/>
                <a:gd name="connsiteY7" fmla="*/ 141766 h 1063246"/>
                <a:gd name="connsiteX8" fmla="*/ 593646 w 1063246"/>
                <a:gd name="connsiteY8" fmla="*/ 141766 h 1063246"/>
                <a:gd name="connsiteX9" fmla="*/ 682250 w 1063246"/>
                <a:gd name="connsiteY9" fmla="*/ 0 h 1063246"/>
                <a:gd name="connsiteX10" fmla="*/ 806295 w 1063246"/>
                <a:gd name="connsiteY10" fmla="*/ 53162 h 1063246"/>
                <a:gd name="connsiteX11" fmla="*/ 770853 w 1063246"/>
                <a:gd name="connsiteY11" fmla="*/ 212649 h 1063246"/>
                <a:gd name="connsiteX12" fmla="*/ 850597 w 1063246"/>
                <a:gd name="connsiteY12" fmla="*/ 301253 h 1063246"/>
                <a:gd name="connsiteX13" fmla="*/ 1010084 w 1063246"/>
                <a:gd name="connsiteY13" fmla="*/ 256951 h 1063246"/>
                <a:gd name="connsiteX14" fmla="*/ 1063246 w 1063246"/>
                <a:gd name="connsiteY14" fmla="*/ 389857 h 1063246"/>
                <a:gd name="connsiteX15" fmla="*/ 921480 w 1063246"/>
                <a:gd name="connsiteY15" fmla="*/ 478461 h 1063246"/>
                <a:gd name="connsiteX16" fmla="*/ 921480 w 1063246"/>
                <a:gd name="connsiteY16" fmla="*/ 531623 h 1063246"/>
                <a:gd name="connsiteX17" fmla="*/ 921480 w 1063246"/>
                <a:gd name="connsiteY17" fmla="*/ 593646 h 1063246"/>
                <a:gd name="connsiteX18" fmla="*/ 1063246 w 1063246"/>
                <a:gd name="connsiteY18" fmla="*/ 673389 h 1063246"/>
                <a:gd name="connsiteX19" fmla="*/ 1010084 w 1063246"/>
                <a:gd name="connsiteY19" fmla="*/ 806295 h 1063246"/>
                <a:gd name="connsiteX20" fmla="*/ 850597 w 1063246"/>
                <a:gd name="connsiteY20" fmla="*/ 761993 h 1063246"/>
                <a:gd name="connsiteX21" fmla="*/ 761993 w 1063246"/>
                <a:gd name="connsiteY21" fmla="*/ 850597 h 1063246"/>
                <a:gd name="connsiteX22" fmla="*/ 806295 w 1063246"/>
                <a:gd name="connsiteY22" fmla="*/ 1010084 h 1063246"/>
                <a:gd name="connsiteX23" fmla="*/ 673389 w 1063246"/>
                <a:gd name="connsiteY23" fmla="*/ 1063246 h 1063246"/>
                <a:gd name="connsiteX24" fmla="*/ 584785 w 1063246"/>
                <a:gd name="connsiteY24" fmla="*/ 921480 h 1063246"/>
                <a:gd name="connsiteX25" fmla="*/ 531623 w 1063246"/>
                <a:gd name="connsiteY25" fmla="*/ 921480 h 1063246"/>
                <a:gd name="connsiteX26" fmla="*/ 469600 w 1063246"/>
                <a:gd name="connsiteY26" fmla="*/ 921480 h 1063246"/>
                <a:gd name="connsiteX27" fmla="*/ 389857 w 1063246"/>
                <a:gd name="connsiteY27" fmla="*/ 1063246 h 1063246"/>
                <a:gd name="connsiteX28" fmla="*/ 256951 w 1063246"/>
                <a:gd name="connsiteY28" fmla="*/ 1010084 h 1063246"/>
                <a:gd name="connsiteX29" fmla="*/ 301253 w 1063246"/>
                <a:gd name="connsiteY29" fmla="*/ 841736 h 1063246"/>
                <a:gd name="connsiteX30" fmla="*/ 212649 w 1063246"/>
                <a:gd name="connsiteY30" fmla="*/ 761993 h 1063246"/>
                <a:gd name="connsiteX31" fmla="*/ 53162 w 1063246"/>
                <a:gd name="connsiteY31" fmla="*/ 806295 h 1063246"/>
                <a:gd name="connsiteX32" fmla="*/ 0 w 1063246"/>
                <a:gd name="connsiteY32" fmla="*/ 673389 h 1063246"/>
                <a:gd name="connsiteX33" fmla="*/ 141766 w 1063246"/>
                <a:gd name="connsiteY33" fmla="*/ 584785 h 1063246"/>
                <a:gd name="connsiteX34" fmla="*/ 141766 w 1063246"/>
                <a:gd name="connsiteY34" fmla="*/ 531623 h 1063246"/>
                <a:gd name="connsiteX35" fmla="*/ 141766 w 1063246"/>
                <a:gd name="connsiteY35" fmla="*/ 469600 h 1063246"/>
                <a:gd name="connsiteX36" fmla="*/ 0 w 1063246"/>
                <a:gd name="connsiteY36" fmla="*/ 380997 h 1063246"/>
                <a:gd name="connsiteX37" fmla="*/ 53162 w 1063246"/>
                <a:gd name="connsiteY37" fmla="*/ 256951 h 1063246"/>
                <a:gd name="connsiteX38" fmla="*/ 212649 w 1063246"/>
                <a:gd name="connsiteY38" fmla="*/ 301253 h 1063246"/>
                <a:gd name="connsiteX39" fmla="*/ 301253 w 1063246"/>
                <a:gd name="connsiteY39" fmla="*/ 212649 h 1063246"/>
                <a:gd name="connsiteX40" fmla="*/ 256951 w 1063246"/>
                <a:gd name="connsiteY40" fmla="*/ 53162 h 1063246"/>
                <a:gd name="connsiteX41" fmla="*/ 389857 w 1063246"/>
                <a:gd name="connsiteY41" fmla="*/ 0 h 10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63246" h="1063246">
                  <a:moveTo>
                    <a:pt x="531623" y="386480"/>
                  </a:moveTo>
                  <a:cubicBezTo>
                    <a:pt x="451463" y="386480"/>
                    <a:pt x="386480" y="451463"/>
                    <a:pt x="386480" y="531623"/>
                  </a:cubicBezTo>
                  <a:cubicBezTo>
                    <a:pt x="386480" y="611783"/>
                    <a:pt x="451463" y="676766"/>
                    <a:pt x="531623" y="676766"/>
                  </a:cubicBezTo>
                  <a:cubicBezTo>
                    <a:pt x="611783" y="676766"/>
                    <a:pt x="676766" y="611783"/>
                    <a:pt x="676766" y="531623"/>
                  </a:cubicBezTo>
                  <a:cubicBezTo>
                    <a:pt x="676766" y="451463"/>
                    <a:pt x="611783" y="386480"/>
                    <a:pt x="531623" y="386480"/>
                  </a:cubicBezTo>
                  <a:close/>
                  <a:moveTo>
                    <a:pt x="389857" y="0"/>
                  </a:moveTo>
                  <a:cubicBezTo>
                    <a:pt x="478461" y="141766"/>
                    <a:pt x="478461" y="141766"/>
                    <a:pt x="478461" y="141766"/>
                  </a:cubicBezTo>
                  <a:cubicBezTo>
                    <a:pt x="496182" y="141766"/>
                    <a:pt x="513902" y="141766"/>
                    <a:pt x="531623" y="141766"/>
                  </a:cubicBezTo>
                  <a:cubicBezTo>
                    <a:pt x="549344" y="141766"/>
                    <a:pt x="575925" y="141766"/>
                    <a:pt x="593646" y="141766"/>
                  </a:cubicBezTo>
                  <a:cubicBezTo>
                    <a:pt x="682250" y="0"/>
                    <a:pt x="682250" y="0"/>
                    <a:pt x="682250" y="0"/>
                  </a:cubicBezTo>
                  <a:cubicBezTo>
                    <a:pt x="806295" y="53162"/>
                    <a:pt x="806295" y="53162"/>
                    <a:pt x="806295" y="53162"/>
                  </a:cubicBezTo>
                  <a:cubicBezTo>
                    <a:pt x="770853" y="212649"/>
                    <a:pt x="770853" y="212649"/>
                    <a:pt x="770853" y="212649"/>
                  </a:cubicBezTo>
                  <a:cubicBezTo>
                    <a:pt x="797435" y="239230"/>
                    <a:pt x="824016" y="265812"/>
                    <a:pt x="850597" y="301253"/>
                  </a:cubicBezTo>
                  <a:cubicBezTo>
                    <a:pt x="1010084" y="256951"/>
                    <a:pt x="1010084" y="256951"/>
                    <a:pt x="1010084" y="256951"/>
                  </a:cubicBezTo>
                  <a:cubicBezTo>
                    <a:pt x="1063246" y="389857"/>
                    <a:pt x="1063246" y="389857"/>
                    <a:pt x="1063246" y="389857"/>
                  </a:cubicBezTo>
                  <a:cubicBezTo>
                    <a:pt x="921480" y="478461"/>
                    <a:pt x="921480" y="478461"/>
                    <a:pt x="921480" y="478461"/>
                  </a:cubicBezTo>
                  <a:cubicBezTo>
                    <a:pt x="921480" y="496182"/>
                    <a:pt x="921480" y="513902"/>
                    <a:pt x="921480" y="531623"/>
                  </a:cubicBezTo>
                  <a:cubicBezTo>
                    <a:pt x="921480" y="549344"/>
                    <a:pt x="921480" y="567065"/>
                    <a:pt x="921480" y="593646"/>
                  </a:cubicBezTo>
                  <a:cubicBezTo>
                    <a:pt x="1063246" y="673389"/>
                    <a:pt x="1063246" y="673389"/>
                    <a:pt x="1063246" y="673389"/>
                  </a:cubicBezTo>
                  <a:cubicBezTo>
                    <a:pt x="1010084" y="806295"/>
                    <a:pt x="1010084" y="806295"/>
                    <a:pt x="1010084" y="806295"/>
                  </a:cubicBezTo>
                  <a:cubicBezTo>
                    <a:pt x="850597" y="761993"/>
                    <a:pt x="850597" y="761993"/>
                    <a:pt x="850597" y="761993"/>
                  </a:cubicBezTo>
                  <a:cubicBezTo>
                    <a:pt x="824016" y="797435"/>
                    <a:pt x="797435" y="824016"/>
                    <a:pt x="761993" y="850597"/>
                  </a:cubicBezTo>
                  <a:cubicBezTo>
                    <a:pt x="806295" y="1010084"/>
                    <a:pt x="806295" y="1010084"/>
                    <a:pt x="806295" y="1010084"/>
                  </a:cubicBezTo>
                  <a:cubicBezTo>
                    <a:pt x="673389" y="1063246"/>
                    <a:pt x="673389" y="1063246"/>
                    <a:pt x="673389" y="1063246"/>
                  </a:cubicBezTo>
                  <a:cubicBezTo>
                    <a:pt x="584785" y="921480"/>
                    <a:pt x="584785" y="921480"/>
                    <a:pt x="584785" y="921480"/>
                  </a:cubicBezTo>
                  <a:cubicBezTo>
                    <a:pt x="567065" y="921480"/>
                    <a:pt x="549344" y="921480"/>
                    <a:pt x="531623" y="921480"/>
                  </a:cubicBezTo>
                  <a:cubicBezTo>
                    <a:pt x="513902" y="921480"/>
                    <a:pt x="496182" y="921480"/>
                    <a:pt x="469600" y="921480"/>
                  </a:cubicBezTo>
                  <a:cubicBezTo>
                    <a:pt x="389857" y="1063246"/>
                    <a:pt x="389857" y="1063246"/>
                    <a:pt x="389857" y="1063246"/>
                  </a:cubicBezTo>
                  <a:cubicBezTo>
                    <a:pt x="256951" y="1010084"/>
                    <a:pt x="256951" y="1010084"/>
                    <a:pt x="256951" y="1010084"/>
                  </a:cubicBezTo>
                  <a:cubicBezTo>
                    <a:pt x="301253" y="841736"/>
                    <a:pt x="301253" y="841736"/>
                    <a:pt x="301253" y="841736"/>
                  </a:cubicBezTo>
                  <a:cubicBezTo>
                    <a:pt x="265812" y="824016"/>
                    <a:pt x="239230" y="788574"/>
                    <a:pt x="212649" y="761993"/>
                  </a:cubicBezTo>
                  <a:cubicBezTo>
                    <a:pt x="53162" y="806295"/>
                    <a:pt x="53162" y="806295"/>
                    <a:pt x="53162" y="806295"/>
                  </a:cubicBezTo>
                  <a:cubicBezTo>
                    <a:pt x="0" y="673389"/>
                    <a:pt x="0" y="673389"/>
                    <a:pt x="0" y="673389"/>
                  </a:cubicBezTo>
                  <a:cubicBezTo>
                    <a:pt x="141766" y="584785"/>
                    <a:pt x="141766" y="584785"/>
                    <a:pt x="141766" y="584785"/>
                  </a:cubicBezTo>
                  <a:cubicBezTo>
                    <a:pt x="141766" y="567065"/>
                    <a:pt x="141766" y="549344"/>
                    <a:pt x="141766" y="531623"/>
                  </a:cubicBezTo>
                  <a:cubicBezTo>
                    <a:pt x="141766" y="505042"/>
                    <a:pt x="141766" y="487321"/>
                    <a:pt x="141766" y="469600"/>
                  </a:cubicBezTo>
                  <a:cubicBezTo>
                    <a:pt x="0" y="380997"/>
                    <a:pt x="0" y="380997"/>
                    <a:pt x="0" y="380997"/>
                  </a:cubicBezTo>
                  <a:cubicBezTo>
                    <a:pt x="53162" y="256951"/>
                    <a:pt x="53162" y="256951"/>
                    <a:pt x="53162" y="256951"/>
                  </a:cubicBezTo>
                  <a:cubicBezTo>
                    <a:pt x="212649" y="301253"/>
                    <a:pt x="212649" y="301253"/>
                    <a:pt x="212649" y="301253"/>
                  </a:cubicBezTo>
                  <a:cubicBezTo>
                    <a:pt x="239230" y="265812"/>
                    <a:pt x="265812" y="239230"/>
                    <a:pt x="301253" y="212649"/>
                  </a:cubicBezTo>
                  <a:cubicBezTo>
                    <a:pt x="256951" y="53162"/>
                    <a:pt x="256951" y="53162"/>
                    <a:pt x="256951" y="53162"/>
                  </a:cubicBezTo>
                  <a:cubicBezTo>
                    <a:pt x="389857" y="0"/>
                    <a:pt x="389857" y="0"/>
                    <a:pt x="389857" y="0"/>
                  </a:cubicBezTo>
                  <a:close/>
                </a:path>
              </a:pathLst>
            </a:custGeom>
            <a:solidFill>
              <a:srgbClr val="3A3A3A"/>
            </a:solidFill>
            <a:ln w="30163" cap="rnd">
              <a:noFill/>
              <a:prstDash val="solid"/>
              <a:round/>
            </a:ln>
          </p:spPr>
          <p:txBody>
            <a:bodyPr vert="horz" wrap="square" lIns="91440" tIns="45720" rIns="91440" bIns="45720" numCol="1" anchor="t" anchorCtr="0" compatLnSpc="1">
              <a:noAutofit/>
            </a:bodyPr>
            <a:lstStyle/>
            <a:p>
              <a:endParaRPr lang="zh-CN" altLang="en-US"/>
            </a:p>
          </p:txBody>
        </p:sp>
        <p:sp>
          <p:nvSpPr>
            <p:cNvPr id="29" name="文本框 42"/>
            <p:cNvSpPr txBox="1"/>
            <p:nvPr/>
          </p:nvSpPr>
          <p:spPr>
            <a:xfrm>
              <a:off x="3454421" y="3244221"/>
              <a:ext cx="1210588" cy="400110"/>
            </a:xfrm>
            <a:prstGeom prst="rect">
              <a:avLst/>
            </a:prstGeom>
            <a:noFill/>
          </p:spPr>
          <p:txBody>
            <a:bodyPr wrap="none" rtlCol="0">
              <a:spAutoFit/>
            </a:bodyPr>
            <a:lstStyle/>
            <a:p>
              <a:r>
                <a:rPr lang="zh-CN" altLang="en-US" sz="2000" b="1" dirty="0">
                  <a:solidFill>
                    <a:srgbClr val="C00000"/>
                  </a:solidFill>
                  <a:latin typeface="华文中宋" panose="02010600040101010101" charset="-122"/>
                  <a:ea typeface="华文中宋" panose="02010600040101010101" charset="-122"/>
                </a:rPr>
                <a:t>依赖关系</a:t>
              </a:r>
              <a:endParaRPr lang="zh-CN" altLang="en-US" sz="2000" b="1" dirty="0">
                <a:solidFill>
                  <a:srgbClr val="C00000"/>
                </a:solidFill>
              </a:endParaRPr>
            </a:p>
          </p:txBody>
        </p:sp>
        <p:sp>
          <p:nvSpPr>
            <p:cNvPr id="30" name="文本框 43"/>
            <p:cNvSpPr txBox="1"/>
            <p:nvPr/>
          </p:nvSpPr>
          <p:spPr>
            <a:xfrm>
              <a:off x="3454421" y="3659560"/>
              <a:ext cx="1888550" cy="1708160"/>
            </a:xfrm>
            <a:prstGeom prst="rect">
              <a:avLst/>
            </a:prstGeom>
            <a:noFill/>
          </p:spPr>
          <p:txBody>
            <a:bodyPr wrap="square" rtlCol="0">
              <a:spAutoFit/>
            </a:bodyPr>
            <a:lstStyle/>
            <a:p>
              <a:pPr>
                <a:lnSpc>
                  <a:spcPct val="150000"/>
                </a:lnSpc>
              </a:pPr>
              <a:r>
                <a:rPr lang="zh-CN" altLang="en-US" sz="1400" dirty="0">
                  <a:latin typeface="华文中宋" panose="02010600040101010101" charset="-122"/>
                  <a:ea typeface="华文中宋" panose="02010600040101010101" charset="-122"/>
                </a:rPr>
                <a:t>指组件依赖外部提供的服务</a:t>
              </a:r>
              <a:r>
                <a:rPr lang="en-US" altLang="zh-CN" sz="1400" dirty="0">
                  <a:latin typeface="华文中宋" panose="02010600040101010101" charset="-122"/>
                  <a:ea typeface="华文中宋" panose="02010600040101010101" charset="-122"/>
                </a:rPr>
                <a:t>(</a:t>
              </a:r>
              <a:r>
                <a:rPr lang="zh-CN" altLang="en-US" sz="1400" dirty="0">
                  <a:latin typeface="华文中宋" panose="02010600040101010101" charset="-122"/>
                  <a:ea typeface="华文中宋" panose="02010600040101010101" charset="-122"/>
                </a:rPr>
                <a:t>由组件到接口</a:t>
              </a:r>
              <a:r>
                <a:rPr lang="en-US" altLang="zh-CN" sz="1400" dirty="0">
                  <a:latin typeface="华文中宋" panose="02010600040101010101" charset="-122"/>
                  <a:ea typeface="华文中宋" panose="02010600040101010101" charset="-122"/>
                </a:rPr>
                <a:t>)</a:t>
              </a:r>
              <a:r>
                <a:rPr lang="zh-CN" altLang="en-US" sz="1400" dirty="0">
                  <a:latin typeface="华文中宋" panose="02010600040101010101" charset="-122"/>
                  <a:ea typeface="华文中宋" panose="02010600040101010101" charset="-122"/>
                </a:rPr>
                <a:t>。构件图中的依赖关系使用虚线箭头表示</a:t>
              </a:r>
              <a:r>
                <a:rPr lang="en-US" altLang="zh-CN" sz="1400" dirty="0">
                  <a:latin typeface="华文中宋" panose="02010600040101010101" charset="-122"/>
                  <a:ea typeface="华文中宋" panose="02010600040101010101" charset="-122"/>
                </a:rPr>
                <a:t>,</a:t>
              </a:r>
              <a:r>
                <a:rPr lang="zh-CN" altLang="en-US" sz="1400" dirty="0">
                  <a:latin typeface="华文中宋" panose="02010600040101010101" charset="-122"/>
                  <a:ea typeface="华文中宋" panose="02010600040101010101" charset="-122"/>
                </a:rPr>
                <a:t>如图</a:t>
              </a:r>
              <a:r>
                <a:rPr lang="en-US" altLang="zh-CN" sz="1400" dirty="0">
                  <a:latin typeface="华文中宋" panose="02010600040101010101" charset="-122"/>
                  <a:ea typeface="华文中宋" panose="02010600040101010101" charset="-122"/>
                </a:rPr>
                <a:t>8.6</a:t>
              </a:r>
              <a:r>
                <a:rPr lang="zh-CN" altLang="en-US" sz="1400" dirty="0">
                  <a:latin typeface="华文中宋" panose="02010600040101010101" charset="-122"/>
                  <a:ea typeface="华文中宋" panose="02010600040101010101" charset="-122"/>
                </a:rPr>
                <a:t>所示。</a:t>
              </a:r>
              <a:endParaRPr lang="en-US" altLang="zh-CN" sz="1400" dirty="0">
                <a:latin typeface="华文中宋" panose="02010600040101010101" charset="-122"/>
                <a:ea typeface="华文中宋" panose="02010600040101010101" charset="-122"/>
              </a:endParaRPr>
            </a:p>
          </p:txBody>
        </p:sp>
        <p:sp>
          <p:nvSpPr>
            <p:cNvPr id="31" name="文本框 44"/>
            <p:cNvSpPr txBox="1"/>
            <p:nvPr/>
          </p:nvSpPr>
          <p:spPr>
            <a:xfrm>
              <a:off x="8727182" y="3271588"/>
              <a:ext cx="1210588" cy="400110"/>
            </a:xfrm>
            <a:prstGeom prst="rect">
              <a:avLst/>
            </a:prstGeom>
            <a:noFill/>
          </p:spPr>
          <p:txBody>
            <a:bodyPr wrap="none" rtlCol="0">
              <a:spAutoFit/>
            </a:bodyPr>
            <a:lstStyle/>
            <a:p>
              <a:r>
                <a:rPr lang="zh-CN" altLang="en-US" sz="2000" b="1" dirty="0">
                  <a:solidFill>
                    <a:srgbClr val="C00000"/>
                  </a:solidFill>
                  <a:latin typeface="华文中宋" panose="02010600040101010101" charset="-122"/>
                  <a:ea typeface="华文中宋" panose="02010600040101010101" charset="-122"/>
                </a:rPr>
                <a:t>实现关系</a:t>
              </a:r>
              <a:endParaRPr lang="zh-CN" altLang="en-US" sz="2000" b="1" dirty="0">
                <a:solidFill>
                  <a:srgbClr val="C00000"/>
                </a:solidFill>
              </a:endParaRPr>
            </a:p>
          </p:txBody>
        </p:sp>
        <p:sp>
          <p:nvSpPr>
            <p:cNvPr id="32" name="文本框 45"/>
            <p:cNvSpPr txBox="1"/>
            <p:nvPr/>
          </p:nvSpPr>
          <p:spPr>
            <a:xfrm>
              <a:off x="8727182" y="3644331"/>
              <a:ext cx="1799771" cy="2031325"/>
            </a:xfrm>
            <a:prstGeom prst="rect">
              <a:avLst/>
            </a:prstGeom>
            <a:noFill/>
          </p:spPr>
          <p:txBody>
            <a:bodyPr wrap="square" rtlCol="0">
              <a:spAutoFit/>
            </a:bodyPr>
            <a:lstStyle/>
            <a:p>
              <a:pPr>
                <a:lnSpc>
                  <a:spcPct val="150000"/>
                </a:lnSpc>
              </a:pPr>
              <a:r>
                <a:rPr lang="zh-CN" altLang="en-US" sz="1400" dirty="0">
                  <a:latin typeface="华文中宋" panose="02010600040101010101" charset="-122"/>
                  <a:ea typeface="华文中宋" panose="02010600040101010101" charset="-122"/>
                </a:rPr>
                <a:t>指组件向外提供的服务。实现关系使用实线表示</a:t>
              </a:r>
              <a:r>
                <a:rPr lang="en-US" altLang="zh-CN" sz="1400" dirty="0">
                  <a:latin typeface="华文中宋" panose="02010600040101010101" charset="-122"/>
                  <a:ea typeface="华文中宋" panose="02010600040101010101" charset="-122"/>
                </a:rPr>
                <a:t>,</a:t>
              </a:r>
              <a:r>
                <a:rPr lang="zh-CN" altLang="en-US" sz="1400" dirty="0">
                  <a:latin typeface="华文中宋" panose="02010600040101010101" charset="-122"/>
                  <a:ea typeface="华文中宋" panose="02010600040101010101" charset="-122"/>
                </a:rPr>
                <a:t>如图</a:t>
              </a:r>
              <a:r>
                <a:rPr lang="en-US" altLang="zh-CN" sz="1400" dirty="0">
                  <a:latin typeface="华文中宋" panose="02010600040101010101" charset="-122"/>
                  <a:ea typeface="华文中宋" panose="02010600040101010101" charset="-122"/>
                </a:rPr>
                <a:t>8.7</a:t>
              </a:r>
              <a:r>
                <a:rPr lang="zh-CN" altLang="en-US" sz="1400" dirty="0">
                  <a:latin typeface="华文中宋" panose="02010600040101010101" charset="-122"/>
                  <a:ea typeface="华文中宋" panose="02010600040101010101" charset="-122"/>
                </a:rPr>
                <a:t>所示。实现关系多用于组件和接口之间。组件可以实现接口。</a:t>
              </a:r>
              <a:endParaRPr lang="en-US" altLang="zh-CN" sz="1400" dirty="0">
                <a:latin typeface="华文中宋" panose="02010600040101010101" charset="-122"/>
                <a:ea typeface="华文中宋" panose="02010600040101010101" charset="-122"/>
              </a:endParaRPr>
            </a:p>
          </p:txBody>
        </p:sp>
        <p:pic>
          <p:nvPicPr>
            <p:cNvPr id="6145" name="Picture 1" descr="C:\Users\s'd\AppData\Roaming\Tencent\Users\1374126063\QQ\WinTemp\RichOle\MK0$S[TZ93G(V)QDW8F5~T8.pn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hotocopy trans="30000" detail="2"/>
                      </a14:imgEffect>
                    </a14:imgLayer>
                  </a14:imgProps>
                </a:ext>
                <a:ext uri="{28A0092B-C50C-407E-A947-70E740481C1C}">
                  <a14:useLocalDpi xmlns:a14="http://schemas.microsoft.com/office/drawing/2010/main" val="0"/>
                </a:ext>
              </a:extLst>
            </a:blip>
            <a:srcRect l="4218" r="46183"/>
            <a:stretch>
              <a:fillRect/>
            </a:stretch>
          </p:blipFill>
          <p:spPr bwMode="auto">
            <a:xfrm>
              <a:off x="1512082" y="3655203"/>
              <a:ext cx="1753631" cy="12651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s'd\AppData\Roaming\Tencent\Users\1374126063\QQ\WinTemp\RichOle\MK0$S[TZ93G(V)QDW8F5~T8.pn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hotocopy trans="30000" detail="2"/>
                      </a14:imgEffect>
                    </a14:imgLayer>
                  </a14:imgProps>
                </a:ext>
                <a:ext uri="{28A0092B-C50C-407E-A947-70E740481C1C}">
                  <a14:useLocalDpi xmlns:a14="http://schemas.microsoft.com/office/drawing/2010/main" val="0"/>
                </a:ext>
              </a:extLst>
            </a:blip>
            <a:srcRect l="62710" r="3468"/>
            <a:stretch>
              <a:fillRect/>
            </a:stretch>
          </p:blipFill>
          <p:spPr bwMode="auto">
            <a:xfrm>
              <a:off x="6701873" y="3655203"/>
              <a:ext cx="1797694" cy="110213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5"/>
          <p:cNvSpPr>
            <a:spLocks noChangeArrowheads="1"/>
          </p:cNvSpPr>
          <p:nvPr/>
        </p:nvSpPr>
        <p:spPr bwMode="auto">
          <a:xfrm>
            <a:off x="6098971" y="0"/>
            <a:ext cx="6096204" cy="6858000"/>
          </a:xfrm>
          <a:prstGeom prst="rect">
            <a:avLst/>
          </a:prstGeom>
          <a:solidFill>
            <a:srgbClr val="D7D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90" name="文本框 16"/>
          <p:cNvSpPr txBox="1">
            <a:spLocks noChangeArrowheads="1"/>
          </p:cNvSpPr>
          <p:nvPr/>
        </p:nvSpPr>
        <p:spPr bwMode="auto">
          <a:xfrm>
            <a:off x="336308" y="863810"/>
            <a:ext cx="5791355"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pPr>
            <a:r>
              <a:rPr lang="en-US" altLang="zh-CN" sz="2400" b="1" dirty="0" smtClean="0">
                <a:solidFill>
                  <a:srgbClr val="C00000"/>
                </a:solidFill>
                <a:latin typeface="华文中宋" panose="02010600040101010101" charset="-122"/>
                <a:ea typeface="华文中宋" panose="02010600040101010101" charset="-122"/>
              </a:rPr>
              <a:t>8.1.5 </a:t>
            </a:r>
            <a:r>
              <a:rPr lang="zh-CN" altLang="en-US" sz="2400" b="1" dirty="0" smtClean="0">
                <a:solidFill>
                  <a:srgbClr val="C00000"/>
                </a:solidFill>
                <a:latin typeface="华文中宋" panose="02010600040101010101" charset="-122"/>
                <a:ea typeface="华文中宋" panose="02010600040101010101" charset="-122"/>
              </a:rPr>
              <a:t>接口使用构件图对系统建模及应用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zh-CN" altLang="en-US" sz="1600" b="1" dirty="0" smtClean="0">
                <a:latin typeface="华文中宋" panose="02010600040101010101" charset="-122"/>
                <a:ea typeface="华文中宋" panose="02010600040101010101" charset="-122"/>
              </a:rPr>
              <a:t>       </a:t>
            </a:r>
            <a:r>
              <a:rPr lang="en-US" altLang="zh-CN" sz="1600" b="1" dirty="0" smtClean="0">
                <a:latin typeface="华文中宋" panose="02010600040101010101" charset="-122"/>
                <a:ea typeface="华文中宋" panose="02010600040101010101" charset="-122"/>
              </a:rPr>
              <a:t>1</a:t>
            </a:r>
            <a:r>
              <a:rPr lang="zh-CN" altLang="en-US" sz="1600" b="1" dirty="0">
                <a:latin typeface="华文中宋" panose="02010600040101010101" charset="-122"/>
                <a:ea typeface="华文中宋" panose="02010600040101010101" charset="-122"/>
              </a:rPr>
              <a:t>．构件图建模及绘图的</a:t>
            </a:r>
            <a:r>
              <a:rPr lang="zh-CN" altLang="en-US" b="1" dirty="0" smtClean="0">
                <a:solidFill>
                  <a:srgbClr val="C00000"/>
                </a:solidFill>
                <a:latin typeface="华文中宋" panose="02010600040101010101" charset="-122"/>
                <a:ea typeface="华文中宋" panose="02010600040101010101" charset="-122"/>
              </a:rPr>
              <a:t>步骤</a:t>
            </a:r>
            <a:endParaRPr lang="en-US" altLang="zh-CN" b="1" dirty="0" smtClean="0">
              <a:solidFill>
                <a:srgbClr val="C00000"/>
              </a:solidFill>
              <a:latin typeface="华文中宋" panose="02010600040101010101" charset="-122"/>
              <a:ea typeface="华文中宋" panose="02010600040101010101" charset="-122"/>
            </a:endParaRPr>
          </a:p>
          <a:p>
            <a:pPr marL="742950" lvl="1"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使用</a:t>
            </a:r>
            <a:r>
              <a:rPr lang="zh-CN" altLang="en-US" sz="1600" dirty="0">
                <a:latin typeface="华文中宋" panose="02010600040101010101" charset="-122"/>
                <a:ea typeface="华文中宋" panose="02010600040101010101" charset="-122"/>
              </a:rPr>
              <a:t>构件图建模可</a:t>
            </a:r>
            <a:r>
              <a:rPr lang="zh-CN" altLang="en-US" sz="1600" dirty="0" smtClean="0">
                <a:latin typeface="华文中宋" panose="02010600040101010101" charset="-122"/>
                <a:ea typeface="华文中宋" panose="02010600040101010101" charset="-122"/>
              </a:rPr>
              <a:t>按照</a:t>
            </a:r>
            <a:r>
              <a:rPr lang="zh-CN" altLang="en-US" sz="1600" dirty="0">
                <a:latin typeface="华文中宋" panose="02010600040101010101" charset="-122"/>
                <a:ea typeface="华文中宋" panose="02010600040101010101" charset="-122"/>
              </a:rPr>
              <a:t>右侧</a:t>
            </a:r>
            <a:r>
              <a:rPr lang="zh-CN" altLang="en-US" sz="1600" dirty="0" smtClean="0">
                <a:latin typeface="华文中宋" panose="02010600040101010101" charset="-122"/>
                <a:ea typeface="华文中宋" panose="02010600040101010101" charset="-122"/>
              </a:rPr>
              <a:t>步骤</a:t>
            </a:r>
            <a:r>
              <a:rPr lang="zh-CN" altLang="en-US" sz="1600" dirty="0">
                <a:latin typeface="华文中宋" panose="02010600040101010101" charset="-122"/>
                <a:ea typeface="华文中宋" panose="02010600040101010101" charset="-122"/>
              </a:rPr>
              <a:t>进行</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742950" lvl="1" indent="-285750">
              <a:lnSpc>
                <a:spcPct val="20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构件</a:t>
            </a:r>
            <a:r>
              <a:rPr lang="zh-CN" altLang="en-US" sz="1600" dirty="0">
                <a:latin typeface="华文中宋" panose="02010600040101010101" charset="-122"/>
                <a:ea typeface="华文中宋" panose="02010600040101010101" charset="-122"/>
              </a:rPr>
              <a:t>图是用来反映代码的物理结构。从构件图中</a:t>
            </a:r>
            <a:r>
              <a:rPr lang="en-US" altLang="zh-CN" sz="1600" dirty="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可以</a:t>
            </a:r>
            <a:r>
              <a:rPr lang="zh-CN" altLang="en-US" sz="1600" dirty="0">
                <a:latin typeface="华文中宋" panose="02010600040101010101" charset="-122"/>
                <a:ea typeface="华文中宋" panose="02010600040101010101" charset="-122"/>
              </a:rPr>
              <a:t>了解各软件组件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如源代码文件或动态链接库</a:t>
            </a:r>
            <a:r>
              <a:rPr lang="en-US" altLang="zh-CN" sz="1600" dirty="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之间的</a:t>
            </a:r>
            <a:r>
              <a:rPr lang="zh-CN" altLang="en-US" sz="1600" dirty="0">
                <a:latin typeface="华文中宋" panose="02010600040101010101" charset="-122"/>
                <a:ea typeface="华文中宋" panose="02010600040101010101" charset="-122"/>
              </a:rPr>
              <a:t>编译器和运行时依赖关系。使用构件图可以将</a:t>
            </a:r>
            <a:r>
              <a:rPr lang="zh-CN" altLang="en-US" sz="1600" dirty="0" smtClean="0">
                <a:latin typeface="华文中宋" panose="02010600040101010101" charset="-122"/>
                <a:ea typeface="华文中宋" panose="02010600040101010101" charset="-122"/>
              </a:rPr>
              <a:t>系统划分</a:t>
            </a:r>
            <a:r>
              <a:rPr lang="zh-CN" altLang="en-US" sz="1600" dirty="0">
                <a:latin typeface="华文中宋" panose="02010600040101010101" charset="-122"/>
                <a:ea typeface="华文中宋" panose="02010600040101010101" charset="-122"/>
              </a:rPr>
              <a:t>为内聚组件并显示代码自身的结构</a:t>
            </a:r>
            <a:r>
              <a:rPr lang="zh-CN" altLang="en-US" sz="1600" dirty="0" smtClean="0">
                <a:latin typeface="华文中宋" panose="02010600040101010101" charset="-122"/>
                <a:ea typeface="华文中宋" panose="02010600040101010101" charset="-122"/>
              </a:rPr>
              <a:t>。</a:t>
            </a:r>
            <a:endParaRPr lang="en-US" altLang="zh-CN" sz="1600" dirty="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0" name="组合 9"/>
          <p:cNvGrpSpPr/>
          <p:nvPr/>
        </p:nvGrpSpPr>
        <p:grpSpPr>
          <a:xfrm>
            <a:off x="6392028" y="1064241"/>
            <a:ext cx="5320819" cy="5221444"/>
            <a:chOff x="6321838" y="269875"/>
            <a:chExt cx="6293585" cy="6405563"/>
          </a:xfrm>
        </p:grpSpPr>
        <p:sp>
          <p:nvSpPr>
            <p:cNvPr id="146" name="Freeform 7"/>
            <p:cNvSpPr/>
            <p:nvPr/>
          </p:nvSpPr>
          <p:spPr bwMode="auto">
            <a:xfrm>
              <a:off x="8180285" y="269875"/>
              <a:ext cx="1933575" cy="1684338"/>
            </a:xfrm>
            <a:custGeom>
              <a:avLst/>
              <a:gdLst>
                <a:gd name="T0" fmla="*/ 469 w 560"/>
                <a:gd name="T1" fmla="*/ 488 h 488"/>
                <a:gd name="T2" fmla="*/ 560 w 560"/>
                <a:gd name="T3" fmla="*/ 280 h 488"/>
                <a:gd name="T4" fmla="*/ 280 w 560"/>
                <a:gd name="T5" fmla="*/ 0 h 488"/>
                <a:gd name="T6" fmla="*/ 0 w 560"/>
                <a:gd name="T7" fmla="*/ 280 h 488"/>
                <a:gd name="T8" fmla="*/ 92 w 560"/>
                <a:gd name="T9" fmla="*/ 488 h 488"/>
                <a:gd name="T10" fmla="*/ 280 w 560"/>
                <a:gd name="T11" fmla="*/ 415 h 488"/>
                <a:gd name="T12" fmla="*/ 469 w 560"/>
                <a:gd name="T13" fmla="*/ 488 h 488"/>
              </a:gdLst>
              <a:ahLst/>
              <a:cxnLst>
                <a:cxn ang="0">
                  <a:pos x="T0" y="T1"/>
                </a:cxn>
                <a:cxn ang="0">
                  <a:pos x="T2" y="T3"/>
                </a:cxn>
                <a:cxn ang="0">
                  <a:pos x="T4" y="T5"/>
                </a:cxn>
                <a:cxn ang="0">
                  <a:pos x="T6" y="T7"/>
                </a:cxn>
                <a:cxn ang="0">
                  <a:pos x="T8" y="T9"/>
                </a:cxn>
                <a:cxn ang="0">
                  <a:pos x="T10" y="T11"/>
                </a:cxn>
                <a:cxn ang="0">
                  <a:pos x="T12" y="T13"/>
                </a:cxn>
              </a:cxnLst>
              <a:rect l="0" t="0" r="r" b="b"/>
              <a:pathLst>
                <a:path w="560" h="488">
                  <a:moveTo>
                    <a:pt x="469" y="488"/>
                  </a:moveTo>
                  <a:cubicBezTo>
                    <a:pt x="525" y="436"/>
                    <a:pt x="560" y="363"/>
                    <a:pt x="560" y="280"/>
                  </a:cubicBezTo>
                  <a:cubicBezTo>
                    <a:pt x="560" y="126"/>
                    <a:pt x="435" y="0"/>
                    <a:pt x="280" y="0"/>
                  </a:cubicBezTo>
                  <a:cubicBezTo>
                    <a:pt x="126" y="0"/>
                    <a:pt x="0" y="126"/>
                    <a:pt x="0" y="280"/>
                  </a:cubicBezTo>
                  <a:cubicBezTo>
                    <a:pt x="0" y="363"/>
                    <a:pt x="36" y="436"/>
                    <a:pt x="92" y="488"/>
                  </a:cubicBezTo>
                  <a:cubicBezTo>
                    <a:pt x="142" y="443"/>
                    <a:pt x="208" y="415"/>
                    <a:pt x="280" y="415"/>
                  </a:cubicBezTo>
                  <a:cubicBezTo>
                    <a:pt x="353" y="415"/>
                    <a:pt x="419" y="443"/>
                    <a:pt x="469" y="48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47" name="Freeform 8"/>
            <p:cNvSpPr/>
            <p:nvPr/>
          </p:nvSpPr>
          <p:spPr bwMode="auto">
            <a:xfrm>
              <a:off x="8180285" y="1954213"/>
              <a:ext cx="1933575" cy="1430338"/>
            </a:xfrm>
            <a:custGeom>
              <a:avLst/>
              <a:gdLst>
                <a:gd name="T0" fmla="*/ 560 w 560"/>
                <a:gd name="T1" fmla="*/ 207 h 414"/>
                <a:gd name="T2" fmla="*/ 469 w 560"/>
                <a:gd name="T3" fmla="*/ 0 h 414"/>
                <a:gd name="T4" fmla="*/ 280 w 560"/>
                <a:gd name="T5" fmla="*/ 72 h 414"/>
                <a:gd name="T6" fmla="*/ 92 w 560"/>
                <a:gd name="T7" fmla="*/ 0 h 414"/>
                <a:gd name="T8" fmla="*/ 0 w 560"/>
                <a:gd name="T9" fmla="*/ 207 h 414"/>
                <a:gd name="T10" fmla="*/ 92 w 560"/>
                <a:gd name="T11" fmla="*/ 414 h 414"/>
                <a:gd name="T12" fmla="*/ 280 w 560"/>
                <a:gd name="T13" fmla="*/ 341 h 414"/>
                <a:gd name="T14" fmla="*/ 469 w 560"/>
                <a:gd name="T15" fmla="*/ 414 h 414"/>
                <a:gd name="T16" fmla="*/ 560 w 560"/>
                <a:gd name="T17" fmla="*/ 20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14">
                  <a:moveTo>
                    <a:pt x="560" y="207"/>
                  </a:moveTo>
                  <a:cubicBezTo>
                    <a:pt x="560" y="125"/>
                    <a:pt x="525" y="51"/>
                    <a:pt x="469" y="0"/>
                  </a:cubicBezTo>
                  <a:cubicBezTo>
                    <a:pt x="419" y="45"/>
                    <a:pt x="353" y="72"/>
                    <a:pt x="280" y="72"/>
                  </a:cubicBezTo>
                  <a:cubicBezTo>
                    <a:pt x="208" y="72"/>
                    <a:pt x="142" y="45"/>
                    <a:pt x="92" y="0"/>
                  </a:cubicBezTo>
                  <a:cubicBezTo>
                    <a:pt x="36" y="51"/>
                    <a:pt x="0" y="125"/>
                    <a:pt x="0" y="207"/>
                  </a:cubicBezTo>
                  <a:cubicBezTo>
                    <a:pt x="0" y="289"/>
                    <a:pt x="36" y="363"/>
                    <a:pt x="92" y="414"/>
                  </a:cubicBezTo>
                  <a:cubicBezTo>
                    <a:pt x="142" y="369"/>
                    <a:pt x="208" y="341"/>
                    <a:pt x="280" y="341"/>
                  </a:cubicBezTo>
                  <a:cubicBezTo>
                    <a:pt x="353" y="341"/>
                    <a:pt x="419" y="369"/>
                    <a:pt x="469" y="414"/>
                  </a:cubicBezTo>
                  <a:cubicBezTo>
                    <a:pt x="525" y="363"/>
                    <a:pt x="560" y="289"/>
                    <a:pt x="560" y="20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48" name="Freeform 9"/>
            <p:cNvSpPr/>
            <p:nvPr/>
          </p:nvSpPr>
          <p:spPr bwMode="auto">
            <a:xfrm>
              <a:off x="8497785" y="1701800"/>
              <a:ext cx="1301750" cy="501650"/>
            </a:xfrm>
            <a:custGeom>
              <a:avLst/>
              <a:gdLst>
                <a:gd name="T0" fmla="*/ 377 w 377"/>
                <a:gd name="T1" fmla="*/ 73 h 145"/>
                <a:gd name="T2" fmla="*/ 188 w 377"/>
                <a:gd name="T3" fmla="*/ 0 h 145"/>
                <a:gd name="T4" fmla="*/ 0 w 377"/>
                <a:gd name="T5" fmla="*/ 73 h 145"/>
                <a:gd name="T6" fmla="*/ 188 w 377"/>
                <a:gd name="T7" fmla="*/ 145 h 145"/>
                <a:gd name="T8" fmla="*/ 377 w 377"/>
                <a:gd name="T9" fmla="*/ 73 h 145"/>
              </a:gdLst>
              <a:ahLst/>
              <a:cxnLst>
                <a:cxn ang="0">
                  <a:pos x="T0" y="T1"/>
                </a:cxn>
                <a:cxn ang="0">
                  <a:pos x="T2" y="T3"/>
                </a:cxn>
                <a:cxn ang="0">
                  <a:pos x="T4" y="T5"/>
                </a:cxn>
                <a:cxn ang="0">
                  <a:pos x="T6" y="T7"/>
                </a:cxn>
                <a:cxn ang="0">
                  <a:pos x="T8" y="T9"/>
                </a:cxn>
              </a:cxnLst>
              <a:rect l="0" t="0" r="r" b="b"/>
              <a:pathLst>
                <a:path w="377" h="145">
                  <a:moveTo>
                    <a:pt x="377" y="73"/>
                  </a:moveTo>
                  <a:cubicBezTo>
                    <a:pt x="327" y="28"/>
                    <a:pt x="261" y="0"/>
                    <a:pt x="188" y="0"/>
                  </a:cubicBezTo>
                  <a:cubicBezTo>
                    <a:pt x="116" y="0"/>
                    <a:pt x="50" y="28"/>
                    <a:pt x="0" y="73"/>
                  </a:cubicBezTo>
                  <a:cubicBezTo>
                    <a:pt x="50" y="118"/>
                    <a:pt x="116" y="145"/>
                    <a:pt x="188" y="145"/>
                  </a:cubicBezTo>
                  <a:cubicBezTo>
                    <a:pt x="261" y="145"/>
                    <a:pt x="327" y="118"/>
                    <a:pt x="377" y="73"/>
                  </a:cubicBezTo>
                </a:path>
              </a:pathLst>
            </a:custGeom>
            <a:solidFill>
              <a:srgbClr val="F49C19"/>
            </a:solidFill>
            <a:ln>
              <a:noFill/>
            </a:ln>
          </p:spPr>
          <p:txBody>
            <a:bodyPr vert="horz" wrap="square" lIns="91440" tIns="45720" rIns="91440" bIns="45720" numCol="1" anchor="t" anchorCtr="0" compatLnSpc="1"/>
            <a:lstStyle/>
            <a:p>
              <a:endParaRPr lang="zh-CN" altLang="en-US" sz="1400"/>
            </a:p>
          </p:txBody>
        </p:sp>
        <p:sp>
          <p:nvSpPr>
            <p:cNvPr id="149" name="Freeform 10"/>
            <p:cNvSpPr/>
            <p:nvPr/>
          </p:nvSpPr>
          <p:spPr bwMode="auto">
            <a:xfrm>
              <a:off x="8180285" y="3384550"/>
              <a:ext cx="1933575" cy="1431925"/>
            </a:xfrm>
            <a:custGeom>
              <a:avLst/>
              <a:gdLst>
                <a:gd name="T0" fmla="*/ 92 w 560"/>
                <a:gd name="T1" fmla="*/ 0 h 415"/>
                <a:gd name="T2" fmla="*/ 0 w 560"/>
                <a:gd name="T3" fmla="*/ 207 h 415"/>
                <a:gd name="T4" fmla="*/ 92 w 560"/>
                <a:gd name="T5" fmla="*/ 415 h 415"/>
                <a:gd name="T6" fmla="*/ 280 w 560"/>
                <a:gd name="T7" fmla="*/ 342 h 415"/>
                <a:gd name="T8" fmla="*/ 469 w 560"/>
                <a:gd name="T9" fmla="*/ 415 h 415"/>
                <a:gd name="T10" fmla="*/ 560 w 560"/>
                <a:gd name="T11" fmla="*/ 207 h 415"/>
                <a:gd name="T12" fmla="*/ 469 w 560"/>
                <a:gd name="T13" fmla="*/ 0 h 415"/>
                <a:gd name="T14" fmla="*/ 280 w 560"/>
                <a:gd name="T15" fmla="*/ 73 h 415"/>
                <a:gd name="T16" fmla="*/ 92 w 560"/>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15">
                  <a:moveTo>
                    <a:pt x="92" y="0"/>
                  </a:moveTo>
                  <a:cubicBezTo>
                    <a:pt x="36" y="51"/>
                    <a:pt x="0" y="125"/>
                    <a:pt x="0" y="207"/>
                  </a:cubicBezTo>
                  <a:cubicBezTo>
                    <a:pt x="0" y="290"/>
                    <a:pt x="36" y="364"/>
                    <a:pt x="92" y="415"/>
                  </a:cubicBezTo>
                  <a:cubicBezTo>
                    <a:pt x="142" y="370"/>
                    <a:pt x="208" y="342"/>
                    <a:pt x="280" y="342"/>
                  </a:cubicBezTo>
                  <a:cubicBezTo>
                    <a:pt x="353" y="342"/>
                    <a:pt x="419" y="370"/>
                    <a:pt x="469" y="415"/>
                  </a:cubicBezTo>
                  <a:cubicBezTo>
                    <a:pt x="525" y="364"/>
                    <a:pt x="560" y="290"/>
                    <a:pt x="560" y="207"/>
                  </a:cubicBezTo>
                  <a:cubicBezTo>
                    <a:pt x="560" y="125"/>
                    <a:pt x="525" y="51"/>
                    <a:pt x="469" y="0"/>
                  </a:cubicBezTo>
                  <a:cubicBezTo>
                    <a:pt x="419" y="45"/>
                    <a:pt x="353" y="73"/>
                    <a:pt x="280" y="73"/>
                  </a:cubicBezTo>
                  <a:cubicBezTo>
                    <a:pt x="208" y="73"/>
                    <a:pt x="142" y="45"/>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0" name="Freeform 11"/>
            <p:cNvSpPr/>
            <p:nvPr/>
          </p:nvSpPr>
          <p:spPr bwMode="auto">
            <a:xfrm>
              <a:off x="8497785" y="3132138"/>
              <a:ext cx="1301750" cy="503238"/>
            </a:xfrm>
            <a:custGeom>
              <a:avLst/>
              <a:gdLst>
                <a:gd name="T0" fmla="*/ 0 w 377"/>
                <a:gd name="T1" fmla="*/ 73 h 146"/>
                <a:gd name="T2" fmla="*/ 188 w 377"/>
                <a:gd name="T3" fmla="*/ 146 h 146"/>
                <a:gd name="T4" fmla="*/ 377 w 377"/>
                <a:gd name="T5" fmla="*/ 73 h 146"/>
                <a:gd name="T6" fmla="*/ 188 w 377"/>
                <a:gd name="T7" fmla="*/ 0 h 146"/>
                <a:gd name="T8" fmla="*/ 0 w 377"/>
                <a:gd name="T9" fmla="*/ 73 h 146"/>
              </a:gdLst>
              <a:ahLst/>
              <a:cxnLst>
                <a:cxn ang="0">
                  <a:pos x="T0" y="T1"/>
                </a:cxn>
                <a:cxn ang="0">
                  <a:pos x="T2" y="T3"/>
                </a:cxn>
                <a:cxn ang="0">
                  <a:pos x="T4" y="T5"/>
                </a:cxn>
                <a:cxn ang="0">
                  <a:pos x="T6" y="T7"/>
                </a:cxn>
                <a:cxn ang="0">
                  <a:pos x="T8" y="T9"/>
                </a:cxn>
              </a:cxnLst>
              <a:rect l="0" t="0" r="r" b="b"/>
              <a:pathLst>
                <a:path w="377" h="146">
                  <a:moveTo>
                    <a:pt x="0" y="73"/>
                  </a:moveTo>
                  <a:cubicBezTo>
                    <a:pt x="50" y="118"/>
                    <a:pt x="116" y="146"/>
                    <a:pt x="188" y="146"/>
                  </a:cubicBezTo>
                  <a:cubicBezTo>
                    <a:pt x="261" y="146"/>
                    <a:pt x="327" y="118"/>
                    <a:pt x="377" y="73"/>
                  </a:cubicBezTo>
                  <a:cubicBezTo>
                    <a:pt x="327" y="28"/>
                    <a:pt x="261" y="0"/>
                    <a:pt x="188" y="0"/>
                  </a:cubicBezTo>
                  <a:cubicBezTo>
                    <a:pt x="116" y="0"/>
                    <a:pt x="50" y="28"/>
                    <a:pt x="0" y="73"/>
                  </a:cubicBezTo>
                </a:path>
              </a:pathLst>
            </a:custGeom>
            <a:solidFill>
              <a:srgbClr val="C493C1"/>
            </a:solidFill>
            <a:ln>
              <a:noFill/>
            </a:ln>
          </p:spPr>
          <p:txBody>
            <a:bodyPr vert="horz" wrap="square" lIns="91440" tIns="45720" rIns="91440" bIns="45720" numCol="1" anchor="t" anchorCtr="0" compatLnSpc="1"/>
            <a:lstStyle/>
            <a:p>
              <a:endParaRPr lang="zh-CN" altLang="en-US" sz="1400"/>
            </a:p>
          </p:txBody>
        </p:sp>
        <p:sp>
          <p:nvSpPr>
            <p:cNvPr id="151" name="Freeform 12"/>
            <p:cNvSpPr/>
            <p:nvPr/>
          </p:nvSpPr>
          <p:spPr bwMode="auto">
            <a:xfrm>
              <a:off x="8180285" y="4816475"/>
              <a:ext cx="1933575" cy="1682750"/>
            </a:xfrm>
            <a:custGeom>
              <a:avLst/>
              <a:gdLst>
                <a:gd name="T0" fmla="*/ 92 w 560"/>
                <a:gd name="T1" fmla="*/ 0 h 487"/>
                <a:gd name="T2" fmla="*/ 0 w 560"/>
                <a:gd name="T3" fmla="*/ 207 h 487"/>
                <a:gd name="T4" fmla="*/ 280 w 560"/>
                <a:gd name="T5" fmla="*/ 487 h 487"/>
                <a:gd name="T6" fmla="*/ 560 w 560"/>
                <a:gd name="T7" fmla="*/ 207 h 487"/>
                <a:gd name="T8" fmla="*/ 469 w 560"/>
                <a:gd name="T9" fmla="*/ 0 h 487"/>
                <a:gd name="T10" fmla="*/ 280 w 560"/>
                <a:gd name="T11" fmla="*/ 72 h 487"/>
                <a:gd name="T12" fmla="*/ 92 w 560"/>
                <a:gd name="T13" fmla="*/ 0 h 487"/>
              </a:gdLst>
              <a:ahLst/>
              <a:cxnLst>
                <a:cxn ang="0">
                  <a:pos x="T0" y="T1"/>
                </a:cxn>
                <a:cxn ang="0">
                  <a:pos x="T2" y="T3"/>
                </a:cxn>
                <a:cxn ang="0">
                  <a:pos x="T4" y="T5"/>
                </a:cxn>
                <a:cxn ang="0">
                  <a:pos x="T6" y="T7"/>
                </a:cxn>
                <a:cxn ang="0">
                  <a:pos x="T8" y="T9"/>
                </a:cxn>
                <a:cxn ang="0">
                  <a:pos x="T10" y="T11"/>
                </a:cxn>
                <a:cxn ang="0">
                  <a:pos x="T12" y="T13"/>
                </a:cxn>
              </a:cxnLst>
              <a:rect l="0" t="0" r="r" b="b"/>
              <a:pathLst>
                <a:path w="560" h="487">
                  <a:moveTo>
                    <a:pt x="92" y="0"/>
                  </a:moveTo>
                  <a:cubicBezTo>
                    <a:pt x="36" y="51"/>
                    <a:pt x="0" y="125"/>
                    <a:pt x="0" y="207"/>
                  </a:cubicBezTo>
                  <a:cubicBezTo>
                    <a:pt x="0" y="362"/>
                    <a:pt x="126" y="487"/>
                    <a:pt x="280" y="487"/>
                  </a:cubicBezTo>
                  <a:cubicBezTo>
                    <a:pt x="435" y="487"/>
                    <a:pt x="560" y="362"/>
                    <a:pt x="560" y="207"/>
                  </a:cubicBezTo>
                  <a:cubicBezTo>
                    <a:pt x="560" y="125"/>
                    <a:pt x="525" y="51"/>
                    <a:pt x="469" y="0"/>
                  </a:cubicBezTo>
                  <a:cubicBezTo>
                    <a:pt x="419" y="45"/>
                    <a:pt x="353" y="72"/>
                    <a:pt x="280" y="72"/>
                  </a:cubicBezTo>
                  <a:cubicBezTo>
                    <a:pt x="208" y="72"/>
                    <a:pt x="142" y="45"/>
                    <a:pt x="9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2" name="Freeform 13"/>
            <p:cNvSpPr/>
            <p:nvPr/>
          </p:nvSpPr>
          <p:spPr bwMode="auto">
            <a:xfrm>
              <a:off x="8497785" y="4565650"/>
              <a:ext cx="1301750" cy="500063"/>
            </a:xfrm>
            <a:custGeom>
              <a:avLst/>
              <a:gdLst>
                <a:gd name="T0" fmla="*/ 0 w 377"/>
                <a:gd name="T1" fmla="*/ 73 h 145"/>
                <a:gd name="T2" fmla="*/ 188 w 377"/>
                <a:gd name="T3" fmla="*/ 145 h 145"/>
                <a:gd name="T4" fmla="*/ 377 w 377"/>
                <a:gd name="T5" fmla="*/ 73 h 145"/>
                <a:gd name="T6" fmla="*/ 188 w 377"/>
                <a:gd name="T7" fmla="*/ 0 h 145"/>
                <a:gd name="T8" fmla="*/ 0 w 377"/>
                <a:gd name="T9" fmla="*/ 73 h 145"/>
              </a:gdLst>
              <a:ahLst/>
              <a:cxnLst>
                <a:cxn ang="0">
                  <a:pos x="T0" y="T1"/>
                </a:cxn>
                <a:cxn ang="0">
                  <a:pos x="T2" y="T3"/>
                </a:cxn>
                <a:cxn ang="0">
                  <a:pos x="T4" y="T5"/>
                </a:cxn>
                <a:cxn ang="0">
                  <a:pos x="T6" y="T7"/>
                </a:cxn>
                <a:cxn ang="0">
                  <a:pos x="T8" y="T9"/>
                </a:cxn>
              </a:cxnLst>
              <a:rect l="0" t="0" r="r" b="b"/>
              <a:pathLst>
                <a:path w="377" h="145">
                  <a:moveTo>
                    <a:pt x="0" y="73"/>
                  </a:moveTo>
                  <a:cubicBezTo>
                    <a:pt x="50" y="118"/>
                    <a:pt x="116" y="145"/>
                    <a:pt x="188" y="145"/>
                  </a:cubicBezTo>
                  <a:cubicBezTo>
                    <a:pt x="261" y="145"/>
                    <a:pt x="327" y="118"/>
                    <a:pt x="377" y="73"/>
                  </a:cubicBezTo>
                  <a:cubicBezTo>
                    <a:pt x="327" y="28"/>
                    <a:pt x="261" y="0"/>
                    <a:pt x="188" y="0"/>
                  </a:cubicBezTo>
                  <a:cubicBezTo>
                    <a:pt x="116" y="0"/>
                    <a:pt x="50" y="28"/>
                    <a:pt x="0" y="73"/>
                  </a:cubicBezTo>
                </a:path>
              </a:pathLst>
            </a:custGeom>
            <a:solidFill>
              <a:srgbClr val="4BAEE2"/>
            </a:solidFill>
            <a:ln>
              <a:noFill/>
            </a:ln>
          </p:spPr>
          <p:txBody>
            <a:bodyPr vert="horz" wrap="square" lIns="91440" tIns="45720" rIns="91440" bIns="45720" numCol="1" anchor="t" anchorCtr="0" compatLnSpc="1"/>
            <a:lstStyle/>
            <a:p>
              <a:endParaRPr lang="zh-CN" altLang="en-US" sz="1400"/>
            </a:p>
          </p:txBody>
        </p:sp>
        <p:sp>
          <p:nvSpPr>
            <p:cNvPr id="153" name="Freeform 14"/>
            <p:cNvSpPr>
              <a:spLocks noEditPoints="1"/>
            </p:cNvSpPr>
            <p:nvPr/>
          </p:nvSpPr>
          <p:spPr bwMode="auto">
            <a:xfrm>
              <a:off x="8497785" y="1954213"/>
              <a:ext cx="1301750" cy="14288"/>
            </a:xfrm>
            <a:custGeom>
              <a:avLst/>
              <a:gdLst>
                <a:gd name="T0" fmla="*/ 4 w 377"/>
                <a:gd name="T1" fmla="*/ 3 h 4"/>
                <a:gd name="T2" fmla="*/ 4 w 377"/>
                <a:gd name="T3" fmla="*/ 4 h 4"/>
                <a:gd name="T4" fmla="*/ 4 w 377"/>
                <a:gd name="T5" fmla="*/ 3 h 4"/>
                <a:gd name="T6" fmla="*/ 4 w 377"/>
                <a:gd name="T7" fmla="*/ 3 h 4"/>
                <a:gd name="T8" fmla="*/ 4 w 377"/>
                <a:gd name="T9" fmla="*/ 3 h 4"/>
                <a:gd name="T10" fmla="*/ 4 w 377"/>
                <a:gd name="T11" fmla="*/ 3 h 4"/>
                <a:gd name="T12" fmla="*/ 0 w 377"/>
                <a:gd name="T13" fmla="*/ 0 h 4"/>
                <a:gd name="T14" fmla="*/ 4 w 377"/>
                <a:gd name="T15" fmla="*/ 3 h 4"/>
                <a:gd name="T16" fmla="*/ 0 w 377"/>
                <a:gd name="T17" fmla="*/ 0 h 4"/>
                <a:gd name="T18" fmla="*/ 0 w 377"/>
                <a:gd name="T19" fmla="*/ 0 h 4"/>
                <a:gd name="T20" fmla="*/ 0 w 377"/>
                <a:gd name="T21" fmla="*/ 0 h 4"/>
                <a:gd name="T22" fmla="*/ 0 w 377"/>
                <a:gd name="T23" fmla="*/ 0 h 4"/>
                <a:gd name="T24" fmla="*/ 377 w 377"/>
                <a:gd name="T25" fmla="*/ 0 h 4"/>
                <a:gd name="T26" fmla="*/ 376 w 377"/>
                <a:gd name="T27" fmla="*/ 0 h 4"/>
                <a:gd name="T28" fmla="*/ 377 w 377"/>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4">
                  <a:moveTo>
                    <a:pt x="4" y="3"/>
                  </a:moveTo>
                  <a:cubicBezTo>
                    <a:pt x="4" y="3"/>
                    <a:pt x="4" y="4"/>
                    <a:pt x="4" y="4"/>
                  </a:cubicBezTo>
                  <a:cubicBezTo>
                    <a:pt x="4" y="4"/>
                    <a:pt x="4" y="3"/>
                    <a:pt x="4" y="3"/>
                  </a:cubicBezTo>
                  <a:moveTo>
                    <a:pt x="4" y="3"/>
                  </a:moveTo>
                  <a:cubicBezTo>
                    <a:pt x="4" y="3"/>
                    <a:pt x="4" y="3"/>
                    <a:pt x="4" y="3"/>
                  </a:cubicBezTo>
                  <a:cubicBezTo>
                    <a:pt x="4" y="3"/>
                    <a:pt x="4" y="3"/>
                    <a:pt x="4" y="3"/>
                  </a:cubicBezTo>
                  <a:moveTo>
                    <a:pt x="0" y="0"/>
                  </a:moveTo>
                  <a:cubicBezTo>
                    <a:pt x="2" y="1"/>
                    <a:pt x="3" y="2"/>
                    <a:pt x="4" y="3"/>
                  </a:cubicBezTo>
                  <a:cubicBezTo>
                    <a:pt x="3" y="2"/>
                    <a:pt x="2" y="1"/>
                    <a:pt x="0" y="0"/>
                  </a:cubicBezTo>
                  <a:moveTo>
                    <a:pt x="0" y="0"/>
                  </a:moveTo>
                  <a:cubicBezTo>
                    <a:pt x="0" y="0"/>
                    <a:pt x="0" y="0"/>
                    <a:pt x="0" y="0"/>
                  </a:cubicBezTo>
                  <a:cubicBezTo>
                    <a:pt x="0" y="0"/>
                    <a:pt x="0" y="0"/>
                    <a:pt x="0" y="0"/>
                  </a:cubicBezTo>
                  <a:moveTo>
                    <a:pt x="377" y="0"/>
                  </a:moveTo>
                  <a:cubicBezTo>
                    <a:pt x="376" y="0"/>
                    <a:pt x="376" y="0"/>
                    <a:pt x="376" y="0"/>
                  </a:cubicBezTo>
                  <a:cubicBezTo>
                    <a:pt x="376" y="0"/>
                    <a:pt x="376" y="0"/>
                    <a:pt x="377"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4" name="Freeform 15"/>
            <p:cNvSpPr/>
            <p:nvPr/>
          </p:nvSpPr>
          <p:spPr bwMode="auto">
            <a:xfrm>
              <a:off x="8497785" y="1701800"/>
              <a:ext cx="1301750" cy="331788"/>
            </a:xfrm>
            <a:custGeom>
              <a:avLst/>
              <a:gdLst>
                <a:gd name="T0" fmla="*/ 188 w 377"/>
                <a:gd name="T1" fmla="*/ 0 h 96"/>
                <a:gd name="T2" fmla="*/ 0 w 377"/>
                <a:gd name="T3" fmla="*/ 73 h 96"/>
                <a:gd name="T4" fmla="*/ 0 w 377"/>
                <a:gd name="T5" fmla="*/ 73 h 96"/>
                <a:gd name="T6" fmla="*/ 0 w 377"/>
                <a:gd name="T7" fmla="*/ 73 h 96"/>
                <a:gd name="T8" fmla="*/ 0 w 377"/>
                <a:gd name="T9" fmla="*/ 73 h 96"/>
                <a:gd name="T10" fmla="*/ 4 w 377"/>
                <a:gd name="T11" fmla="*/ 76 h 96"/>
                <a:gd name="T12" fmla="*/ 4 w 377"/>
                <a:gd name="T13" fmla="*/ 76 h 96"/>
                <a:gd name="T14" fmla="*/ 4 w 377"/>
                <a:gd name="T15" fmla="*/ 76 h 96"/>
                <a:gd name="T16" fmla="*/ 4 w 377"/>
                <a:gd name="T17" fmla="*/ 76 h 96"/>
                <a:gd name="T18" fmla="*/ 4 w 377"/>
                <a:gd name="T19" fmla="*/ 77 h 96"/>
                <a:gd name="T20" fmla="*/ 29 w 377"/>
                <a:gd name="T21" fmla="*/ 96 h 96"/>
                <a:gd name="T22" fmla="*/ 214 w 377"/>
                <a:gd name="T23" fmla="*/ 26 h 96"/>
                <a:gd name="T24" fmla="*/ 373 w 377"/>
                <a:gd name="T25" fmla="*/ 75 h 96"/>
                <a:gd name="T26" fmla="*/ 376 w 377"/>
                <a:gd name="T27" fmla="*/ 73 h 96"/>
                <a:gd name="T28" fmla="*/ 377 w 377"/>
                <a:gd name="T29" fmla="*/ 73 h 96"/>
                <a:gd name="T30" fmla="*/ 377 w 377"/>
                <a:gd name="T31" fmla="*/ 73 h 96"/>
                <a:gd name="T32" fmla="*/ 188 w 377"/>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96">
                  <a:moveTo>
                    <a:pt x="188" y="0"/>
                  </a:moveTo>
                  <a:cubicBezTo>
                    <a:pt x="116" y="0"/>
                    <a:pt x="50" y="28"/>
                    <a:pt x="0" y="73"/>
                  </a:cubicBezTo>
                  <a:cubicBezTo>
                    <a:pt x="0" y="73"/>
                    <a:pt x="0" y="73"/>
                    <a:pt x="0" y="73"/>
                  </a:cubicBezTo>
                  <a:cubicBezTo>
                    <a:pt x="0" y="73"/>
                    <a:pt x="0" y="73"/>
                    <a:pt x="0" y="73"/>
                  </a:cubicBezTo>
                  <a:cubicBezTo>
                    <a:pt x="0" y="73"/>
                    <a:pt x="0" y="73"/>
                    <a:pt x="0" y="73"/>
                  </a:cubicBezTo>
                  <a:cubicBezTo>
                    <a:pt x="2" y="74"/>
                    <a:pt x="3" y="75"/>
                    <a:pt x="4" y="76"/>
                  </a:cubicBezTo>
                  <a:cubicBezTo>
                    <a:pt x="4" y="76"/>
                    <a:pt x="4" y="76"/>
                    <a:pt x="4" y="76"/>
                  </a:cubicBezTo>
                  <a:cubicBezTo>
                    <a:pt x="4" y="76"/>
                    <a:pt x="4" y="76"/>
                    <a:pt x="4" y="76"/>
                  </a:cubicBezTo>
                  <a:cubicBezTo>
                    <a:pt x="4" y="76"/>
                    <a:pt x="4" y="76"/>
                    <a:pt x="4" y="76"/>
                  </a:cubicBezTo>
                  <a:cubicBezTo>
                    <a:pt x="4" y="76"/>
                    <a:pt x="4" y="77"/>
                    <a:pt x="4" y="77"/>
                  </a:cubicBezTo>
                  <a:cubicBezTo>
                    <a:pt x="12" y="83"/>
                    <a:pt x="21" y="90"/>
                    <a:pt x="29" y="96"/>
                  </a:cubicBezTo>
                  <a:cubicBezTo>
                    <a:pt x="78" y="52"/>
                    <a:pt x="143" y="26"/>
                    <a:pt x="214" y="26"/>
                  </a:cubicBezTo>
                  <a:cubicBezTo>
                    <a:pt x="273" y="26"/>
                    <a:pt x="328" y="44"/>
                    <a:pt x="373" y="75"/>
                  </a:cubicBezTo>
                  <a:cubicBezTo>
                    <a:pt x="374" y="75"/>
                    <a:pt x="375" y="74"/>
                    <a:pt x="376" y="73"/>
                  </a:cubicBezTo>
                  <a:cubicBezTo>
                    <a:pt x="376" y="73"/>
                    <a:pt x="376" y="73"/>
                    <a:pt x="377" y="73"/>
                  </a:cubicBezTo>
                  <a:cubicBezTo>
                    <a:pt x="377" y="73"/>
                    <a:pt x="377" y="73"/>
                    <a:pt x="377" y="73"/>
                  </a:cubicBezTo>
                  <a:cubicBezTo>
                    <a:pt x="327" y="28"/>
                    <a:pt x="261" y="0"/>
                    <a:pt x="188" y="0"/>
                  </a:cubicBezTo>
                </a:path>
              </a:pathLst>
            </a:custGeom>
            <a:solidFill>
              <a:srgbClr val="DC870A"/>
            </a:solidFill>
            <a:ln>
              <a:noFill/>
            </a:ln>
          </p:spPr>
          <p:txBody>
            <a:bodyPr vert="horz" wrap="square" lIns="91440" tIns="45720" rIns="91440" bIns="45720" numCol="1" anchor="t" anchorCtr="0" compatLnSpc="1"/>
            <a:lstStyle/>
            <a:p>
              <a:endParaRPr lang="zh-CN" altLang="en-US" sz="1400"/>
            </a:p>
          </p:txBody>
        </p:sp>
        <p:sp>
          <p:nvSpPr>
            <p:cNvPr id="155" name="Freeform 16"/>
            <p:cNvSpPr>
              <a:spLocks noEditPoints="1"/>
            </p:cNvSpPr>
            <p:nvPr/>
          </p:nvSpPr>
          <p:spPr bwMode="auto">
            <a:xfrm>
              <a:off x="8497785" y="3384550"/>
              <a:ext cx="1301750" cy="3175"/>
            </a:xfrm>
            <a:custGeom>
              <a:avLst/>
              <a:gdLst>
                <a:gd name="T0" fmla="*/ 1 w 377"/>
                <a:gd name="T1" fmla="*/ 1 h 1"/>
                <a:gd name="T2" fmla="*/ 1 w 377"/>
                <a:gd name="T3" fmla="*/ 1 h 1"/>
                <a:gd name="T4" fmla="*/ 1 w 377"/>
                <a:gd name="T5" fmla="*/ 1 h 1"/>
                <a:gd name="T6" fmla="*/ 1 w 377"/>
                <a:gd name="T7" fmla="*/ 1 h 1"/>
                <a:gd name="T8" fmla="*/ 1 w 377"/>
                <a:gd name="T9" fmla="*/ 1 h 1"/>
                <a:gd name="T10" fmla="*/ 1 w 377"/>
                <a:gd name="T11" fmla="*/ 1 h 1"/>
                <a:gd name="T12" fmla="*/ 0 w 377"/>
                <a:gd name="T13" fmla="*/ 0 h 1"/>
                <a:gd name="T14" fmla="*/ 0 w 377"/>
                <a:gd name="T15" fmla="*/ 0 h 1"/>
                <a:gd name="T16" fmla="*/ 0 w 377"/>
                <a:gd name="T17" fmla="*/ 0 h 1"/>
                <a:gd name="T18" fmla="*/ 377 w 377"/>
                <a:gd name="T19" fmla="*/ 0 h 1"/>
                <a:gd name="T20" fmla="*/ 376 w 377"/>
                <a:gd name="T21" fmla="*/ 1 h 1"/>
                <a:gd name="T22" fmla="*/ 377 w 377"/>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 h="1">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0" y="0"/>
                  </a:moveTo>
                  <a:cubicBezTo>
                    <a:pt x="0" y="0"/>
                    <a:pt x="0" y="0"/>
                    <a:pt x="0" y="0"/>
                  </a:cubicBezTo>
                  <a:cubicBezTo>
                    <a:pt x="0" y="0"/>
                    <a:pt x="0" y="0"/>
                    <a:pt x="0" y="0"/>
                  </a:cubicBezTo>
                  <a:moveTo>
                    <a:pt x="377" y="0"/>
                  </a:moveTo>
                  <a:cubicBezTo>
                    <a:pt x="376" y="0"/>
                    <a:pt x="376" y="1"/>
                    <a:pt x="376" y="1"/>
                  </a:cubicBezTo>
                  <a:cubicBezTo>
                    <a:pt x="376" y="1"/>
                    <a:pt x="376" y="0"/>
                    <a:pt x="377"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6" name="Freeform 17"/>
            <p:cNvSpPr/>
            <p:nvPr/>
          </p:nvSpPr>
          <p:spPr bwMode="auto">
            <a:xfrm>
              <a:off x="8497785" y="3132138"/>
              <a:ext cx="1301750" cy="331788"/>
            </a:xfrm>
            <a:custGeom>
              <a:avLst/>
              <a:gdLst>
                <a:gd name="T0" fmla="*/ 188 w 377"/>
                <a:gd name="T1" fmla="*/ 0 h 96"/>
                <a:gd name="T2" fmla="*/ 0 w 377"/>
                <a:gd name="T3" fmla="*/ 73 h 96"/>
                <a:gd name="T4" fmla="*/ 0 w 377"/>
                <a:gd name="T5" fmla="*/ 73 h 96"/>
                <a:gd name="T6" fmla="*/ 0 w 377"/>
                <a:gd name="T7" fmla="*/ 73 h 96"/>
                <a:gd name="T8" fmla="*/ 1 w 377"/>
                <a:gd name="T9" fmla="*/ 74 h 96"/>
                <a:gd name="T10" fmla="*/ 1 w 377"/>
                <a:gd name="T11" fmla="*/ 74 h 96"/>
                <a:gd name="T12" fmla="*/ 1 w 377"/>
                <a:gd name="T13" fmla="*/ 74 h 96"/>
                <a:gd name="T14" fmla="*/ 1 w 377"/>
                <a:gd name="T15" fmla="*/ 74 h 96"/>
                <a:gd name="T16" fmla="*/ 29 w 377"/>
                <a:gd name="T17" fmla="*/ 96 h 96"/>
                <a:gd name="T18" fmla="*/ 214 w 377"/>
                <a:gd name="T19" fmla="*/ 26 h 96"/>
                <a:gd name="T20" fmla="*/ 373 w 377"/>
                <a:gd name="T21" fmla="*/ 76 h 96"/>
                <a:gd name="T22" fmla="*/ 376 w 377"/>
                <a:gd name="T23" fmla="*/ 74 h 96"/>
                <a:gd name="T24" fmla="*/ 377 w 377"/>
                <a:gd name="T25" fmla="*/ 73 h 96"/>
                <a:gd name="T26" fmla="*/ 377 w 377"/>
                <a:gd name="T27" fmla="*/ 73 h 96"/>
                <a:gd name="T28" fmla="*/ 188 w 37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96">
                  <a:moveTo>
                    <a:pt x="188" y="0"/>
                  </a:moveTo>
                  <a:cubicBezTo>
                    <a:pt x="116" y="0"/>
                    <a:pt x="50" y="28"/>
                    <a:pt x="0" y="73"/>
                  </a:cubicBezTo>
                  <a:cubicBezTo>
                    <a:pt x="0" y="73"/>
                    <a:pt x="0" y="73"/>
                    <a:pt x="0" y="73"/>
                  </a:cubicBezTo>
                  <a:cubicBezTo>
                    <a:pt x="0" y="73"/>
                    <a:pt x="0" y="73"/>
                    <a:pt x="0" y="73"/>
                  </a:cubicBezTo>
                  <a:cubicBezTo>
                    <a:pt x="0" y="73"/>
                    <a:pt x="0" y="74"/>
                    <a:pt x="1" y="74"/>
                  </a:cubicBezTo>
                  <a:cubicBezTo>
                    <a:pt x="1" y="74"/>
                    <a:pt x="1" y="74"/>
                    <a:pt x="1" y="74"/>
                  </a:cubicBezTo>
                  <a:cubicBezTo>
                    <a:pt x="1" y="74"/>
                    <a:pt x="1" y="74"/>
                    <a:pt x="1" y="74"/>
                  </a:cubicBezTo>
                  <a:cubicBezTo>
                    <a:pt x="1" y="74"/>
                    <a:pt x="1" y="74"/>
                    <a:pt x="1" y="74"/>
                  </a:cubicBezTo>
                  <a:cubicBezTo>
                    <a:pt x="10" y="82"/>
                    <a:pt x="19" y="89"/>
                    <a:pt x="29" y="96"/>
                  </a:cubicBezTo>
                  <a:cubicBezTo>
                    <a:pt x="78" y="53"/>
                    <a:pt x="143" y="26"/>
                    <a:pt x="214" y="26"/>
                  </a:cubicBezTo>
                  <a:cubicBezTo>
                    <a:pt x="273" y="26"/>
                    <a:pt x="328" y="45"/>
                    <a:pt x="373" y="76"/>
                  </a:cubicBezTo>
                  <a:cubicBezTo>
                    <a:pt x="374" y="75"/>
                    <a:pt x="375" y="75"/>
                    <a:pt x="376" y="74"/>
                  </a:cubicBezTo>
                  <a:cubicBezTo>
                    <a:pt x="376" y="74"/>
                    <a:pt x="376" y="73"/>
                    <a:pt x="377" y="73"/>
                  </a:cubicBezTo>
                  <a:cubicBezTo>
                    <a:pt x="377" y="73"/>
                    <a:pt x="377" y="73"/>
                    <a:pt x="377" y="73"/>
                  </a:cubicBezTo>
                  <a:cubicBezTo>
                    <a:pt x="327" y="28"/>
                    <a:pt x="261" y="0"/>
                    <a:pt x="188" y="0"/>
                  </a:cubicBezTo>
                </a:path>
              </a:pathLst>
            </a:custGeom>
            <a:solidFill>
              <a:srgbClr val="B67AB2"/>
            </a:solidFill>
            <a:ln>
              <a:noFill/>
            </a:ln>
          </p:spPr>
          <p:txBody>
            <a:bodyPr vert="horz" wrap="square" lIns="91440" tIns="45720" rIns="91440" bIns="45720" numCol="1" anchor="t" anchorCtr="0" compatLnSpc="1"/>
            <a:lstStyle/>
            <a:p>
              <a:endParaRPr lang="zh-CN" altLang="en-US" sz="1400"/>
            </a:p>
          </p:txBody>
        </p:sp>
        <p:sp>
          <p:nvSpPr>
            <p:cNvPr id="157" name="Freeform 18"/>
            <p:cNvSpPr/>
            <p:nvPr/>
          </p:nvSpPr>
          <p:spPr bwMode="auto">
            <a:xfrm>
              <a:off x="9799535" y="48164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8" name="Freeform 19"/>
            <p:cNvSpPr/>
            <p:nvPr/>
          </p:nvSpPr>
          <p:spPr bwMode="auto">
            <a:xfrm>
              <a:off x="8497785" y="48164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59" name="Freeform 20"/>
            <p:cNvSpPr/>
            <p:nvPr/>
          </p:nvSpPr>
          <p:spPr bwMode="auto">
            <a:xfrm>
              <a:off x="8497785" y="4816475"/>
              <a:ext cx="14288"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1"/>
                    <a:pt x="3" y="2"/>
                    <a:pt x="4" y="3"/>
                  </a:cubicBezTo>
                  <a:cubicBezTo>
                    <a:pt x="3" y="2"/>
                    <a:pt x="2" y="1"/>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0" name="Freeform 21"/>
            <p:cNvSpPr/>
            <p:nvPr/>
          </p:nvSpPr>
          <p:spPr bwMode="auto">
            <a:xfrm>
              <a:off x="8512072" y="4827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1" name="Freeform 22"/>
            <p:cNvSpPr/>
            <p:nvPr/>
          </p:nvSpPr>
          <p:spPr bwMode="auto">
            <a:xfrm>
              <a:off x="8512072" y="4830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2" name="Freeform 23"/>
            <p:cNvSpPr/>
            <p:nvPr/>
          </p:nvSpPr>
          <p:spPr bwMode="auto">
            <a:xfrm>
              <a:off x="8497785" y="4565650"/>
              <a:ext cx="1301750" cy="330200"/>
            </a:xfrm>
            <a:custGeom>
              <a:avLst/>
              <a:gdLst>
                <a:gd name="T0" fmla="*/ 188 w 377"/>
                <a:gd name="T1" fmla="*/ 0 h 96"/>
                <a:gd name="T2" fmla="*/ 0 w 377"/>
                <a:gd name="T3" fmla="*/ 73 h 96"/>
                <a:gd name="T4" fmla="*/ 0 w 377"/>
                <a:gd name="T5" fmla="*/ 73 h 96"/>
                <a:gd name="T6" fmla="*/ 0 w 377"/>
                <a:gd name="T7" fmla="*/ 73 h 96"/>
                <a:gd name="T8" fmla="*/ 0 w 377"/>
                <a:gd name="T9" fmla="*/ 73 h 96"/>
                <a:gd name="T10" fmla="*/ 4 w 377"/>
                <a:gd name="T11" fmla="*/ 76 h 96"/>
                <a:gd name="T12" fmla="*/ 4 w 377"/>
                <a:gd name="T13" fmla="*/ 76 h 96"/>
                <a:gd name="T14" fmla="*/ 4 w 377"/>
                <a:gd name="T15" fmla="*/ 76 h 96"/>
                <a:gd name="T16" fmla="*/ 4 w 377"/>
                <a:gd name="T17" fmla="*/ 77 h 96"/>
                <a:gd name="T18" fmla="*/ 4 w 377"/>
                <a:gd name="T19" fmla="*/ 77 h 96"/>
                <a:gd name="T20" fmla="*/ 29 w 377"/>
                <a:gd name="T21" fmla="*/ 96 h 96"/>
                <a:gd name="T22" fmla="*/ 214 w 377"/>
                <a:gd name="T23" fmla="*/ 26 h 96"/>
                <a:gd name="T24" fmla="*/ 373 w 377"/>
                <a:gd name="T25" fmla="*/ 76 h 96"/>
                <a:gd name="T26" fmla="*/ 377 w 377"/>
                <a:gd name="T27" fmla="*/ 73 h 96"/>
                <a:gd name="T28" fmla="*/ 377 w 377"/>
                <a:gd name="T29" fmla="*/ 73 h 96"/>
                <a:gd name="T30" fmla="*/ 377 w 377"/>
                <a:gd name="T31" fmla="*/ 73 h 96"/>
                <a:gd name="T32" fmla="*/ 188 w 377"/>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96">
                  <a:moveTo>
                    <a:pt x="188" y="0"/>
                  </a:moveTo>
                  <a:cubicBezTo>
                    <a:pt x="116" y="0"/>
                    <a:pt x="50" y="28"/>
                    <a:pt x="0" y="73"/>
                  </a:cubicBezTo>
                  <a:cubicBezTo>
                    <a:pt x="0" y="73"/>
                    <a:pt x="0" y="73"/>
                    <a:pt x="0" y="73"/>
                  </a:cubicBezTo>
                  <a:cubicBezTo>
                    <a:pt x="0" y="73"/>
                    <a:pt x="0" y="73"/>
                    <a:pt x="0" y="73"/>
                  </a:cubicBezTo>
                  <a:cubicBezTo>
                    <a:pt x="0" y="73"/>
                    <a:pt x="0" y="73"/>
                    <a:pt x="0" y="73"/>
                  </a:cubicBezTo>
                  <a:cubicBezTo>
                    <a:pt x="2" y="74"/>
                    <a:pt x="3" y="75"/>
                    <a:pt x="4" y="76"/>
                  </a:cubicBezTo>
                  <a:cubicBezTo>
                    <a:pt x="4" y="76"/>
                    <a:pt x="4" y="76"/>
                    <a:pt x="4" y="76"/>
                  </a:cubicBezTo>
                  <a:cubicBezTo>
                    <a:pt x="4" y="76"/>
                    <a:pt x="4" y="76"/>
                    <a:pt x="4" y="76"/>
                  </a:cubicBezTo>
                  <a:cubicBezTo>
                    <a:pt x="4" y="76"/>
                    <a:pt x="4" y="76"/>
                    <a:pt x="4" y="77"/>
                  </a:cubicBezTo>
                  <a:cubicBezTo>
                    <a:pt x="4" y="77"/>
                    <a:pt x="4" y="77"/>
                    <a:pt x="4" y="77"/>
                  </a:cubicBezTo>
                  <a:cubicBezTo>
                    <a:pt x="12" y="83"/>
                    <a:pt x="21" y="90"/>
                    <a:pt x="29" y="96"/>
                  </a:cubicBezTo>
                  <a:cubicBezTo>
                    <a:pt x="78" y="52"/>
                    <a:pt x="143" y="26"/>
                    <a:pt x="214" y="26"/>
                  </a:cubicBezTo>
                  <a:cubicBezTo>
                    <a:pt x="273" y="26"/>
                    <a:pt x="328" y="44"/>
                    <a:pt x="373" y="76"/>
                  </a:cubicBezTo>
                  <a:cubicBezTo>
                    <a:pt x="374" y="75"/>
                    <a:pt x="376" y="74"/>
                    <a:pt x="377" y="73"/>
                  </a:cubicBezTo>
                  <a:cubicBezTo>
                    <a:pt x="377" y="73"/>
                    <a:pt x="377" y="73"/>
                    <a:pt x="377" y="73"/>
                  </a:cubicBezTo>
                  <a:cubicBezTo>
                    <a:pt x="377" y="73"/>
                    <a:pt x="377" y="73"/>
                    <a:pt x="377" y="73"/>
                  </a:cubicBezTo>
                  <a:cubicBezTo>
                    <a:pt x="327" y="28"/>
                    <a:pt x="261" y="0"/>
                    <a:pt x="188" y="0"/>
                  </a:cubicBezTo>
                </a:path>
              </a:pathLst>
            </a:custGeom>
            <a:solidFill>
              <a:srgbClr val="2AA1DC"/>
            </a:solidFill>
            <a:ln>
              <a:noFill/>
            </a:ln>
          </p:spPr>
          <p:txBody>
            <a:bodyPr vert="horz" wrap="square" lIns="91440" tIns="45720" rIns="91440" bIns="45720" numCol="1" anchor="t" anchorCtr="0" compatLnSpc="1"/>
            <a:lstStyle/>
            <a:p>
              <a:endParaRPr lang="zh-CN" altLang="en-US" sz="1400"/>
            </a:p>
          </p:txBody>
        </p:sp>
        <p:sp>
          <p:nvSpPr>
            <p:cNvPr id="163" name="Freeform 24"/>
            <p:cNvSpPr/>
            <p:nvPr/>
          </p:nvSpPr>
          <p:spPr bwMode="auto">
            <a:xfrm>
              <a:off x="9799535" y="646113"/>
              <a:ext cx="490538" cy="1481138"/>
            </a:xfrm>
            <a:custGeom>
              <a:avLst/>
              <a:gdLst>
                <a:gd name="T0" fmla="*/ 33 w 142"/>
                <a:gd name="T1" fmla="*/ 0 h 429"/>
                <a:gd name="T2" fmla="*/ 91 w 142"/>
                <a:gd name="T3" fmla="*/ 166 h 429"/>
                <a:gd name="T4" fmla="*/ 91 w 142"/>
                <a:gd name="T5" fmla="*/ 166 h 429"/>
                <a:gd name="T6" fmla="*/ 91 w 142"/>
                <a:gd name="T7" fmla="*/ 167 h 429"/>
                <a:gd name="T8" fmla="*/ 91 w 142"/>
                <a:gd name="T9" fmla="*/ 167 h 429"/>
                <a:gd name="T10" fmla="*/ 91 w 142"/>
                <a:gd name="T11" fmla="*/ 167 h 429"/>
                <a:gd name="T12" fmla="*/ 91 w 142"/>
                <a:gd name="T13" fmla="*/ 167 h 429"/>
                <a:gd name="T14" fmla="*/ 91 w 142"/>
                <a:gd name="T15" fmla="*/ 168 h 429"/>
                <a:gd name="T16" fmla="*/ 91 w 142"/>
                <a:gd name="T17" fmla="*/ 168 h 429"/>
                <a:gd name="T18" fmla="*/ 91 w 142"/>
                <a:gd name="T19" fmla="*/ 168 h 429"/>
                <a:gd name="T20" fmla="*/ 91 w 142"/>
                <a:gd name="T21" fmla="*/ 168 h 429"/>
                <a:gd name="T22" fmla="*/ 91 w 142"/>
                <a:gd name="T23" fmla="*/ 169 h 429"/>
                <a:gd name="T24" fmla="*/ 91 w 142"/>
                <a:gd name="T25" fmla="*/ 169 h 429"/>
                <a:gd name="T26" fmla="*/ 91 w 142"/>
                <a:gd name="T27" fmla="*/ 170 h 429"/>
                <a:gd name="T28" fmla="*/ 91 w 142"/>
                <a:gd name="T29" fmla="*/ 170 h 429"/>
                <a:gd name="T30" fmla="*/ 91 w 142"/>
                <a:gd name="T31" fmla="*/ 170 h 429"/>
                <a:gd name="T32" fmla="*/ 91 w 142"/>
                <a:gd name="T33" fmla="*/ 170 h 429"/>
                <a:gd name="T34" fmla="*/ 91 w 142"/>
                <a:gd name="T35" fmla="*/ 171 h 429"/>
                <a:gd name="T36" fmla="*/ 91 w 142"/>
                <a:gd name="T37" fmla="*/ 171 h 429"/>
                <a:gd name="T38" fmla="*/ 91 w 142"/>
                <a:gd name="T39" fmla="*/ 171 h 429"/>
                <a:gd name="T40" fmla="*/ 91 w 142"/>
                <a:gd name="T41" fmla="*/ 171 h 429"/>
                <a:gd name="T42" fmla="*/ 91 w 142"/>
                <a:gd name="T43" fmla="*/ 171 h 429"/>
                <a:gd name="T44" fmla="*/ 91 w 142"/>
                <a:gd name="T45" fmla="*/ 171 h 429"/>
                <a:gd name="T46" fmla="*/ 91 w 142"/>
                <a:gd name="T47" fmla="*/ 171 h 429"/>
                <a:gd name="T48" fmla="*/ 91 w 142"/>
                <a:gd name="T49" fmla="*/ 171 h 429"/>
                <a:gd name="T50" fmla="*/ 0 w 142"/>
                <a:gd name="T51" fmla="*/ 379 h 429"/>
                <a:gd name="T52" fmla="*/ 0 w 142"/>
                <a:gd name="T53" fmla="*/ 379 h 429"/>
                <a:gd name="T54" fmla="*/ 33 w 142"/>
                <a:gd name="T55" fmla="*/ 415 h 429"/>
                <a:gd name="T56" fmla="*/ 50 w 142"/>
                <a:gd name="T57" fmla="*/ 429 h 429"/>
                <a:gd name="T58" fmla="*/ 142 w 142"/>
                <a:gd name="T59" fmla="*/ 222 h 429"/>
                <a:gd name="T60" fmla="*/ 33 w 142"/>
                <a:gd name="T6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429">
                  <a:moveTo>
                    <a:pt x="33" y="0"/>
                  </a:moveTo>
                  <a:cubicBezTo>
                    <a:pt x="69" y="46"/>
                    <a:pt x="90" y="104"/>
                    <a:pt x="91" y="166"/>
                  </a:cubicBezTo>
                  <a:cubicBezTo>
                    <a:pt x="91" y="166"/>
                    <a:pt x="91" y="166"/>
                    <a:pt x="91" y="166"/>
                  </a:cubicBezTo>
                  <a:cubicBezTo>
                    <a:pt x="91" y="166"/>
                    <a:pt x="91" y="166"/>
                    <a:pt x="91" y="167"/>
                  </a:cubicBezTo>
                  <a:cubicBezTo>
                    <a:pt x="91" y="167"/>
                    <a:pt x="91" y="167"/>
                    <a:pt x="91" y="167"/>
                  </a:cubicBezTo>
                  <a:cubicBezTo>
                    <a:pt x="91" y="167"/>
                    <a:pt x="91" y="167"/>
                    <a:pt x="91" y="167"/>
                  </a:cubicBezTo>
                  <a:cubicBezTo>
                    <a:pt x="91" y="167"/>
                    <a:pt x="91" y="167"/>
                    <a:pt x="91" y="167"/>
                  </a:cubicBezTo>
                  <a:cubicBezTo>
                    <a:pt x="91" y="167"/>
                    <a:pt x="91" y="168"/>
                    <a:pt x="91" y="168"/>
                  </a:cubicBezTo>
                  <a:cubicBezTo>
                    <a:pt x="91" y="168"/>
                    <a:pt x="91" y="168"/>
                    <a:pt x="91" y="168"/>
                  </a:cubicBezTo>
                  <a:cubicBezTo>
                    <a:pt x="91" y="168"/>
                    <a:pt x="91" y="168"/>
                    <a:pt x="91" y="168"/>
                  </a:cubicBezTo>
                  <a:cubicBezTo>
                    <a:pt x="91" y="168"/>
                    <a:pt x="91" y="168"/>
                    <a:pt x="91" y="168"/>
                  </a:cubicBezTo>
                  <a:cubicBezTo>
                    <a:pt x="91" y="169"/>
                    <a:pt x="91" y="169"/>
                    <a:pt x="91" y="169"/>
                  </a:cubicBezTo>
                  <a:cubicBezTo>
                    <a:pt x="91" y="169"/>
                    <a:pt x="91" y="169"/>
                    <a:pt x="91" y="169"/>
                  </a:cubicBezTo>
                  <a:cubicBezTo>
                    <a:pt x="91" y="169"/>
                    <a:pt x="91" y="169"/>
                    <a:pt x="91" y="170"/>
                  </a:cubicBezTo>
                  <a:cubicBezTo>
                    <a:pt x="91" y="170"/>
                    <a:pt x="91" y="170"/>
                    <a:pt x="91" y="170"/>
                  </a:cubicBezTo>
                  <a:cubicBezTo>
                    <a:pt x="91" y="170"/>
                    <a:pt x="91" y="170"/>
                    <a:pt x="91" y="170"/>
                  </a:cubicBezTo>
                  <a:cubicBezTo>
                    <a:pt x="91" y="170"/>
                    <a:pt x="91" y="170"/>
                    <a:pt x="91" y="170"/>
                  </a:cubicBezTo>
                  <a:cubicBezTo>
                    <a:pt x="91" y="170"/>
                    <a:pt x="91" y="170"/>
                    <a:pt x="91" y="171"/>
                  </a:cubicBezTo>
                  <a:cubicBezTo>
                    <a:pt x="91" y="171"/>
                    <a:pt x="91" y="171"/>
                    <a:pt x="91" y="171"/>
                  </a:cubicBezTo>
                  <a:cubicBezTo>
                    <a:pt x="91" y="171"/>
                    <a:pt x="91" y="171"/>
                    <a:pt x="91" y="171"/>
                  </a:cubicBezTo>
                  <a:cubicBezTo>
                    <a:pt x="91" y="171"/>
                    <a:pt x="91" y="171"/>
                    <a:pt x="91" y="171"/>
                  </a:cubicBezTo>
                  <a:cubicBezTo>
                    <a:pt x="91" y="171"/>
                    <a:pt x="91" y="171"/>
                    <a:pt x="91" y="171"/>
                  </a:cubicBezTo>
                  <a:cubicBezTo>
                    <a:pt x="91" y="171"/>
                    <a:pt x="91" y="171"/>
                    <a:pt x="91" y="171"/>
                  </a:cubicBezTo>
                  <a:cubicBezTo>
                    <a:pt x="91" y="171"/>
                    <a:pt x="91" y="171"/>
                    <a:pt x="91" y="171"/>
                  </a:cubicBezTo>
                  <a:cubicBezTo>
                    <a:pt x="91" y="171"/>
                    <a:pt x="91" y="171"/>
                    <a:pt x="91" y="171"/>
                  </a:cubicBezTo>
                  <a:cubicBezTo>
                    <a:pt x="91" y="254"/>
                    <a:pt x="56" y="327"/>
                    <a:pt x="0" y="379"/>
                  </a:cubicBezTo>
                  <a:cubicBezTo>
                    <a:pt x="0" y="379"/>
                    <a:pt x="0" y="379"/>
                    <a:pt x="0" y="379"/>
                  </a:cubicBezTo>
                  <a:cubicBezTo>
                    <a:pt x="12" y="390"/>
                    <a:pt x="23" y="402"/>
                    <a:pt x="33" y="415"/>
                  </a:cubicBezTo>
                  <a:cubicBezTo>
                    <a:pt x="39" y="420"/>
                    <a:pt x="45" y="424"/>
                    <a:pt x="50" y="429"/>
                  </a:cubicBezTo>
                  <a:cubicBezTo>
                    <a:pt x="107" y="378"/>
                    <a:pt x="142" y="304"/>
                    <a:pt x="142" y="222"/>
                  </a:cubicBezTo>
                  <a:cubicBezTo>
                    <a:pt x="142" y="132"/>
                    <a:pt x="99" y="52"/>
                    <a:pt x="33" y="0"/>
                  </a:cubicBezTo>
                </a:path>
              </a:pathLst>
            </a:custGeom>
            <a:solidFill>
              <a:srgbClr val="A5B2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4" name="Freeform 25"/>
            <p:cNvSpPr>
              <a:spLocks noEditPoints="1"/>
            </p:cNvSpPr>
            <p:nvPr/>
          </p:nvSpPr>
          <p:spPr bwMode="auto">
            <a:xfrm>
              <a:off x="9799535" y="646113"/>
              <a:ext cx="314325" cy="1308100"/>
            </a:xfrm>
            <a:custGeom>
              <a:avLst/>
              <a:gdLst>
                <a:gd name="T0" fmla="*/ 91 w 91"/>
                <a:gd name="T1" fmla="*/ 171 h 379"/>
                <a:gd name="T2" fmla="*/ 0 w 91"/>
                <a:gd name="T3" fmla="*/ 379 h 379"/>
                <a:gd name="T4" fmla="*/ 0 w 91"/>
                <a:gd name="T5" fmla="*/ 379 h 379"/>
                <a:gd name="T6" fmla="*/ 91 w 91"/>
                <a:gd name="T7" fmla="*/ 171 h 379"/>
                <a:gd name="T8" fmla="*/ 91 w 91"/>
                <a:gd name="T9" fmla="*/ 171 h 379"/>
                <a:gd name="T10" fmla="*/ 91 w 91"/>
                <a:gd name="T11" fmla="*/ 171 h 379"/>
                <a:gd name="T12" fmla="*/ 91 w 91"/>
                <a:gd name="T13" fmla="*/ 171 h 379"/>
                <a:gd name="T14" fmla="*/ 91 w 91"/>
                <a:gd name="T15" fmla="*/ 171 h 379"/>
                <a:gd name="T16" fmla="*/ 91 w 91"/>
                <a:gd name="T17" fmla="*/ 171 h 379"/>
                <a:gd name="T18" fmla="*/ 91 w 91"/>
                <a:gd name="T19" fmla="*/ 171 h 379"/>
                <a:gd name="T20" fmla="*/ 91 w 91"/>
                <a:gd name="T21" fmla="*/ 171 h 379"/>
                <a:gd name="T22" fmla="*/ 91 w 91"/>
                <a:gd name="T23" fmla="*/ 170 h 379"/>
                <a:gd name="T24" fmla="*/ 91 w 91"/>
                <a:gd name="T25" fmla="*/ 171 h 379"/>
                <a:gd name="T26" fmla="*/ 91 w 91"/>
                <a:gd name="T27" fmla="*/ 170 h 379"/>
                <a:gd name="T28" fmla="*/ 91 w 91"/>
                <a:gd name="T29" fmla="*/ 170 h 379"/>
                <a:gd name="T30" fmla="*/ 91 w 91"/>
                <a:gd name="T31" fmla="*/ 170 h 379"/>
                <a:gd name="T32" fmla="*/ 91 w 91"/>
                <a:gd name="T33" fmla="*/ 170 h 379"/>
                <a:gd name="T34" fmla="*/ 91 w 91"/>
                <a:gd name="T35" fmla="*/ 169 h 379"/>
                <a:gd name="T36" fmla="*/ 91 w 91"/>
                <a:gd name="T37" fmla="*/ 170 h 379"/>
                <a:gd name="T38" fmla="*/ 91 w 91"/>
                <a:gd name="T39" fmla="*/ 169 h 379"/>
                <a:gd name="T40" fmla="*/ 91 w 91"/>
                <a:gd name="T41" fmla="*/ 168 h 379"/>
                <a:gd name="T42" fmla="*/ 91 w 91"/>
                <a:gd name="T43" fmla="*/ 169 h 379"/>
                <a:gd name="T44" fmla="*/ 91 w 91"/>
                <a:gd name="T45" fmla="*/ 168 h 379"/>
                <a:gd name="T46" fmla="*/ 91 w 91"/>
                <a:gd name="T47" fmla="*/ 168 h 379"/>
                <a:gd name="T48" fmla="*/ 91 w 91"/>
                <a:gd name="T49" fmla="*/ 168 h 379"/>
                <a:gd name="T50" fmla="*/ 91 w 91"/>
                <a:gd name="T51" fmla="*/ 168 h 379"/>
                <a:gd name="T52" fmla="*/ 91 w 91"/>
                <a:gd name="T53" fmla="*/ 167 h 379"/>
                <a:gd name="T54" fmla="*/ 91 w 91"/>
                <a:gd name="T55" fmla="*/ 168 h 379"/>
                <a:gd name="T56" fmla="*/ 91 w 91"/>
                <a:gd name="T57" fmla="*/ 167 h 379"/>
                <a:gd name="T58" fmla="*/ 91 w 91"/>
                <a:gd name="T59" fmla="*/ 167 h 379"/>
                <a:gd name="T60" fmla="*/ 91 w 91"/>
                <a:gd name="T61" fmla="*/ 167 h 379"/>
                <a:gd name="T62" fmla="*/ 91 w 91"/>
                <a:gd name="T63" fmla="*/ 167 h 379"/>
                <a:gd name="T64" fmla="*/ 91 w 91"/>
                <a:gd name="T65" fmla="*/ 166 h 379"/>
                <a:gd name="T66" fmla="*/ 91 w 91"/>
                <a:gd name="T67" fmla="*/ 167 h 379"/>
                <a:gd name="T68" fmla="*/ 91 w 91"/>
                <a:gd name="T69" fmla="*/ 166 h 379"/>
                <a:gd name="T70" fmla="*/ 33 w 91"/>
                <a:gd name="T71" fmla="*/ 0 h 379"/>
                <a:gd name="T72" fmla="*/ 91 w 91"/>
                <a:gd name="T73" fmla="*/ 166 h 379"/>
                <a:gd name="T74" fmla="*/ 33 w 91"/>
                <a:gd name="T75" fmla="*/ 0 h 379"/>
                <a:gd name="T76" fmla="*/ 33 w 91"/>
                <a:gd name="T7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379">
                  <a:moveTo>
                    <a:pt x="91" y="171"/>
                  </a:moveTo>
                  <a:cubicBezTo>
                    <a:pt x="91" y="254"/>
                    <a:pt x="56" y="327"/>
                    <a:pt x="0" y="379"/>
                  </a:cubicBezTo>
                  <a:cubicBezTo>
                    <a:pt x="0" y="379"/>
                    <a:pt x="0" y="379"/>
                    <a:pt x="0" y="379"/>
                  </a:cubicBezTo>
                  <a:cubicBezTo>
                    <a:pt x="56" y="327"/>
                    <a:pt x="91" y="254"/>
                    <a:pt x="91" y="171"/>
                  </a:cubicBezTo>
                  <a:cubicBezTo>
                    <a:pt x="91" y="171"/>
                    <a:pt x="91" y="171"/>
                    <a:pt x="91" y="171"/>
                  </a:cubicBezTo>
                  <a:moveTo>
                    <a:pt x="91" y="171"/>
                  </a:moveTo>
                  <a:cubicBezTo>
                    <a:pt x="91" y="171"/>
                    <a:pt x="91" y="171"/>
                    <a:pt x="91" y="171"/>
                  </a:cubicBezTo>
                  <a:cubicBezTo>
                    <a:pt x="91" y="171"/>
                    <a:pt x="91" y="171"/>
                    <a:pt x="91" y="171"/>
                  </a:cubicBezTo>
                  <a:moveTo>
                    <a:pt x="91" y="171"/>
                  </a:moveTo>
                  <a:cubicBezTo>
                    <a:pt x="91" y="171"/>
                    <a:pt x="91" y="171"/>
                    <a:pt x="91" y="171"/>
                  </a:cubicBezTo>
                  <a:cubicBezTo>
                    <a:pt x="91" y="171"/>
                    <a:pt x="91" y="171"/>
                    <a:pt x="91" y="171"/>
                  </a:cubicBezTo>
                  <a:moveTo>
                    <a:pt x="91" y="170"/>
                  </a:moveTo>
                  <a:cubicBezTo>
                    <a:pt x="91" y="170"/>
                    <a:pt x="91" y="170"/>
                    <a:pt x="91" y="171"/>
                  </a:cubicBezTo>
                  <a:cubicBezTo>
                    <a:pt x="91" y="170"/>
                    <a:pt x="91" y="170"/>
                    <a:pt x="91" y="170"/>
                  </a:cubicBezTo>
                  <a:moveTo>
                    <a:pt x="91" y="170"/>
                  </a:moveTo>
                  <a:cubicBezTo>
                    <a:pt x="91" y="170"/>
                    <a:pt x="91" y="170"/>
                    <a:pt x="91" y="170"/>
                  </a:cubicBezTo>
                  <a:cubicBezTo>
                    <a:pt x="91" y="170"/>
                    <a:pt x="91" y="170"/>
                    <a:pt x="91" y="170"/>
                  </a:cubicBezTo>
                  <a:moveTo>
                    <a:pt x="91" y="169"/>
                  </a:moveTo>
                  <a:cubicBezTo>
                    <a:pt x="91" y="169"/>
                    <a:pt x="91" y="169"/>
                    <a:pt x="91" y="170"/>
                  </a:cubicBezTo>
                  <a:cubicBezTo>
                    <a:pt x="91" y="169"/>
                    <a:pt x="91" y="169"/>
                    <a:pt x="91" y="169"/>
                  </a:cubicBezTo>
                  <a:moveTo>
                    <a:pt x="91" y="168"/>
                  </a:moveTo>
                  <a:cubicBezTo>
                    <a:pt x="91" y="169"/>
                    <a:pt x="91" y="169"/>
                    <a:pt x="91" y="169"/>
                  </a:cubicBezTo>
                  <a:cubicBezTo>
                    <a:pt x="91" y="169"/>
                    <a:pt x="91" y="169"/>
                    <a:pt x="91" y="168"/>
                  </a:cubicBezTo>
                  <a:moveTo>
                    <a:pt x="91" y="168"/>
                  </a:moveTo>
                  <a:cubicBezTo>
                    <a:pt x="91" y="168"/>
                    <a:pt x="91" y="168"/>
                    <a:pt x="91" y="168"/>
                  </a:cubicBezTo>
                  <a:cubicBezTo>
                    <a:pt x="91" y="168"/>
                    <a:pt x="91" y="168"/>
                    <a:pt x="91" y="168"/>
                  </a:cubicBezTo>
                  <a:moveTo>
                    <a:pt x="91" y="167"/>
                  </a:moveTo>
                  <a:cubicBezTo>
                    <a:pt x="91" y="167"/>
                    <a:pt x="91" y="168"/>
                    <a:pt x="91" y="168"/>
                  </a:cubicBezTo>
                  <a:cubicBezTo>
                    <a:pt x="91" y="168"/>
                    <a:pt x="91" y="167"/>
                    <a:pt x="91" y="167"/>
                  </a:cubicBezTo>
                  <a:moveTo>
                    <a:pt x="91" y="167"/>
                  </a:moveTo>
                  <a:cubicBezTo>
                    <a:pt x="91" y="167"/>
                    <a:pt x="91" y="167"/>
                    <a:pt x="91" y="167"/>
                  </a:cubicBezTo>
                  <a:cubicBezTo>
                    <a:pt x="91" y="167"/>
                    <a:pt x="91" y="167"/>
                    <a:pt x="91" y="167"/>
                  </a:cubicBezTo>
                  <a:moveTo>
                    <a:pt x="91" y="166"/>
                  </a:moveTo>
                  <a:cubicBezTo>
                    <a:pt x="91" y="166"/>
                    <a:pt x="91" y="166"/>
                    <a:pt x="91" y="167"/>
                  </a:cubicBezTo>
                  <a:cubicBezTo>
                    <a:pt x="91" y="166"/>
                    <a:pt x="91" y="166"/>
                    <a:pt x="91" y="166"/>
                  </a:cubicBezTo>
                  <a:moveTo>
                    <a:pt x="33" y="0"/>
                  </a:moveTo>
                  <a:cubicBezTo>
                    <a:pt x="69" y="46"/>
                    <a:pt x="90" y="104"/>
                    <a:pt x="91" y="166"/>
                  </a:cubicBezTo>
                  <a:cubicBezTo>
                    <a:pt x="90" y="104"/>
                    <a:pt x="69" y="46"/>
                    <a:pt x="33" y="0"/>
                  </a:cubicBezTo>
                  <a:cubicBezTo>
                    <a:pt x="33" y="0"/>
                    <a:pt x="33" y="0"/>
                    <a:pt x="33"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5" name="Freeform 26"/>
            <p:cNvSpPr/>
            <p:nvPr/>
          </p:nvSpPr>
          <p:spPr bwMode="auto">
            <a:xfrm>
              <a:off x="9799535" y="1954213"/>
              <a:ext cx="114300" cy="123825"/>
            </a:xfrm>
            <a:custGeom>
              <a:avLst/>
              <a:gdLst>
                <a:gd name="T0" fmla="*/ 0 w 33"/>
                <a:gd name="T1" fmla="*/ 0 h 36"/>
                <a:gd name="T2" fmla="*/ 33 w 33"/>
                <a:gd name="T3" fmla="*/ 36 h 36"/>
                <a:gd name="T4" fmla="*/ 33 w 33"/>
                <a:gd name="T5" fmla="*/ 36 h 36"/>
                <a:gd name="T6" fmla="*/ 0 w 33"/>
                <a:gd name="T7" fmla="*/ 0 h 36"/>
              </a:gdLst>
              <a:ahLst/>
              <a:cxnLst>
                <a:cxn ang="0">
                  <a:pos x="T0" y="T1"/>
                </a:cxn>
                <a:cxn ang="0">
                  <a:pos x="T2" y="T3"/>
                </a:cxn>
                <a:cxn ang="0">
                  <a:pos x="T4" y="T5"/>
                </a:cxn>
                <a:cxn ang="0">
                  <a:pos x="T6" y="T7"/>
                </a:cxn>
              </a:cxnLst>
              <a:rect l="0" t="0" r="r" b="b"/>
              <a:pathLst>
                <a:path w="33" h="36">
                  <a:moveTo>
                    <a:pt x="0" y="0"/>
                  </a:moveTo>
                  <a:cubicBezTo>
                    <a:pt x="12" y="11"/>
                    <a:pt x="23" y="23"/>
                    <a:pt x="33" y="36"/>
                  </a:cubicBezTo>
                  <a:cubicBezTo>
                    <a:pt x="33" y="36"/>
                    <a:pt x="33" y="36"/>
                    <a:pt x="33" y="36"/>
                  </a:cubicBezTo>
                  <a:cubicBezTo>
                    <a:pt x="23" y="23"/>
                    <a:pt x="12" y="11"/>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6" name="Freeform 27"/>
            <p:cNvSpPr/>
            <p:nvPr/>
          </p:nvSpPr>
          <p:spPr bwMode="auto">
            <a:xfrm>
              <a:off x="8556522" y="2127250"/>
              <a:ext cx="1733550" cy="4548188"/>
            </a:xfrm>
            <a:custGeom>
              <a:avLst/>
              <a:gdLst>
                <a:gd name="T0" fmla="*/ 451 w 502"/>
                <a:gd name="T1" fmla="*/ 150 h 1317"/>
                <a:gd name="T2" fmla="*/ 451 w 502"/>
                <a:gd name="T3" fmla="*/ 151 h 1317"/>
                <a:gd name="T4" fmla="*/ 451 w 502"/>
                <a:gd name="T5" fmla="*/ 152 h 1317"/>
                <a:gd name="T6" fmla="*/ 451 w 502"/>
                <a:gd name="T7" fmla="*/ 152 h 1317"/>
                <a:gd name="T8" fmla="*/ 451 w 502"/>
                <a:gd name="T9" fmla="*/ 153 h 1317"/>
                <a:gd name="T10" fmla="*/ 451 w 502"/>
                <a:gd name="T11" fmla="*/ 153 h 1317"/>
                <a:gd name="T12" fmla="*/ 451 w 502"/>
                <a:gd name="T13" fmla="*/ 154 h 1317"/>
                <a:gd name="T14" fmla="*/ 451 w 502"/>
                <a:gd name="T15" fmla="*/ 154 h 1317"/>
                <a:gd name="T16" fmla="*/ 451 w 502"/>
                <a:gd name="T17" fmla="*/ 155 h 1317"/>
                <a:gd name="T18" fmla="*/ 451 w 502"/>
                <a:gd name="T19" fmla="*/ 155 h 1317"/>
                <a:gd name="T20" fmla="*/ 451 w 502"/>
                <a:gd name="T21" fmla="*/ 156 h 1317"/>
                <a:gd name="T22" fmla="*/ 451 w 502"/>
                <a:gd name="T23" fmla="*/ 156 h 1317"/>
                <a:gd name="T24" fmla="*/ 451 w 502"/>
                <a:gd name="T25" fmla="*/ 157 h 1317"/>
                <a:gd name="T26" fmla="*/ 451 w 502"/>
                <a:gd name="T27" fmla="*/ 157 h 1317"/>
                <a:gd name="T28" fmla="*/ 393 w 502"/>
                <a:gd name="T29" fmla="*/ 401 h 1317"/>
                <a:gd name="T30" fmla="*/ 451 w 502"/>
                <a:gd name="T31" fmla="*/ 564 h 1317"/>
                <a:gd name="T32" fmla="*/ 451 w 502"/>
                <a:gd name="T33" fmla="*/ 565 h 1317"/>
                <a:gd name="T34" fmla="*/ 451 w 502"/>
                <a:gd name="T35" fmla="*/ 566 h 1317"/>
                <a:gd name="T36" fmla="*/ 451 w 502"/>
                <a:gd name="T37" fmla="*/ 567 h 1317"/>
                <a:gd name="T38" fmla="*/ 451 w 502"/>
                <a:gd name="T39" fmla="*/ 567 h 1317"/>
                <a:gd name="T40" fmla="*/ 451 w 502"/>
                <a:gd name="T41" fmla="*/ 568 h 1317"/>
                <a:gd name="T42" fmla="*/ 451 w 502"/>
                <a:gd name="T43" fmla="*/ 568 h 1317"/>
                <a:gd name="T44" fmla="*/ 451 w 502"/>
                <a:gd name="T45" fmla="*/ 569 h 1317"/>
                <a:gd name="T46" fmla="*/ 451 w 502"/>
                <a:gd name="T47" fmla="*/ 569 h 1317"/>
                <a:gd name="T48" fmla="*/ 451 w 502"/>
                <a:gd name="T49" fmla="*/ 570 h 1317"/>
                <a:gd name="T50" fmla="*/ 451 w 502"/>
                <a:gd name="T51" fmla="*/ 570 h 1317"/>
                <a:gd name="T52" fmla="*/ 451 w 502"/>
                <a:gd name="T53" fmla="*/ 570 h 1317"/>
                <a:gd name="T54" fmla="*/ 451 w 502"/>
                <a:gd name="T55" fmla="*/ 571 h 1317"/>
                <a:gd name="T56" fmla="*/ 451 w 502"/>
                <a:gd name="T57" fmla="*/ 571 h 1317"/>
                <a:gd name="T58" fmla="*/ 360 w 502"/>
                <a:gd name="T59" fmla="*/ 779 h 1317"/>
                <a:gd name="T60" fmla="*/ 360 w 502"/>
                <a:gd name="T61" fmla="*/ 779 h 1317"/>
                <a:gd name="T62" fmla="*/ 406 w 502"/>
                <a:gd name="T63" fmla="*/ 833 h 1317"/>
                <a:gd name="T64" fmla="*/ 451 w 502"/>
                <a:gd name="T65" fmla="*/ 980 h 1317"/>
                <a:gd name="T66" fmla="*/ 451 w 502"/>
                <a:gd name="T67" fmla="*/ 981 h 1317"/>
                <a:gd name="T68" fmla="*/ 451 w 502"/>
                <a:gd name="T69" fmla="*/ 982 h 1317"/>
                <a:gd name="T70" fmla="*/ 451 w 502"/>
                <a:gd name="T71" fmla="*/ 982 h 1317"/>
                <a:gd name="T72" fmla="*/ 451 w 502"/>
                <a:gd name="T73" fmla="*/ 983 h 1317"/>
                <a:gd name="T74" fmla="*/ 451 w 502"/>
                <a:gd name="T75" fmla="*/ 983 h 1317"/>
                <a:gd name="T76" fmla="*/ 451 w 502"/>
                <a:gd name="T77" fmla="*/ 984 h 1317"/>
                <a:gd name="T78" fmla="*/ 451 w 502"/>
                <a:gd name="T79" fmla="*/ 984 h 1317"/>
                <a:gd name="T80" fmla="*/ 451 w 502"/>
                <a:gd name="T81" fmla="*/ 985 h 1317"/>
                <a:gd name="T82" fmla="*/ 451 w 502"/>
                <a:gd name="T83" fmla="*/ 985 h 1317"/>
                <a:gd name="T84" fmla="*/ 451 w 502"/>
                <a:gd name="T85" fmla="*/ 986 h 1317"/>
                <a:gd name="T86" fmla="*/ 451 w 502"/>
                <a:gd name="T87" fmla="*/ 986 h 1317"/>
                <a:gd name="T88" fmla="*/ 171 w 502"/>
                <a:gd name="T89" fmla="*/ 1266 h 1317"/>
                <a:gd name="T90" fmla="*/ 171 w 502"/>
                <a:gd name="T91" fmla="*/ 1266 h 1317"/>
                <a:gd name="T92" fmla="*/ 170 w 502"/>
                <a:gd name="T93" fmla="*/ 1266 h 1317"/>
                <a:gd name="T94" fmla="*/ 169 w 502"/>
                <a:gd name="T95" fmla="*/ 1266 h 1317"/>
                <a:gd name="T96" fmla="*/ 168 w 502"/>
                <a:gd name="T97" fmla="*/ 1266 h 1317"/>
                <a:gd name="T98" fmla="*/ 167 w 502"/>
                <a:gd name="T99" fmla="*/ 1266 h 1317"/>
                <a:gd name="T100" fmla="*/ 222 w 502"/>
                <a:gd name="T101" fmla="*/ 1317 h 1317"/>
                <a:gd name="T102" fmla="*/ 502 w 502"/>
                <a:gd name="T103" fmla="*/ 622 h 1317"/>
                <a:gd name="T104" fmla="*/ 410 w 502"/>
                <a:gd name="T105"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2" h="1317">
                  <a:moveTo>
                    <a:pt x="410" y="0"/>
                  </a:moveTo>
                  <a:cubicBezTo>
                    <a:pt x="409" y="2"/>
                    <a:pt x="407" y="3"/>
                    <a:pt x="406" y="4"/>
                  </a:cubicBezTo>
                  <a:cubicBezTo>
                    <a:pt x="434" y="46"/>
                    <a:pt x="450" y="96"/>
                    <a:pt x="451" y="150"/>
                  </a:cubicBezTo>
                  <a:cubicBezTo>
                    <a:pt x="451" y="150"/>
                    <a:pt x="451" y="150"/>
                    <a:pt x="451" y="150"/>
                  </a:cubicBezTo>
                  <a:cubicBezTo>
                    <a:pt x="451" y="151"/>
                    <a:pt x="451" y="151"/>
                    <a:pt x="451" y="151"/>
                  </a:cubicBezTo>
                  <a:cubicBezTo>
                    <a:pt x="451" y="151"/>
                    <a:pt x="451" y="151"/>
                    <a:pt x="451" y="151"/>
                  </a:cubicBezTo>
                  <a:cubicBezTo>
                    <a:pt x="451" y="151"/>
                    <a:pt x="451" y="151"/>
                    <a:pt x="451" y="151"/>
                  </a:cubicBezTo>
                  <a:cubicBezTo>
                    <a:pt x="451" y="151"/>
                    <a:pt x="451" y="151"/>
                    <a:pt x="451" y="151"/>
                  </a:cubicBezTo>
                  <a:cubicBezTo>
                    <a:pt x="451" y="152"/>
                    <a:pt x="451" y="152"/>
                    <a:pt x="451" y="152"/>
                  </a:cubicBezTo>
                  <a:cubicBezTo>
                    <a:pt x="451" y="152"/>
                    <a:pt x="451" y="152"/>
                    <a:pt x="451" y="152"/>
                  </a:cubicBezTo>
                  <a:cubicBezTo>
                    <a:pt x="451" y="152"/>
                    <a:pt x="451" y="152"/>
                    <a:pt x="451" y="152"/>
                  </a:cubicBezTo>
                  <a:cubicBezTo>
                    <a:pt x="451" y="152"/>
                    <a:pt x="451" y="152"/>
                    <a:pt x="451" y="152"/>
                  </a:cubicBezTo>
                  <a:cubicBezTo>
                    <a:pt x="451" y="152"/>
                    <a:pt x="451" y="153"/>
                    <a:pt x="451" y="153"/>
                  </a:cubicBezTo>
                  <a:cubicBezTo>
                    <a:pt x="451" y="153"/>
                    <a:pt x="451" y="153"/>
                    <a:pt x="451" y="153"/>
                  </a:cubicBezTo>
                  <a:cubicBezTo>
                    <a:pt x="451" y="153"/>
                    <a:pt x="451" y="153"/>
                    <a:pt x="451" y="153"/>
                  </a:cubicBezTo>
                  <a:cubicBezTo>
                    <a:pt x="451" y="153"/>
                    <a:pt x="451" y="153"/>
                    <a:pt x="451" y="153"/>
                  </a:cubicBezTo>
                  <a:cubicBezTo>
                    <a:pt x="451" y="153"/>
                    <a:pt x="451" y="153"/>
                    <a:pt x="451" y="153"/>
                  </a:cubicBezTo>
                  <a:cubicBezTo>
                    <a:pt x="451" y="153"/>
                    <a:pt x="451" y="153"/>
                    <a:pt x="451" y="153"/>
                  </a:cubicBezTo>
                  <a:cubicBezTo>
                    <a:pt x="451" y="153"/>
                    <a:pt x="451" y="154"/>
                    <a:pt x="451" y="154"/>
                  </a:cubicBezTo>
                  <a:cubicBezTo>
                    <a:pt x="451" y="154"/>
                    <a:pt x="451" y="154"/>
                    <a:pt x="451" y="154"/>
                  </a:cubicBezTo>
                  <a:cubicBezTo>
                    <a:pt x="451" y="154"/>
                    <a:pt x="451" y="154"/>
                    <a:pt x="451" y="154"/>
                  </a:cubicBezTo>
                  <a:cubicBezTo>
                    <a:pt x="451" y="154"/>
                    <a:pt x="451" y="154"/>
                    <a:pt x="451" y="154"/>
                  </a:cubicBezTo>
                  <a:cubicBezTo>
                    <a:pt x="451" y="154"/>
                    <a:pt x="451" y="154"/>
                    <a:pt x="451" y="154"/>
                  </a:cubicBezTo>
                  <a:cubicBezTo>
                    <a:pt x="451" y="154"/>
                    <a:pt x="451" y="154"/>
                    <a:pt x="451" y="154"/>
                  </a:cubicBezTo>
                  <a:cubicBezTo>
                    <a:pt x="451" y="154"/>
                    <a:pt x="451" y="155"/>
                    <a:pt x="451" y="155"/>
                  </a:cubicBezTo>
                  <a:cubicBezTo>
                    <a:pt x="451" y="155"/>
                    <a:pt x="451" y="155"/>
                    <a:pt x="451" y="155"/>
                  </a:cubicBezTo>
                  <a:cubicBezTo>
                    <a:pt x="451" y="155"/>
                    <a:pt x="451" y="155"/>
                    <a:pt x="451" y="155"/>
                  </a:cubicBezTo>
                  <a:cubicBezTo>
                    <a:pt x="451" y="155"/>
                    <a:pt x="451" y="155"/>
                    <a:pt x="451" y="155"/>
                  </a:cubicBezTo>
                  <a:cubicBezTo>
                    <a:pt x="451" y="155"/>
                    <a:pt x="451" y="155"/>
                    <a:pt x="451" y="155"/>
                  </a:cubicBezTo>
                  <a:cubicBezTo>
                    <a:pt x="451" y="155"/>
                    <a:pt x="451" y="155"/>
                    <a:pt x="451" y="155"/>
                  </a:cubicBezTo>
                  <a:cubicBezTo>
                    <a:pt x="451" y="155"/>
                    <a:pt x="451" y="156"/>
                    <a:pt x="451" y="156"/>
                  </a:cubicBezTo>
                  <a:cubicBezTo>
                    <a:pt x="451" y="156"/>
                    <a:pt x="451" y="156"/>
                    <a:pt x="451" y="156"/>
                  </a:cubicBezTo>
                  <a:cubicBezTo>
                    <a:pt x="451" y="156"/>
                    <a:pt x="451" y="156"/>
                    <a:pt x="451" y="156"/>
                  </a:cubicBezTo>
                  <a:cubicBezTo>
                    <a:pt x="451" y="156"/>
                    <a:pt x="451" y="156"/>
                    <a:pt x="451" y="156"/>
                  </a:cubicBezTo>
                  <a:cubicBezTo>
                    <a:pt x="451" y="156"/>
                    <a:pt x="451" y="156"/>
                    <a:pt x="451" y="156"/>
                  </a:cubicBezTo>
                  <a:cubicBezTo>
                    <a:pt x="451" y="156"/>
                    <a:pt x="451" y="156"/>
                    <a:pt x="451" y="156"/>
                  </a:cubicBezTo>
                  <a:cubicBezTo>
                    <a:pt x="451" y="156"/>
                    <a:pt x="451" y="156"/>
                    <a:pt x="451" y="157"/>
                  </a:cubicBezTo>
                  <a:cubicBezTo>
                    <a:pt x="451" y="157"/>
                    <a:pt x="451" y="157"/>
                    <a:pt x="451" y="157"/>
                  </a:cubicBezTo>
                  <a:cubicBezTo>
                    <a:pt x="451" y="157"/>
                    <a:pt x="451" y="157"/>
                    <a:pt x="451" y="157"/>
                  </a:cubicBezTo>
                  <a:cubicBezTo>
                    <a:pt x="451" y="157"/>
                    <a:pt x="451" y="157"/>
                    <a:pt x="451" y="157"/>
                  </a:cubicBezTo>
                  <a:cubicBezTo>
                    <a:pt x="451" y="157"/>
                    <a:pt x="451" y="157"/>
                    <a:pt x="451" y="157"/>
                  </a:cubicBezTo>
                  <a:cubicBezTo>
                    <a:pt x="451" y="157"/>
                    <a:pt x="451" y="157"/>
                    <a:pt x="451" y="157"/>
                  </a:cubicBezTo>
                  <a:cubicBezTo>
                    <a:pt x="451" y="239"/>
                    <a:pt x="416" y="313"/>
                    <a:pt x="360" y="364"/>
                  </a:cubicBezTo>
                  <a:cubicBezTo>
                    <a:pt x="360" y="364"/>
                    <a:pt x="360" y="364"/>
                    <a:pt x="360" y="364"/>
                  </a:cubicBezTo>
                  <a:cubicBezTo>
                    <a:pt x="372" y="375"/>
                    <a:pt x="383" y="387"/>
                    <a:pt x="393" y="401"/>
                  </a:cubicBezTo>
                  <a:cubicBezTo>
                    <a:pt x="399" y="405"/>
                    <a:pt x="405" y="410"/>
                    <a:pt x="410" y="415"/>
                  </a:cubicBezTo>
                  <a:cubicBezTo>
                    <a:pt x="409" y="416"/>
                    <a:pt x="407" y="417"/>
                    <a:pt x="406" y="419"/>
                  </a:cubicBezTo>
                  <a:cubicBezTo>
                    <a:pt x="433" y="461"/>
                    <a:pt x="450" y="510"/>
                    <a:pt x="451" y="564"/>
                  </a:cubicBezTo>
                  <a:cubicBezTo>
                    <a:pt x="451" y="564"/>
                    <a:pt x="451" y="564"/>
                    <a:pt x="451" y="564"/>
                  </a:cubicBezTo>
                  <a:cubicBezTo>
                    <a:pt x="451" y="564"/>
                    <a:pt x="451" y="565"/>
                    <a:pt x="451" y="565"/>
                  </a:cubicBezTo>
                  <a:cubicBezTo>
                    <a:pt x="451" y="565"/>
                    <a:pt x="451" y="565"/>
                    <a:pt x="451" y="565"/>
                  </a:cubicBezTo>
                  <a:cubicBezTo>
                    <a:pt x="451" y="565"/>
                    <a:pt x="451" y="565"/>
                    <a:pt x="451" y="566"/>
                  </a:cubicBezTo>
                  <a:cubicBezTo>
                    <a:pt x="451" y="566"/>
                    <a:pt x="451" y="566"/>
                    <a:pt x="451" y="566"/>
                  </a:cubicBezTo>
                  <a:cubicBezTo>
                    <a:pt x="451" y="566"/>
                    <a:pt x="451" y="566"/>
                    <a:pt x="451" y="566"/>
                  </a:cubicBezTo>
                  <a:cubicBezTo>
                    <a:pt x="451" y="566"/>
                    <a:pt x="451" y="566"/>
                    <a:pt x="451" y="566"/>
                  </a:cubicBezTo>
                  <a:cubicBezTo>
                    <a:pt x="451" y="566"/>
                    <a:pt x="451" y="566"/>
                    <a:pt x="451" y="566"/>
                  </a:cubicBezTo>
                  <a:cubicBezTo>
                    <a:pt x="451" y="567"/>
                    <a:pt x="451" y="567"/>
                    <a:pt x="451" y="567"/>
                  </a:cubicBezTo>
                  <a:cubicBezTo>
                    <a:pt x="451" y="567"/>
                    <a:pt x="451" y="567"/>
                    <a:pt x="451" y="567"/>
                  </a:cubicBezTo>
                  <a:cubicBezTo>
                    <a:pt x="451" y="567"/>
                    <a:pt x="451" y="567"/>
                    <a:pt x="451" y="567"/>
                  </a:cubicBezTo>
                  <a:cubicBezTo>
                    <a:pt x="451" y="567"/>
                    <a:pt x="451" y="567"/>
                    <a:pt x="451" y="567"/>
                  </a:cubicBezTo>
                  <a:cubicBezTo>
                    <a:pt x="451" y="567"/>
                    <a:pt x="451" y="567"/>
                    <a:pt x="451" y="567"/>
                  </a:cubicBezTo>
                  <a:cubicBezTo>
                    <a:pt x="451" y="567"/>
                    <a:pt x="451" y="567"/>
                    <a:pt x="451" y="567"/>
                  </a:cubicBezTo>
                  <a:cubicBezTo>
                    <a:pt x="451" y="567"/>
                    <a:pt x="451" y="568"/>
                    <a:pt x="451" y="568"/>
                  </a:cubicBezTo>
                  <a:cubicBezTo>
                    <a:pt x="451" y="568"/>
                    <a:pt x="451" y="568"/>
                    <a:pt x="451" y="568"/>
                  </a:cubicBezTo>
                  <a:cubicBezTo>
                    <a:pt x="451" y="568"/>
                    <a:pt x="451" y="568"/>
                    <a:pt x="451" y="568"/>
                  </a:cubicBezTo>
                  <a:cubicBezTo>
                    <a:pt x="451" y="568"/>
                    <a:pt x="451" y="568"/>
                    <a:pt x="451" y="568"/>
                  </a:cubicBezTo>
                  <a:cubicBezTo>
                    <a:pt x="451" y="568"/>
                    <a:pt x="451" y="568"/>
                    <a:pt x="451" y="568"/>
                  </a:cubicBezTo>
                  <a:cubicBezTo>
                    <a:pt x="451" y="568"/>
                    <a:pt x="451" y="568"/>
                    <a:pt x="451" y="568"/>
                  </a:cubicBezTo>
                  <a:cubicBezTo>
                    <a:pt x="451" y="568"/>
                    <a:pt x="451" y="569"/>
                    <a:pt x="451" y="569"/>
                  </a:cubicBezTo>
                  <a:cubicBezTo>
                    <a:pt x="451" y="569"/>
                    <a:pt x="451" y="569"/>
                    <a:pt x="451" y="569"/>
                  </a:cubicBezTo>
                  <a:cubicBezTo>
                    <a:pt x="451" y="569"/>
                    <a:pt x="451" y="569"/>
                    <a:pt x="451" y="569"/>
                  </a:cubicBezTo>
                  <a:cubicBezTo>
                    <a:pt x="451" y="569"/>
                    <a:pt x="451" y="569"/>
                    <a:pt x="451" y="569"/>
                  </a:cubicBezTo>
                  <a:cubicBezTo>
                    <a:pt x="451" y="569"/>
                    <a:pt x="451" y="569"/>
                    <a:pt x="451" y="569"/>
                  </a:cubicBezTo>
                  <a:cubicBezTo>
                    <a:pt x="451" y="569"/>
                    <a:pt x="451" y="569"/>
                    <a:pt x="451" y="569"/>
                  </a:cubicBezTo>
                  <a:cubicBezTo>
                    <a:pt x="451" y="569"/>
                    <a:pt x="451" y="569"/>
                    <a:pt x="451" y="570"/>
                  </a:cubicBezTo>
                  <a:cubicBezTo>
                    <a:pt x="451" y="570"/>
                    <a:pt x="451" y="570"/>
                    <a:pt x="451" y="570"/>
                  </a:cubicBezTo>
                  <a:cubicBezTo>
                    <a:pt x="451" y="570"/>
                    <a:pt x="451" y="570"/>
                    <a:pt x="451" y="570"/>
                  </a:cubicBezTo>
                  <a:cubicBezTo>
                    <a:pt x="451" y="570"/>
                    <a:pt x="451" y="570"/>
                    <a:pt x="451" y="570"/>
                  </a:cubicBezTo>
                  <a:cubicBezTo>
                    <a:pt x="451" y="570"/>
                    <a:pt x="451" y="570"/>
                    <a:pt x="451" y="570"/>
                  </a:cubicBezTo>
                  <a:cubicBezTo>
                    <a:pt x="451" y="570"/>
                    <a:pt x="451" y="570"/>
                    <a:pt x="451" y="570"/>
                  </a:cubicBezTo>
                  <a:cubicBezTo>
                    <a:pt x="451" y="570"/>
                    <a:pt x="451" y="570"/>
                    <a:pt x="451" y="570"/>
                  </a:cubicBezTo>
                  <a:cubicBezTo>
                    <a:pt x="451" y="571"/>
                    <a:pt x="451" y="571"/>
                    <a:pt x="451" y="571"/>
                  </a:cubicBezTo>
                  <a:cubicBezTo>
                    <a:pt x="451" y="571"/>
                    <a:pt x="451" y="571"/>
                    <a:pt x="451" y="571"/>
                  </a:cubicBezTo>
                  <a:cubicBezTo>
                    <a:pt x="451" y="571"/>
                    <a:pt x="451" y="571"/>
                    <a:pt x="451" y="571"/>
                  </a:cubicBezTo>
                  <a:cubicBezTo>
                    <a:pt x="451" y="571"/>
                    <a:pt x="451" y="571"/>
                    <a:pt x="451" y="571"/>
                  </a:cubicBezTo>
                  <a:cubicBezTo>
                    <a:pt x="451" y="571"/>
                    <a:pt x="451" y="571"/>
                    <a:pt x="451" y="571"/>
                  </a:cubicBezTo>
                  <a:cubicBezTo>
                    <a:pt x="451" y="571"/>
                    <a:pt x="451" y="571"/>
                    <a:pt x="451" y="571"/>
                  </a:cubicBezTo>
                  <a:cubicBezTo>
                    <a:pt x="451" y="571"/>
                    <a:pt x="451" y="571"/>
                    <a:pt x="451" y="571"/>
                  </a:cubicBezTo>
                  <a:cubicBezTo>
                    <a:pt x="451" y="571"/>
                    <a:pt x="451" y="571"/>
                    <a:pt x="451" y="571"/>
                  </a:cubicBezTo>
                  <a:cubicBezTo>
                    <a:pt x="451" y="654"/>
                    <a:pt x="416" y="728"/>
                    <a:pt x="360" y="779"/>
                  </a:cubicBezTo>
                  <a:cubicBezTo>
                    <a:pt x="360" y="779"/>
                    <a:pt x="360" y="779"/>
                    <a:pt x="360" y="779"/>
                  </a:cubicBezTo>
                  <a:cubicBezTo>
                    <a:pt x="360" y="779"/>
                    <a:pt x="360" y="779"/>
                    <a:pt x="360" y="779"/>
                  </a:cubicBezTo>
                  <a:cubicBezTo>
                    <a:pt x="360" y="779"/>
                    <a:pt x="360" y="779"/>
                    <a:pt x="360" y="779"/>
                  </a:cubicBezTo>
                  <a:cubicBezTo>
                    <a:pt x="372" y="790"/>
                    <a:pt x="383" y="802"/>
                    <a:pt x="393" y="815"/>
                  </a:cubicBezTo>
                  <a:cubicBezTo>
                    <a:pt x="399" y="820"/>
                    <a:pt x="405" y="824"/>
                    <a:pt x="410" y="829"/>
                  </a:cubicBezTo>
                  <a:cubicBezTo>
                    <a:pt x="409" y="831"/>
                    <a:pt x="407" y="832"/>
                    <a:pt x="406" y="833"/>
                  </a:cubicBezTo>
                  <a:cubicBezTo>
                    <a:pt x="434" y="876"/>
                    <a:pt x="450" y="926"/>
                    <a:pt x="451" y="980"/>
                  </a:cubicBezTo>
                  <a:cubicBezTo>
                    <a:pt x="451" y="980"/>
                    <a:pt x="451" y="980"/>
                    <a:pt x="451" y="980"/>
                  </a:cubicBezTo>
                  <a:cubicBezTo>
                    <a:pt x="451" y="980"/>
                    <a:pt x="451" y="980"/>
                    <a:pt x="451" y="980"/>
                  </a:cubicBezTo>
                  <a:cubicBezTo>
                    <a:pt x="451" y="980"/>
                    <a:pt x="451" y="980"/>
                    <a:pt x="451" y="980"/>
                  </a:cubicBezTo>
                  <a:cubicBezTo>
                    <a:pt x="451" y="981"/>
                    <a:pt x="451" y="981"/>
                    <a:pt x="451" y="981"/>
                  </a:cubicBezTo>
                  <a:cubicBezTo>
                    <a:pt x="451" y="981"/>
                    <a:pt x="451" y="981"/>
                    <a:pt x="451" y="981"/>
                  </a:cubicBezTo>
                  <a:cubicBezTo>
                    <a:pt x="451" y="981"/>
                    <a:pt x="451" y="981"/>
                    <a:pt x="451" y="981"/>
                  </a:cubicBezTo>
                  <a:cubicBezTo>
                    <a:pt x="451" y="981"/>
                    <a:pt x="451" y="981"/>
                    <a:pt x="451" y="981"/>
                  </a:cubicBezTo>
                  <a:cubicBezTo>
                    <a:pt x="451" y="982"/>
                    <a:pt x="451" y="982"/>
                    <a:pt x="451" y="982"/>
                  </a:cubicBezTo>
                  <a:cubicBezTo>
                    <a:pt x="451" y="982"/>
                    <a:pt x="451" y="982"/>
                    <a:pt x="451" y="982"/>
                  </a:cubicBezTo>
                  <a:cubicBezTo>
                    <a:pt x="451" y="982"/>
                    <a:pt x="451" y="982"/>
                    <a:pt x="451" y="982"/>
                  </a:cubicBezTo>
                  <a:cubicBezTo>
                    <a:pt x="451" y="982"/>
                    <a:pt x="451" y="982"/>
                    <a:pt x="451" y="982"/>
                  </a:cubicBezTo>
                  <a:cubicBezTo>
                    <a:pt x="451" y="982"/>
                    <a:pt x="451" y="982"/>
                    <a:pt x="451" y="982"/>
                  </a:cubicBezTo>
                  <a:cubicBezTo>
                    <a:pt x="451" y="982"/>
                    <a:pt x="451" y="982"/>
                    <a:pt x="451" y="982"/>
                  </a:cubicBezTo>
                  <a:cubicBezTo>
                    <a:pt x="451" y="982"/>
                    <a:pt x="451" y="983"/>
                    <a:pt x="451" y="983"/>
                  </a:cubicBezTo>
                  <a:cubicBezTo>
                    <a:pt x="451" y="983"/>
                    <a:pt x="451" y="983"/>
                    <a:pt x="451" y="983"/>
                  </a:cubicBezTo>
                  <a:cubicBezTo>
                    <a:pt x="451" y="983"/>
                    <a:pt x="451" y="983"/>
                    <a:pt x="451" y="983"/>
                  </a:cubicBezTo>
                  <a:cubicBezTo>
                    <a:pt x="451" y="983"/>
                    <a:pt x="451" y="983"/>
                    <a:pt x="451" y="983"/>
                  </a:cubicBezTo>
                  <a:cubicBezTo>
                    <a:pt x="451" y="983"/>
                    <a:pt x="451" y="983"/>
                    <a:pt x="451" y="983"/>
                  </a:cubicBezTo>
                  <a:cubicBezTo>
                    <a:pt x="451" y="983"/>
                    <a:pt x="451" y="983"/>
                    <a:pt x="451" y="983"/>
                  </a:cubicBezTo>
                  <a:cubicBezTo>
                    <a:pt x="451" y="983"/>
                    <a:pt x="451" y="984"/>
                    <a:pt x="451" y="984"/>
                  </a:cubicBezTo>
                  <a:cubicBezTo>
                    <a:pt x="451" y="984"/>
                    <a:pt x="451" y="984"/>
                    <a:pt x="451" y="984"/>
                  </a:cubicBezTo>
                  <a:cubicBezTo>
                    <a:pt x="451" y="984"/>
                    <a:pt x="451" y="984"/>
                    <a:pt x="451" y="984"/>
                  </a:cubicBezTo>
                  <a:cubicBezTo>
                    <a:pt x="451" y="984"/>
                    <a:pt x="451" y="984"/>
                    <a:pt x="451" y="984"/>
                  </a:cubicBezTo>
                  <a:cubicBezTo>
                    <a:pt x="451" y="984"/>
                    <a:pt x="451" y="984"/>
                    <a:pt x="451" y="984"/>
                  </a:cubicBezTo>
                  <a:cubicBezTo>
                    <a:pt x="451" y="984"/>
                    <a:pt x="451" y="984"/>
                    <a:pt x="451" y="984"/>
                  </a:cubicBezTo>
                  <a:cubicBezTo>
                    <a:pt x="451" y="984"/>
                    <a:pt x="451" y="985"/>
                    <a:pt x="451" y="985"/>
                  </a:cubicBezTo>
                  <a:cubicBezTo>
                    <a:pt x="451" y="985"/>
                    <a:pt x="451" y="985"/>
                    <a:pt x="451" y="985"/>
                  </a:cubicBezTo>
                  <a:cubicBezTo>
                    <a:pt x="451" y="985"/>
                    <a:pt x="451" y="985"/>
                    <a:pt x="451" y="985"/>
                  </a:cubicBezTo>
                  <a:cubicBezTo>
                    <a:pt x="451" y="985"/>
                    <a:pt x="451" y="985"/>
                    <a:pt x="451" y="985"/>
                  </a:cubicBezTo>
                  <a:cubicBezTo>
                    <a:pt x="451" y="985"/>
                    <a:pt x="451" y="985"/>
                    <a:pt x="451" y="985"/>
                  </a:cubicBezTo>
                  <a:cubicBezTo>
                    <a:pt x="451" y="985"/>
                    <a:pt x="451" y="985"/>
                    <a:pt x="451" y="985"/>
                  </a:cubicBezTo>
                  <a:cubicBezTo>
                    <a:pt x="451" y="985"/>
                    <a:pt x="451" y="986"/>
                    <a:pt x="451" y="986"/>
                  </a:cubicBezTo>
                  <a:cubicBezTo>
                    <a:pt x="451" y="986"/>
                    <a:pt x="451" y="986"/>
                    <a:pt x="451" y="986"/>
                  </a:cubicBezTo>
                  <a:cubicBezTo>
                    <a:pt x="451" y="986"/>
                    <a:pt x="451" y="986"/>
                    <a:pt x="451" y="986"/>
                  </a:cubicBezTo>
                  <a:cubicBezTo>
                    <a:pt x="451" y="986"/>
                    <a:pt x="451" y="986"/>
                    <a:pt x="451" y="986"/>
                  </a:cubicBezTo>
                  <a:cubicBezTo>
                    <a:pt x="451" y="986"/>
                    <a:pt x="451" y="986"/>
                    <a:pt x="451" y="986"/>
                  </a:cubicBezTo>
                  <a:cubicBezTo>
                    <a:pt x="451" y="986"/>
                    <a:pt x="451" y="986"/>
                    <a:pt x="451" y="986"/>
                  </a:cubicBezTo>
                  <a:cubicBezTo>
                    <a:pt x="451" y="1141"/>
                    <a:pt x="326" y="1266"/>
                    <a:pt x="171" y="1266"/>
                  </a:cubicBezTo>
                  <a:cubicBezTo>
                    <a:pt x="171" y="1266"/>
                    <a:pt x="171" y="1266"/>
                    <a:pt x="171" y="1266"/>
                  </a:cubicBezTo>
                  <a:cubicBezTo>
                    <a:pt x="171" y="1266"/>
                    <a:pt x="171" y="1266"/>
                    <a:pt x="171" y="1266"/>
                  </a:cubicBezTo>
                  <a:cubicBezTo>
                    <a:pt x="171" y="1266"/>
                    <a:pt x="171" y="1266"/>
                    <a:pt x="171" y="1266"/>
                  </a:cubicBezTo>
                  <a:cubicBezTo>
                    <a:pt x="171" y="1266"/>
                    <a:pt x="171" y="1266"/>
                    <a:pt x="171" y="1266"/>
                  </a:cubicBezTo>
                  <a:cubicBezTo>
                    <a:pt x="170" y="1266"/>
                    <a:pt x="170" y="1266"/>
                    <a:pt x="170" y="1266"/>
                  </a:cubicBezTo>
                  <a:cubicBezTo>
                    <a:pt x="170" y="1266"/>
                    <a:pt x="170" y="1266"/>
                    <a:pt x="170" y="1266"/>
                  </a:cubicBezTo>
                  <a:cubicBezTo>
                    <a:pt x="170" y="1266"/>
                    <a:pt x="170" y="1266"/>
                    <a:pt x="170" y="1266"/>
                  </a:cubicBezTo>
                  <a:cubicBezTo>
                    <a:pt x="169" y="1266"/>
                    <a:pt x="169" y="1266"/>
                    <a:pt x="169" y="1266"/>
                  </a:cubicBezTo>
                  <a:cubicBezTo>
                    <a:pt x="169" y="1266"/>
                    <a:pt x="169" y="1266"/>
                    <a:pt x="169" y="1266"/>
                  </a:cubicBezTo>
                  <a:cubicBezTo>
                    <a:pt x="169" y="1266"/>
                    <a:pt x="169" y="1266"/>
                    <a:pt x="169" y="1266"/>
                  </a:cubicBezTo>
                  <a:cubicBezTo>
                    <a:pt x="169" y="1266"/>
                    <a:pt x="169" y="1266"/>
                    <a:pt x="168" y="1266"/>
                  </a:cubicBezTo>
                  <a:cubicBezTo>
                    <a:pt x="168" y="1266"/>
                    <a:pt x="168" y="1266"/>
                    <a:pt x="168" y="1266"/>
                  </a:cubicBezTo>
                  <a:cubicBezTo>
                    <a:pt x="168" y="1266"/>
                    <a:pt x="168" y="1266"/>
                    <a:pt x="168" y="1266"/>
                  </a:cubicBezTo>
                  <a:cubicBezTo>
                    <a:pt x="168" y="1266"/>
                    <a:pt x="168" y="1266"/>
                    <a:pt x="168" y="1266"/>
                  </a:cubicBezTo>
                  <a:cubicBezTo>
                    <a:pt x="167" y="1266"/>
                    <a:pt x="167" y="1266"/>
                    <a:pt x="167" y="1266"/>
                  </a:cubicBezTo>
                  <a:cubicBezTo>
                    <a:pt x="167" y="1266"/>
                    <a:pt x="167" y="1266"/>
                    <a:pt x="167" y="1266"/>
                  </a:cubicBezTo>
                  <a:cubicBezTo>
                    <a:pt x="104" y="1265"/>
                    <a:pt x="47" y="1243"/>
                    <a:pt x="0" y="1208"/>
                  </a:cubicBezTo>
                  <a:cubicBezTo>
                    <a:pt x="52" y="1274"/>
                    <a:pt x="132" y="1317"/>
                    <a:pt x="222" y="1317"/>
                  </a:cubicBezTo>
                  <a:cubicBezTo>
                    <a:pt x="377" y="1317"/>
                    <a:pt x="502" y="1191"/>
                    <a:pt x="502" y="1037"/>
                  </a:cubicBezTo>
                  <a:cubicBezTo>
                    <a:pt x="502" y="955"/>
                    <a:pt x="467" y="881"/>
                    <a:pt x="410" y="829"/>
                  </a:cubicBezTo>
                  <a:cubicBezTo>
                    <a:pt x="467" y="778"/>
                    <a:pt x="502" y="704"/>
                    <a:pt x="502" y="622"/>
                  </a:cubicBezTo>
                  <a:cubicBezTo>
                    <a:pt x="502" y="540"/>
                    <a:pt x="467" y="466"/>
                    <a:pt x="410" y="415"/>
                  </a:cubicBezTo>
                  <a:cubicBezTo>
                    <a:pt x="467" y="364"/>
                    <a:pt x="502" y="290"/>
                    <a:pt x="502" y="208"/>
                  </a:cubicBezTo>
                  <a:cubicBezTo>
                    <a:pt x="502" y="125"/>
                    <a:pt x="467" y="52"/>
                    <a:pt x="410" y="0"/>
                  </a:cubicBezTo>
                </a:path>
              </a:pathLst>
            </a:custGeom>
            <a:solidFill>
              <a:srgbClr val="A5B2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7" name="Freeform 28"/>
            <p:cNvSpPr>
              <a:spLocks noEditPoints="1"/>
            </p:cNvSpPr>
            <p:nvPr/>
          </p:nvSpPr>
          <p:spPr bwMode="auto">
            <a:xfrm>
              <a:off x="9799535" y="2141538"/>
              <a:ext cx="314325" cy="1243013"/>
            </a:xfrm>
            <a:custGeom>
              <a:avLst/>
              <a:gdLst>
                <a:gd name="T0" fmla="*/ 91 w 91"/>
                <a:gd name="T1" fmla="*/ 153 h 360"/>
                <a:gd name="T2" fmla="*/ 0 w 91"/>
                <a:gd name="T3" fmla="*/ 360 h 360"/>
                <a:gd name="T4" fmla="*/ 0 w 91"/>
                <a:gd name="T5" fmla="*/ 360 h 360"/>
                <a:gd name="T6" fmla="*/ 91 w 91"/>
                <a:gd name="T7" fmla="*/ 153 h 360"/>
                <a:gd name="T8" fmla="*/ 91 w 91"/>
                <a:gd name="T9" fmla="*/ 153 h 360"/>
                <a:gd name="T10" fmla="*/ 91 w 91"/>
                <a:gd name="T11" fmla="*/ 153 h 360"/>
                <a:gd name="T12" fmla="*/ 91 w 91"/>
                <a:gd name="T13" fmla="*/ 153 h 360"/>
                <a:gd name="T14" fmla="*/ 91 w 91"/>
                <a:gd name="T15" fmla="*/ 153 h 360"/>
                <a:gd name="T16" fmla="*/ 91 w 91"/>
                <a:gd name="T17" fmla="*/ 152 h 360"/>
                <a:gd name="T18" fmla="*/ 91 w 91"/>
                <a:gd name="T19" fmla="*/ 153 h 360"/>
                <a:gd name="T20" fmla="*/ 91 w 91"/>
                <a:gd name="T21" fmla="*/ 152 h 360"/>
                <a:gd name="T22" fmla="*/ 91 w 91"/>
                <a:gd name="T23" fmla="*/ 152 h 360"/>
                <a:gd name="T24" fmla="*/ 91 w 91"/>
                <a:gd name="T25" fmla="*/ 152 h 360"/>
                <a:gd name="T26" fmla="*/ 91 w 91"/>
                <a:gd name="T27" fmla="*/ 152 h 360"/>
                <a:gd name="T28" fmla="*/ 91 w 91"/>
                <a:gd name="T29" fmla="*/ 152 h 360"/>
                <a:gd name="T30" fmla="*/ 91 w 91"/>
                <a:gd name="T31" fmla="*/ 152 h 360"/>
                <a:gd name="T32" fmla="*/ 91 w 91"/>
                <a:gd name="T33" fmla="*/ 152 h 360"/>
                <a:gd name="T34" fmla="*/ 91 w 91"/>
                <a:gd name="T35" fmla="*/ 151 h 360"/>
                <a:gd name="T36" fmla="*/ 91 w 91"/>
                <a:gd name="T37" fmla="*/ 152 h 360"/>
                <a:gd name="T38" fmla="*/ 91 w 91"/>
                <a:gd name="T39" fmla="*/ 151 h 360"/>
                <a:gd name="T40" fmla="*/ 91 w 91"/>
                <a:gd name="T41" fmla="*/ 151 h 360"/>
                <a:gd name="T42" fmla="*/ 91 w 91"/>
                <a:gd name="T43" fmla="*/ 151 h 360"/>
                <a:gd name="T44" fmla="*/ 91 w 91"/>
                <a:gd name="T45" fmla="*/ 151 h 360"/>
                <a:gd name="T46" fmla="*/ 91 w 91"/>
                <a:gd name="T47" fmla="*/ 151 h 360"/>
                <a:gd name="T48" fmla="*/ 91 w 91"/>
                <a:gd name="T49" fmla="*/ 151 h 360"/>
                <a:gd name="T50" fmla="*/ 91 w 91"/>
                <a:gd name="T51" fmla="*/ 151 h 360"/>
                <a:gd name="T52" fmla="*/ 91 w 91"/>
                <a:gd name="T53" fmla="*/ 150 h 360"/>
                <a:gd name="T54" fmla="*/ 91 w 91"/>
                <a:gd name="T55" fmla="*/ 151 h 360"/>
                <a:gd name="T56" fmla="*/ 91 w 91"/>
                <a:gd name="T57" fmla="*/ 150 h 360"/>
                <a:gd name="T58" fmla="*/ 91 w 91"/>
                <a:gd name="T59" fmla="*/ 150 h 360"/>
                <a:gd name="T60" fmla="*/ 91 w 91"/>
                <a:gd name="T61" fmla="*/ 150 h 360"/>
                <a:gd name="T62" fmla="*/ 91 w 91"/>
                <a:gd name="T63" fmla="*/ 150 h 360"/>
                <a:gd name="T64" fmla="*/ 91 w 91"/>
                <a:gd name="T65" fmla="*/ 150 h 360"/>
                <a:gd name="T66" fmla="*/ 91 w 91"/>
                <a:gd name="T67" fmla="*/ 150 h 360"/>
                <a:gd name="T68" fmla="*/ 91 w 91"/>
                <a:gd name="T69" fmla="*/ 150 h 360"/>
                <a:gd name="T70" fmla="*/ 91 w 91"/>
                <a:gd name="T71" fmla="*/ 149 h 360"/>
                <a:gd name="T72" fmla="*/ 91 w 91"/>
                <a:gd name="T73" fmla="*/ 150 h 360"/>
                <a:gd name="T74" fmla="*/ 91 w 91"/>
                <a:gd name="T75" fmla="*/ 149 h 360"/>
                <a:gd name="T76" fmla="*/ 91 w 91"/>
                <a:gd name="T77" fmla="*/ 149 h 360"/>
                <a:gd name="T78" fmla="*/ 91 w 91"/>
                <a:gd name="T79" fmla="*/ 149 h 360"/>
                <a:gd name="T80" fmla="*/ 91 w 91"/>
                <a:gd name="T81" fmla="*/ 149 h 360"/>
                <a:gd name="T82" fmla="*/ 91 w 91"/>
                <a:gd name="T83" fmla="*/ 149 h 360"/>
                <a:gd name="T84" fmla="*/ 91 w 91"/>
                <a:gd name="T85" fmla="*/ 149 h 360"/>
                <a:gd name="T86" fmla="*/ 91 w 91"/>
                <a:gd name="T87" fmla="*/ 149 h 360"/>
                <a:gd name="T88" fmla="*/ 91 w 91"/>
                <a:gd name="T89" fmla="*/ 148 h 360"/>
                <a:gd name="T90" fmla="*/ 91 w 91"/>
                <a:gd name="T91" fmla="*/ 149 h 360"/>
                <a:gd name="T92" fmla="*/ 91 w 91"/>
                <a:gd name="T93" fmla="*/ 148 h 360"/>
                <a:gd name="T94" fmla="*/ 91 w 91"/>
                <a:gd name="T95" fmla="*/ 148 h 360"/>
                <a:gd name="T96" fmla="*/ 91 w 91"/>
                <a:gd name="T97" fmla="*/ 148 h 360"/>
                <a:gd name="T98" fmla="*/ 91 w 91"/>
                <a:gd name="T99" fmla="*/ 148 h 360"/>
                <a:gd name="T100" fmla="*/ 91 w 91"/>
                <a:gd name="T101" fmla="*/ 147 h 360"/>
                <a:gd name="T102" fmla="*/ 91 w 91"/>
                <a:gd name="T103" fmla="*/ 148 h 360"/>
                <a:gd name="T104" fmla="*/ 91 w 91"/>
                <a:gd name="T105" fmla="*/ 147 h 360"/>
                <a:gd name="T106" fmla="*/ 91 w 91"/>
                <a:gd name="T107" fmla="*/ 147 h 360"/>
                <a:gd name="T108" fmla="*/ 91 w 91"/>
                <a:gd name="T109" fmla="*/ 147 h 360"/>
                <a:gd name="T110" fmla="*/ 91 w 91"/>
                <a:gd name="T111" fmla="*/ 147 h 360"/>
                <a:gd name="T112" fmla="*/ 91 w 91"/>
                <a:gd name="T113" fmla="*/ 146 h 360"/>
                <a:gd name="T114" fmla="*/ 91 w 91"/>
                <a:gd name="T115" fmla="*/ 147 h 360"/>
                <a:gd name="T116" fmla="*/ 91 w 91"/>
                <a:gd name="T117" fmla="*/ 146 h 360"/>
                <a:gd name="T118" fmla="*/ 46 w 91"/>
                <a:gd name="T119" fmla="*/ 0 h 360"/>
                <a:gd name="T120" fmla="*/ 46 w 91"/>
                <a:gd name="T121" fmla="*/ 0 h 360"/>
                <a:gd name="T122" fmla="*/ 91 w 91"/>
                <a:gd name="T123" fmla="*/ 146 h 360"/>
                <a:gd name="T124" fmla="*/ 46 w 91"/>
                <a:gd name="T1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 h="360">
                  <a:moveTo>
                    <a:pt x="91" y="153"/>
                  </a:moveTo>
                  <a:cubicBezTo>
                    <a:pt x="91" y="235"/>
                    <a:pt x="56" y="309"/>
                    <a:pt x="0" y="360"/>
                  </a:cubicBezTo>
                  <a:cubicBezTo>
                    <a:pt x="0" y="360"/>
                    <a:pt x="0" y="360"/>
                    <a:pt x="0" y="360"/>
                  </a:cubicBezTo>
                  <a:cubicBezTo>
                    <a:pt x="56" y="309"/>
                    <a:pt x="91" y="235"/>
                    <a:pt x="91" y="153"/>
                  </a:cubicBezTo>
                  <a:cubicBezTo>
                    <a:pt x="91" y="153"/>
                    <a:pt x="91" y="153"/>
                    <a:pt x="91" y="153"/>
                  </a:cubicBezTo>
                  <a:moveTo>
                    <a:pt x="91" y="153"/>
                  </a:moveTo>
                  <a:cubicBezTo>
                    <a:pt x="91" y="153"/>
                    <a:pt x="91" y="153"/>
                    <a:pt x="91" y="153"/>
                  </a:cubicBezTo>
                  <a:cubicBezTo>
                    <a:pt x="91" y="153"/>
                    <a:pt x="91" y="153"/>
                    <a:pt x="91" y="153"/>
                  </a:cubicBezTo>
                  <a:moveTo>
                    <a:pt x="91" y="152"/>
                  </a:moveTo>
                  <a:cubicBezTo>
                    <a:pt x="91" y="152"/>
                    <a:pt x="91" y="152"/>
                    <a:pt x="91" y="153"/>
                  </a:cubicBezTo>
                  <a:cubicBezTo>
                    <a:pt x="91" y="152"/>
                    <a:pt x="91" y="152"/>
                    <a:pt x="91" y="152"/>
                  </a:cubicBezTo>
                  <a:moveTo>
                    <a:pt x="91" y="152"/>
                  </a:moveTo>
                  <a:cubicBezTo>
                    <a:pt x="91" y="152"/>
                    <a:pt x="91" y="152"/>
                    <a:pt x="91" y="152"/>
                  </a:cubicBezTo>
                  <a:cubicBezTo>
                    <a:pt x="91" y="152"/>
                    <a:pt x="91" y="152"/>
                    <a:pt x="91" y="152"/>
                  </a:cubicBezTo>
                  <a:moveTo>
                    <a:pt x="91" y="152"/>
                  </a:moveTo>
                  <a:cubicBezTo>
                    <a:pt x="91" y="152"/>
                    <a:pt x="91" y="152"/>
                    <a:pt x="91" y="152"/>
                  </a:cubicBezTo>
                  <a:cubicBezTo>
                    <a:pt x="91" y="152"/>
                    <a:pt x="91" y="152"/>
                    <a:pt x="91" y="152"/>
                  </a:cubicBezTo>
                  <a:moveTo>
                    <a:pt x="91" y="151"/>
                  </a:moveTo>
                  <a:cubicBezTo>
                    <a:pt x="91" y="151"/>
                    <a:pt x="91" y="152"/>
                    <a:pt x="91" y="152"/>
                  </a:cubicBezTo>
                  <a:cubicBezTo>
                    <a:pt x="91" y="152"/>
                    <a:pt x="91" y="151"/>
                    <a:pt x="91" y="151"/>
                  </a:cubicBezTo>
                  <a:moveTo>
                    <a:pt x="91" y="151"/>
                  </a:moveTo>
                  <a:cubicBezTo>
                    <a:pt x="91" y="151"/>
                    <a:pt x="91" y="151"/>
                    <a:pt x="91" y="151"/>
                  </a:cubicBezTo>
                  <a:cubicBezTo>
                    <a:pt x="91" y="151"/>
                    <a:pt x="91" y="151"/>
                    <a:pt x="91" y="151"/>
                  </a:cubicBezTo>
                  <a:moveTo>
                    <a:pt x="91" y="151"/>
                  </a:moveTo>
                  <a:cubicBezTo>
                    <a:pt x="91" y="151"/>
                    <a:pt x="91" y="151"/>
                    <a:pt x="91" y="151"/>
                  </a:cubicBezTo>
                  <a:cubicBezTo>
                    <a:pt x="91" y="151"/>
                    <a:pt x="91" y="151"/>
                    <a:pt x="91" y="151"/>
                  </a:cubicBezTo>
                  <a:moveTo>
                    <a:pt x="91" y="150"/>
                  </a:moveTo>
                  <a:cubicBezTo>
                    <a:pt x="91" y="150"/>
                    <a:pt x="91" y="151"/>
                    <a:pt x="91" y="151"/>
                  </a:cubicBezTo>
                  <a:cubicBezTo>
                    <a:pt x="91" y="151"/>
                    <a:pt x="91" y="150"/>
                    <a:pt x="91" y="150"/>
                  </a:cubicBezTo>
                  <a:moveTo>
                    <a:pt x="91" y="150"/>
                  </a:moveTo>
                  <a:cubicBezTo>
                    <a:pt x="91" y="150"/>
                    <a:pt x="91" y="150"/>
                    <a:pt x="91" y="150"/>
                  </a:cubicBezTo>
                  <a:cubicBezTo>
                    <a:pt x="91" y="150"/>
                    <a:pt x="91" y="150"/>
                    <a:pt x="91" y="150"/>
                  </a:cubicBezTo>
                  <a:moveTo>
                    <a:pt x="91" y="150"/>
                  </a:moveTo>
                  <a:cubicBezTo>
                    <a:pt x="91" y="150"/>
                    <a:pt x="91" y="150"/>
                    <a:pt x="91" y="150"/>
                  </a:cubicBezTo>
                  <a:cubicBezTo>
                    <a:pt x="91" y="150"/>
                    <a:pt x="91" y="150"/>
                    <a:pt x="91" y="150"/>
                  </a:cubicBezTo>
                  <a:moveTo>
                    <a:pt x="91" y="149"/>
                  </a:moveTo>
                  <a:cubicBezTo>
                    <a:pt x="91" y="149"/>
                    <a:pt x="91" y="150"/>
                    <a:pt x="91" y="150"/>
                  </a:cubicBezTo>
                  <a:cubicBezTo>
                    <a:pt x="91" y="150"/>
                    <a:pt x="91" y="149"/>
                    <a:pt x="91" y="149"/>
                  </a:cubicBezTo>
                  <a:moveTo>
                    <a:pt x="91" y="149"/>
                  </a:moveTo>
                  <a:cubicBezTo>
                    <a:pt x="91" y="149"/>
                    <a:pt x="91" y="149"/>
                    <a:pt x="91" y="149"/>
                  </a:cubicBezTo>
                  <a:cubicBezTo>
                    <a:pt x="91" y="149"/>
                    <a:pt x="91" y="149"/>
                    <a:pt x="91" y="149"/>
                  </a:cubicBezTo>
                  <a:moveTo>
                    <a:pt x="91" y="149"/>
                  </a:moveTo>
                  <a:cubicBezTo>
                    <a:pt x="91" y="149"/>
                    <a:pt x="91" y="149"/>
                    <a:pt x="91" y="149"/>
                  </a:cubicBezTo>
                  <a:cubicBezTo>
                    <a:pt x="91" y="149"/>
                    <a:pt x="91" y="149"/>
                    <a:pt x="91" y="149"/>
                  </a:cubicBezTo>
                  <a:moveTo>
                    <a:pt x="91" y="148"/>
                  </a:moveTo>
                  <a:cubicBezTo>
                    <a:pt x="91" y="148"/>
                    <a:pt x="91" y="149"/>
                    <a:pt x="91" y="149"/>
                  </a:cubicBezTo>
                  <a:cubicBezTo>
                    <a:pt x="91" y="149"/>
                    <a:pt x="91" y="148"/>
                    <a:pt x="91" y="148"/>
                  </a:cubicBezTo>
                  <a:moveTo>
                    <a:pt x="91" y="148"/>
                  </a:moveTo>
                  <a:cubicBezTo>
                    <a:pt x="91" y="148"/>
                    <a:pt x="91" y="148"/>
                    <a:pt x="91" y="148"/>
                  </a:cubicBezTo>
                  <a:cubicBezTo>
                    <a:pt x="91" y="148"/>
                    <a:pt x="91" y="148"/>
                    <a:pt x="91" y="148"/>
                  </a:cubicBezTo>
                  <a:moveTo>
                    <a:pt x="91" y="147"/>
                  </a:moveTo>
                  <a:cubicBezTo>
                    <a:pt x="91" y="148"/>
                    <a:pt x="91" y="148"/>
                    <a:pt x="91" y="148"/>
                  </a:cubicBezTo>
                  <a:cubicBezTo>
                    <a:pt x="91" y="148"/>
                    <a:pt x="91" y="148"/>
                    <a:pt x="91" y="147"/>
                  </a:cubicBezTo>
                  <a:moveTo>
                    <a:pt x="91" y="147"/>
                  </a:moveTo>
                  <a:cubicBezTo>
                    <a:pt x="91" y="147"/>
                    <a:pt x="91" y="147"/>
                    <a:pt x="91" y="147"/>
                  </a:cubicBezTo>
                  <a:cubicBezTo>
                    <a:pt x="91" y="147"/>
                    <a:pt x="91" y="147"/>
                    <a:pt x="91" y="147"/>
                  </a:cubicBezTo>
                  <a:moveTo>
                    <a:pt x="91" y="146"/>
                  </a:moveTo>
                  <a:cubicBezTo>
                    <a:pt x="91" y="147"/>
                    <a:pt x="91" y="147"/>
                    <a:pt x="91" y="147"/>
                  </a:cubicBezTo>
                  <a:cubicBezTo>
                    <a:pt x="91" y="147"/>
                    <a:pt x="91" y="147"/>
                    <a:pt x="91" y="146"/>
                  </a:cubicBezTo>
                  <a:moveTo>
                    <a:pt x="46" y="0"/>
                  </a:moveTo>
                  <a:cubicBezTo>
                    <a:pt x="46" y="0"/>
                    <a:pt x="46" y="0"/>
                    <a:pt x="46" y="0"/>
                  </a:cubicBezTo>
                  <a:cubicBezTo>
                    <a:pt x="74" y="42"/>
                    <a:pt x="90" y="92"/>
                    <a:pt x="91" y="146"/>
                  </a:cubicBezTo>
                  <a:cubicBezTo>
                    <a:pt x="90" y="92"/>
                    <a:pt x="74" y="42"/>
                    <a:pt x="46"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8" name="Freeform 29"/>
            <p:cNvSpPr>
              <a:spLocks noEditPoints="1"/>
            </p:cNvSpPr>
            <p:nvPr/>
          </p:nvSpPr>
          <p:spPr bwMode="auto">
            <a:xfrm>
              <a:off x="9799535" y="3384550"/>
              <a:ext cx="314325" cy="1431925"/>
            </a:xfrm>
            <a:custGeom>
              <a:avLst/>
              <a:gdLst>
                <a:gd name="T0" fmla="*/ 0 w 91"/>
                <a:gd name="T1" fmla="*/ 415 h 415"/>
                <a:gd name="T2" fmla="*/ 91 w 91"/>
                <a:gd name="T3" fmla="*/ 207 h 415"/>
                <a:gd name="T4" fmla="*/ 91 w 91"/>
                <a:gd name="T5" fmla="*/ 207 h 415"/>
                <a:gd name="T6" fmla="*/ 91 w 91"/>
                <a:gd name="T7" fmla="*/ 207 h 415"/>
                <a:gd name="T8" fmla="*/ 91 w 91"/>
                <a:gd name="T9" fmla="*/ 207 h 415"/>
                <a:gd name="T10" fmla="*/ 91 w 91"/>
                <a:gd name="T11" fmla="*/ 206 h 415"/>
                <a:gd name="T12" fmla="*/ 91 w 91"/>
                <a:gd name="T13" fmla="*/ 206 h 415"/>
                <a:gd name="T14" fmla="*/ 91 w 91"/>
                <a:gd name="T15" fmla="*/ 206 h 415"/>
                <a:gd name="T16" fmla="*/ 91 w 91"/>
                <a:gd name="T17" fmla="*/ 206 h 415"/>
                <a:gd name="T18" fmla="*/ 91 w 91"/>
                <a:gd name="T19" fmla="*/ 206 h 415"/>
                <a:gd name="T20" fmla="*/ 91 w 91"/>
                <a:gd name="T21" fmla="*/ 206 h 415"/>
                <a:gd name="T22" fmla="*/ 91 w 91"/>
                <a:gd name="T23" fmla="*/ 205 h 415"/>
                <a:gd name="T24" fmla="*/ 91 w 91"/>
                <a:gd name="T25" fmla="*/ 205 h 415"/>
                <a:gd name="T26" fmla="*/ 91 w 91"/>
                <a:gd name="T27" fmla="*/ 205 h 415"/>
                <a:gd name="T28" fmla="*/ 91 w 91"/>
                <a:gd name="T29" fmla="*/ 205 h 415"/>
                <a:gd name="T30" fmla="*/ 91 w 91"/>
                <a:gd name="T31" fmla="*/ 205 h 415"/>
                <a:gd name="T32" fmla="*/ 91 w 91"/>
                <a:gd name="T33" fmla="*/ 204 h 415"/>
                <a:gd name="T34" fmla="*/ 91 w 91"/>
                <a:gd name="T35" fmla="*/ 204 h 415"/>
                <a:gd name="T36" fmla="*/ 91 w 91"/>
                <a:gd name="T37" fmla="*/ 204 h 415"/>
                <a:gd name="T38" fmla="*/ 91 w 91"/>
                <a:gd name="T39" fmla="*/ 204 h 415"/>
                <a:gd name="T40" fmla="*/ 91 w 91"/>
                <a:gd name="T41" fmla="*/ 203 h 415"/>
                <a:gd name="T42" fmla="*/ 91 w 91"/>
                <a:gd name="T43" fmla="*/ 203 h 415"/>
                <a:gd name="T44" fmla="*/ 91 w 91"/>
                <a:gd name="T45" fmla="*/ 203 h 415"/>
                <a:gd name="T46" fmla="*/ 91 w 91"/>
                <a:gd name="T47" fmla="*/ 203 h 415"/>
                <a:gd name="T48" fmla="*/ 91 w 91"/>
                <a:gd name="T49" fmla="*/ 203 h 415"/>
                <a:gd name="T50" fmla="*/ 91 w 91"/>
                <a:gd name="T51" fmla="*/ 202 h 415"/>
                <a:gd name="T52" fmla="*/ 91 w 91"/>
                <a:gd name="T53" fmla="*/ 202 h 415"/>
                <a:gd name="T54" fmla="*/ 91 w 91"/>
                <a:gd name="T55" fmla="*/ 202 h 415"/>
                <a:gd name="T56" fmla="*/ 91 w 91"/>
                <a:gd name="T57" fmla="*/ 202 h 415"/>
                <a:gd name="T58" fmla="*/ 91 w 91"/>
                <a:gd name="T59" fmla="*/ 200 h 415"/>
                <a:gd name="T60" fmla="*/ 91 w 91"/>
                <a:gd name="T61" fmla="*/ 200 h 415"/>
                <a:gd name="T62" fmla="*/ 46 w 91"/>
                <a:gd name="T63" fmla="*/ 55 h 415"/>
                <a:gd name="T64" fmla="*/ 46 w 91"/>
                <a:gd name="T65" fmla="*/ 55 h 415"/>
                <a:gd name="T66" fmla="*/ 33 w 91"/>
                <a:gd name="T67" fmla="*/ 37 h 415"/>
                <a:gd name="T68" fmla="*/ 0 w 91"/>
                <a:gd name="T69"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415">
                  <a:moveTo>
                    <a:pt x="91" y="207"/>
                  </a:moveTo>
                  <a:cubicBezTo>
                    <a:pt x="91" y="290"/>
                    <a:pt x="56" y="364"/>
                    <a:pt x="0" y="415"/>
                  </a:cubicBezTo>
                  <a:cubicBezTo>
                    <a:pt x="0" y="415"/>
                    <a:pt x="0" y="415"/>
                    <a:pt x="0" y="415"/>
                  </a:cubicBezTo>
                  <a:cubicBezTo>
                    <a:pt x="56" y="364"/>
                    <a:pt x="91" y="290"/>
                    <a:pt x="91" y="207"/>
                  </a:cubicBezTo>
                  <a:cubicBezTo>
                    <a:pt x="91" y="207"/>
                    <a:pt x="91" y="207"/>
                    <a:pt x="91" y="207"/>
                  </a:cubicBezTo>
                  <a:moveTo>
                    <a:pt x="91" y="207"/>
                  </a:moveTo>
                  <a:cubicBezTo>
                    <a:pt x="91" y="207"/>
                    <a:pt x="91" y="207"/>
                    <a:pt x="91" y="207"/>
                  </a:cubicBezTo>
                  <a:cubicBezTo>
                    <a:pt x="91" y="207"/>
                    <a:pt x="91" y="207"/>
                    <a:pt x="91" y="207"/>
                  </a:cubicBezTo>
                  <a:moveTo>
                    <a:pt x="91" y="207"/>
                  </a:moveTo>
                  <a:cubicBezTo>
                    <a:pt x="91" y="207"/>
                    <a:pt x="91" y="207"/>
                    <a:pt x="91" y="207"/>
                  </a:cubicBezTo>
                  <a:cubicBezTo>
                    <a:pt x="91" y="207"/>
                    <a:pt x="91" y="207"/>
                    <a:pt x="91" y="207"/>
                  </a:cubicBezTo>
                  <a:moveTo>
                    <a:pt x="91" y="206"/>
                  </a:moveTo>
                  <a:cubicBezTo>
                    <a:pt x="91" y="207"/>
                    <a:pt x="91" y="207"/>
                    <a:pt x="91" y="207"/>
                  </a:cubicBezTo>
                  <a:cubicBezTo>
                    <a:pt x="91" y="207"/>
                    <a:pt x="91" y="207"/>
                    <a:pt x="91" y="206"/>
                  </a:cubicBezTo>
                  <a:moveTo>
                    <a:pt x="91" y="206"/>
                  </a:moveTo>
                  <a:cubicBezTo>
                    <a:pt x="91" y="206"/>
                    <a:pt x="91" y="206"/>
                    <a:pt x="91" y="206"/>
                  </a:cubicBezTo>
                  <a:cubicBezTo>
                    <a:pt x="91" y="206"/>
                    <a:pt x="91" y="206"/>
                    <a:pt x="91" y="206"/>
                  </a:cubicBezTo>
                  <a:moveTo>
                    <a:pt x="91" y="206"/>
                  </a:moveTo>
                  <a:cubicBezTo>
                    <a:pt x="91" y="206"/>
                    <a:pt x="91" y="206"/>
                    <a:pt x="91" y="206"/>
                  </a:cubicBezTo>
                  <a:cubicBezTo>
                    <a:pt x="91" y="206"/>
                    <a:pt x="91" y="206"/>
                    <a:pt x="91" y="206"/>
                  </a:cubicBezTo>
                  <a:moveTo>
                    <a:pt x="91" y="206"/>
                  </a:moveTo>
                  <a:cubicBezTo>
                    <a:pt x="91" y="206"/>
                    <a:pt x="91" y="206"/>
                    <a:pt x="91" y="206"/>
                  </a:cubicBezTo>
                  <a:cubicBezTo>
                    <a:pt x="91" y="206"/>
                    <a:pt x="91" y="206"/>
                    <a:pt x="91" y="206"/>
                  </a:cubicBezTo>
                  <a:moveTo>
                    <a:pt x="91" y="205"/>
                  </a:moveTo>
                  <a:cubicBezTo>
                    <a:pt x="91" y="205"/>
                    <a:pt x="91" y="205"/>
                    <a:pt x="91" y="205"/>
                  </a:cubicBezTo>
                  <a:cubicBezTo>
                    <a:pt x="91" y="205"/>
                    <a:pt x="91" y="205"/>
                    <a:pt x="91" y="205"/>
                  </a:cubicBezTo>
                  <a:moveTo>
                    <a:pt x="91" y="205"/>
                  </a:moveTo>
                  <a:cubicBezTo>
                    <a:pt x="91" y="205"/>
                    <a:pt x="91" y="205"/>
                    <a:pt x="91" y="205"/>
                  </a:cubicBezTo>
                  <a:cubicBezTo>
                    <a:pt x="91" y="205"/>
                    <a:pt x="91" y="205"/>
                    <a:pt x="91" y="205"/>
                  </a:cubicBezTo>
                  <a:moveTo>
                    <a:pt x="91" y="205"/>
                  </a:moveTo>
                  <a:cubicBezTo>
                    <a:pt x="91" y="205"/>
                    <a:pt x="91" y="205"/>
                    <a:pt x="91" y="205"/>
                  </a:cubicBezTo>
                  <a:cubicBezTo>
                    <a:pt x="91" y="205"/>
                    <a:pt x="91" y="205"/>
                    <a:pt x="91" y="205"/>
                  </a:cubicBezTo>
                  <a:moveTo>
                    <a:pt x="91" y="204"/>
                  </a:moveTo>
                  <a:cubicBezTo>
                    <a:pt x="91" y="204"/>
                    <a:pt x="91" y="204"/>
                    <a:pt x="91" y="204"/>
                  </a:cubicBezTo>
                  <a:cubicBezTo>
                    <a:pt x="91" y="204"/>
                    <a:pt x="91" y="204"/>
                    <a:pt x="91" y="204"/>
                  </a:cubicBezTo>
                  <a:moveTo>
                    <a:pt x="91" y="204"/>
                  </a:moveTo>
                  <a:cubicBezTo>
                    <a:pt x="91" y="204"/>
                    <a:pt x="91" y="204"/>
                    <a:pt x="91" y="204"/>
                  </a:cubicBezTo>
                  <a:cubicBezTo>
                    <a:pt x="91" y="204"/>
                    <a:pt x="91" y="204"/>
                    <a:pt x="91" y="204"/>
                  </a:cubicBezTo>
                  <a:moveTo>
                    <a:pt x="91" y="204"/>
                  </a:moveTo>
                  <a:cubicBezTo>
                    <a:pt x="91" y="204"/>
                    <a:pt x="91" y="204"/>
                    <a:pt x="91" y="204"/>
                  </a:cubicBezTo>
                  <a:cubicBezTo>
                    <a:pt x="91" y="204"/>
                    <a:pt x="91" y="204"/>
                    <a:pt x="91" y="204"/>
                  </a:cubicBezTo>
                  <a:moveTo>
                    <a:pt x="91" y="203"/>
                  </a:moveTo>
                  <a:cubicBezTo>
                    <a:pt x="91" y="203"/>
                    <a:pt x="91" y="203"/>
                    <a:pt x="91" y="203"/>
                  </a:cubicBezTo>
                  <a:cubicBezTo>
                    <a:pt x="91" y="203"/>
                    <a:pt x="91" y="203"/>
                    <a:pt x="91" y="203"/>
                  </a:cubicBezTo>
                  <a:moveTo>
                    <a:pt x="91" y="203"/>
                  </a:moveTo>
                  <a:cubicBezTo>
                    <a:pt x="91" y="203"/>
                    <a:pt x="91" y="203"/>
                    <a:pt x="91" y="203"/>
                  </a:cubicBezTo>
                  <a:cubicBezTo>
                    <a:pt x="91" y="203"/>
                    <a:pt x="91" y="203"/>
                    <a:pt x="91" y="203"/>
                  </a:cubicBezTo>
                  <a:moveTo>
                    <a:pt x="91" y="203"/>
                  </a:moveTo>
                  <a:cubicBezTo>
                    <a:pt x="91" y="203"/>
                    <a:pt x="91" y="203"/>
                    <a:pt x="91" y="203"/>
                  </a:cubicBezTo>
                  <a:cubicBezTo>
                    <a:pt x="91" y="203"/>
                    <a:pt x="91" y="203"/>
                    <a:pt x="91" y="203"/>
                  </a:cubicBezTo>
                  <a:moveTo>
                    <a:pt x="91" y="202"/>
                  </a:moveTo>
                  <a:cubicBezTo>
                    <a:pt x="91" y="202"/>
                    <a:pt x="91" y="202"/>
                    <a:pt x="91" y="202"/>
                  </a:cubicBezTo>
                  <a:cubicBezTo>
                    <a:pt x="91" y="202"/>
                    <a:pt x="91" y="202"/>
                    <a:pt x="91" y="202"/>
                  </a:cubicBezTo>
                  <a:moveTo>
                    <a:pt x="91" y="202"/>
                  </a:moveTo>
                  <a:cubicBezTo>
                    <a:pt x="91" y="202"/>
                    <a:pt x="91" y="202"/>
                    <a:pt x="91" y="202"/>
                  </a:cubicBezTo>
                  <a:cubicBezTo>
                    <a:pt x="91" y="202"/>
                    <a:pt x="91" y="202"/>
                    <a:pt x="91" y="202"/>
                  </a:cubicBezTo>
                  <a:moveTo>
                    <a:pt x="91" y="201"/>
                  </a:moveTo>
                  <a:cubicBezTo>
                    <a:pt x="91" y="201"/>
                    <a:pt x="91" y="201"/>
                    <a:pt x="91" y="202"/>
                  </a:cubicBezTo>
                  <a:cubicBezTo>
                    <a:pt x="91" y="201"/>
                    <a:pt x="91" y="201"/>
                    <a:pt x="91" y="201"/>
                  </a:cubicBezTo>
                  <a:moveTo>
                    <a:pt x="91" y="200"/>
                  </a:moveTo>
                  <a:cubicBezTo>
                    <a:pt x="91" y="200"/>
                    <a:pt x="91" y="201"/>
                    <a:pt x="91" y="201"/>
                  </a:cubicBezTo>
                  <a:cubicBezTo>
                    <a:pt x="91" y="201"/>
                    <a:pt x="91" y="200"/>
                    <a:pt x="91" y="200"/>
                  </a:cubicBezTo>
                  <a:moveTo>
                    <a:pt x="46" y="55"/>
                  </a:moveTo>
                  <a:cubicBezTo>
                    <a:pt x="46" y="55"/>
                    <a:pt x="46" y="55"/>
                    <a:pt x="46" y="55"/>
                  </a:cubicBezTo>
                  <a:cubicBezTo>
                    <a:pt x="73" y="97"/>
                    <a:pt x="90" y="146"/>
                    <a:pt x="91" y="200"/>
                  </a:cubicBezTo>
                  <a:cubicBezTo>
                    <a:pt x="90" y="146"/>
                    <a:pt x="73" y="97"/>
                    <a:pt x="46" y="55"/>
                  </a:cubicBezTo>
                  <a:moveTo>
                    <a:pt x="0" y="0"/>
                  </a:moveTo>
                  <a:cubicBezTo>
                    <a:pt x="12" y="11"/>
                    <a:pt x="23" y="23"/>
                    <a:pt x="33" y="37"/>
                  </a:cubicBezTo>
                  <a:cubicBezTo>
                    <a:pt x="33" y="37"/>
                    <a:pt x="33" y="37"/>
                    <a:pt x="33" y="37"/>
                  </a:cubicBezTo>
                  <a:cubicBezTo>
                    <a:pt x="23" y="23"/>
                    <a:pt x="12" y="11"/>
                    <a:pt x="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69" name="Freeform 30"/>
            <p:cNvSpPr>
              <a:spLocks noEditPoints="1"/>
            </p:cNvSpPr>
            <p:nvPr/>
          </p:nvSpPr>
          <p:spPr bwMode="auto">
            <a:xfrm>
              <a:off x="8556522" y="4816475"/>
              <a:ext cx="1557338" cy="1682750"/>
            </a:xfrm>
            <a:custGeom>
              <a:avLst/>
              <a:gdLst>
                <a:gd name="T0" fmla="*/ 171 w 451"/>
                <a:gd name="T1" fmla="*/ 487 h 487"/>
                <a:gd name="T2" fmla="*/ 170 w 451"/>
                <a:gd name="T3" fmla="*/ 487 h 487"/>
                <a:gd name="T4" fmla="*/ 170 w 451"/>
                <a:gd name="T5" fmla="*/ 487 h 487"/>
                <a:gd name="T6" fmla="*/ 170 w 451"/>
                <a:gd name="T7" fmla="*/ 487 h 487"/>
                <a:gd name="T8" fmla="*/ 169 w 451"/>
                <a:gd name="T9" fmla="*/ 487 h 487"/>
                <a:gd name="T10" fmla="*/ 169 w 451"/>
                <a:gd name="T11" fmla="*/ 487 h 487"/>
                <a:gd name="T12" fmla="*/ 169 w 451"/>
                <a:gd name="T13" fmla="*/ 487 h 487"/>
                <a:gd name="T14" fmla="*/ 168 w 451"/>
                <a:gd name="T15" fmla="*/ 487 h 487"/>
                <a:gd name="T16" fmla="*/ 168 w 451"/>
                <a:gd name="T17" fmla="*/ 487 h 487"/>
                <a:gd name="T18" fmla="*/ 168 w 451"/>
                <a:gd name="T19" fmla="*/ 487 h 487"/>
                <a:gd name="T20" fmla="*/ 0 w 451"/>
                <a:gd name="T21" fmla="*/ 429 h 487"/>
                <a:gd name="T22" fmla="*/ 167 w 451"/>
                <a:gd name="T23" fmla="*/ 487 h 487"/>
                <a:gd name="T24" fmla="*/ 451 w 451"/>
                <a:gd name="T25" fmla="*/ 207 h 487"/>
                <a:gd name="T26" fmla="*/ 171 w 451"/>
                <a:gd name="T27" fmla="*/ 487 h 487"/>
                <a:gd name="T28" fmla="*/ 451 w 451"/>
                <a:gd name="T29" fmla="*/ 207 h 487"/>
                <a:gd name="T30" fmla="*/ 451 w 451"/>
                <a:gd name="T31" fmla="*/ 207 h 487"/>
                <a:gd name="T32" fmla="*/ 451 w 451"/>
                <a:gd name="T33" fmla="*/ 207 h 487"/>
                <a:gd name="T34" fmla="*/ 451 w 451"/>
                <a:gd name="T35" fmla="*/ 207 h 487"/>
                <a:gd name="T36" fmla="*/ 451 w 451"/>
                <a:gd name="T37" fmla="*/ 206 h 487"/>
                <a:gd name="T38" fmla="*/ 451 w 451"/>
                <a:gd name="T39" fmla="*/ 206 h 487"/>
                <a:gd name="T40" fmla="*/ 451 w 451"/>
                <a:gd name="T41" fmla="*/ 206 h 487"/>
                <a:gd name="T42" fmla="*/ 451 w 451"/>
                <a:gd name="T43" fmla="*/ 205 h 487"/>
                <a:gd name="T44" fmla="*/ 451 w 451"/>
                <a:gd name="T45" fmla="*/ 205 h 487"/>
                <a:gd name="T46" fmla="*/ 451 w 451"/>
                <a:gd name="T47" fmla="*/ 205 h 487"/>
                <a:gd name="T48" fmla="*/ 451 w 451"/>
                <a:gd name="T49" fmla="*/ 205 h 487"/>
                <a:gd name="T50" fmla="*/ 451 w 451"/>
                <a:gd name="T51" fmla="*/ 205 h 487"/>
                <a:gd name="T52" fmla="*/ 451 w 451"/>
                <a:gd name="T53" fmla="*/ 205 h 487"/>
                <a:gd name="T54" fmla="*/ 451 w 451"/>
                <a:gd name="T55" fmla="*/ 204 h 487"/>
                <a:gd name="T56" fmla="*/ 451 w 451"/>
                <a:gd name="T57" fmla="*/ 204 h 487"/>
                <a:gd name="T58" fmla="*/ 451 w 451"/>
                <a:gd name="T59" fmla="*/ 204 h 487"/>
                <a:gd name="T60" fmla="*/ 451 w 451"/>
                <a:gd name="T61" fmla="*/ 203 h 487"/>
                <a:gd name="T62" fmla="*/ 451 w 451"/>
                <a:gd name="T63" fmla="*/ 203 h 487"/>
                <a:gd name="T64" fmla="*/ 451 w 451"/>
                <a:gd name="T65" fmla="*/ 203 h 487"/>
                <a:gd name="T66" fmla="*/ 451 w 451"/>
                <a:gd name="T67" fmla="*/ 203 h 487"/>
                <a:gd name="T68" fmla="*/ 451 w 451"/>
                <a:gd name="T69" fmla="*/ 203 h 487"/>
                <a:gd name="T70" fmla="*/ 451 w 451"/>
                <a:gd name="T71" fmla="*/ 203 h 487"/>
                <a:gd name="T72" fmla="*/ 451 w 451"/>
                <a:gd name="T73" fmla="*/ 202 h 487"/>
                <a:gd name="T74" fmla="*/ 451 w 451"/>
                <a:gd name="T75" fmla="*/ 202 h 487"/>
                <a:gd name="T76" fmla="*/ 451 w 451"/>
                <a:gd name="T77" fmla="*/ 202 h 487"/>
                <a:gd name="T78" fmla="*/ 451 w 451"/>
                <a:gd name="T79" fmla="*/ 201 h 487"/>
                <a:gd name="T80" fmla="*/ 451 w 451"/>
                <a:gd name="T81" fmla="*/ 201 h 487"/>
                <a:gd name="T82" fmla="*/ 406 w 451"/>
                <a:gd name="T83" fmla="*/ 54 h 487"/>
                <a:gd name="T84" fmla="*/ 406 w 451"/>
                <a:gd name="T85" fmla="*/ 54 h 487"/>
                <a:gd name="T86" fmla="*/ 393 w 451"/>
                <a:gd name="T87" fmla="*/ 36 h 487"/>
                <a:gd name="T88" fmla="*/ 360 w 451"/>
                <a:gd name="T89" fmla="*/ 0 h 487"/>
                <a:gd name="T90" fmla="*/ 360 w 451"/>
                <a:gd name="T91"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487">
                  <a:moveTo>
                    <a:pt x="171" y="487"/>
                  </a:moveTo>
                  <a:cubicBezTo>
                    <a:pt x="171" y="487"/>
                    <a:pt x="171" y="487"/>
                    <a:pt x="171" y="487"/>
                  </a:cubicBezTo>
                  <a:cubicBezTo>
                    <a:pt x="171" y="487"/>
                    <a:pt x="171" y="487"/>
                    <a:pt x="171" y="487"/>
                  </a:cubicBezTo>
                  <a:moveTo>
                    <a:pt x="170" y="487"/>
                  </a:moveTo>
                  <a:cubicBezTo>
                    <a:pt x="170" y="487"/>
                    <a:pt x="170" y="487"/>
                    <a:pt x="171" y="487"/>
                  </a:cubicBezTo>
                  <a:cubicBezTo>
                    <a:pt x="170" y="487"/>
                    <a:pt x="170" y="487"/>
                    <a:pt x="170" y="487"/>
                  </a:cubicBezTo>
                  <a:moveTo>
                    <a:pt x="170" y="487"/>
                  </a:moveTo>
                  <a:cubicBezTo>
                    <a:pt x="170" y="487"/>
                    <a:pt x="170" y="487"/>
                    <a:pt x="170" y="487"/>
                  </a:cubicBezTo>
                  <a:cubicBezTo>
                    <a:pt x="170" y="487"/>
                    <a:pt x="170" y="487"/>
                    <a:pt x="170" y="487"/>
                  </a:cubicBezTo>
                  <a:moveTo>
                    <a:pt x="169" y="487"/>
                  </a:moveTo>
                  <a:cubicBezTo>
                    <a:pt x="169" y="487"/>
                    <a:pt x="169" y="487"/>
                    <a:pt x="169" y="487"/>
                  </a:cubicBezTo>
                  <a:cubicBezTo>
                    <a:pt x="169" y="487"/>
                    <a:pt x="169" y="487"/>
                    <a:pt x="169" y="487"/>
                  </a:cubicBezTo>
                  <a:moveTo>
                    <a:pt x="168" y="487"/>
                  </a:moveTo>
                  <a:cubicBezTo>
                    <a:pt x="169" y="487"/>
                    <a:pt x="169" y="487"/>
                    <a:pt x="169" y="487"/>
                  </a:cubicBezTo>
                  <a:cubicBezTo>
                    <a:pt x="169" y="487"/>
                    <a:pt x="168" y="487"/>
                    <a:pt x="168" y="487"/>
                  </a:cubicBezTo>
                  <a:moveTo>
                    <a:pt x="168" y="487"/>
                  </a:moveTo>
                  <a:cubicBezTo>
                    <a:pt x="168" y="487"/>
                    <a:pt x="168" y="487"/>
                    <a:pt x="168" y="487"/>
                  </a:cubicBezTo>
                  <a:cubicBezTo>
                    <a:pt x="168" y="487"/>
                    <a:pt x="168" y="487"/>
                    <a:pt x="168" y="487"/>
                  </a:cubicBezTo>
                  <a:moveTo>
                    <a:pt x="167" y="487"/>
                  </a:moveTo>
                  <a:cubicBezTo>
                    <a:pt x="167" y="487"/>
                    <a:pt x="167" y="487"/>
                    <a:pt x="168" y="487"/>
                  </a:cubicBezTo>
                  <a:cubicBezTo>
                    <a:pt x="167" y="487"/>
                    <a:pt x="167" y="487"/>
                    <a:pt x="167" y="487"/>
                  </a:cubicBezTo>
                  <a:moveTo>
                    <a:pt x="0" y="429"/>
                  </a:moveTo>
                  <a:cubicBezTo>
                    <a:pt x="0" y="429"/>
                    <a:pt x="0" y="429"/>
                    <a:pt x="0" y="429"/>
                  </a:cubicBezTo>
                  <a:cubicBezTo>
                    <a:pt x="47" y="464"/>
                    <a:pt x="104" y="486"/>
                    <a:pt x="167" y="487"/>
                  </a:cubicBezTo>
                  <a:cubicBezTo>
                    <a:pt x="104" y="486"/>
                    <a:pt x="47" y="464"/>
                    <a:pt x="0" y="429"/>
                  </a:cubicBezTo>
                  <a:moveTo>
                    <a:pt x="451" y="207"/>
                  </a:moveTo>
                  <a:cubicBezTo>
                    <a:pt x="451" y="362"/>
                    <a:pt x="326" y="487"/>
                    <a:pt x="171" y="487"/>
                  </a:cubicBezTo>
                  <a:cubicBezTo>
                    <a:pt x="171" y="487"/>
                    <a:pt x="171" y="487"/>
                    <a:pt x="171" y="487"/>
                  </a:cubicBezTo>
                  <a:cubicBezTo>
                    <a:pt x="171" y="487"/>
                    <a:pt x="171" y="487"/>
                    <a:pt x="171" y="487"/>
                  </a:cubicBezTo>
                  <a:cubicBezTo>
                    <a:pt x="326" y="487"/>
                    <a:pt x="451" y="362"/>
                    <a:pt x="451" y="207"/>
                  </a:cubicBezTo>
                  <a:cubicBezTo>
                    <a:pt x="451" y="207"/>
                    <a:pt x="451" y="207"/>
                    <a:pt x="451" y="207"/>
                  </a:cubicBezTo>
                  <a:moveTo>
                    <a:pt x="451" y="207"/>
                  </a:moveTo>
                  <a:cubicBezTo>
                    <a:pt x="451" y="207"/>
                    <a:pt x="451" y="207"/>
                    <a:pt x="451" y="207"/>
                  </a:cubicBezTo>
                  <a:cubicBezTo>
                    <a:pt x="451" y="207"/>
                    <a:pt x="451" y="207"/>
                    <a:pt x="451" y="207"/>
                  </a:cubicBezTo>
                  <a:moveTo>
                    <a:pt x="451" y="206"/>
                  </a:moveTo>
                  <a:cubicBezTo>
                    <a:pt x="451" y="206"/>
                    <a:pt x="451" y="207"/>
                    <a:pt x="451" y="207"/>
                  </a:cubicBezTo>
                  <a:cubicBezTo>
                    <a:pt x="451" y="207"/>
                    <a:pt x="451" y="206"/>
                    <a:pt x="451" y="206"/>
                  </a:cubicBezTo>
                  <a:moveTo>
                    <a:pt x="451" y="206"/>
                  </a:moveTo>
                  <a:cubicBezTo>
                    <a:pt x="451" y="206"/>
                    <a:pt x="451" y="206"/>
                    <a:pt x="451" y="206"/>
                  </a:cubicBezTo>
                  <a:cubicBezTo>
                    <a:pt x="451" y="206"/>
                    <a:pt x="451" y="206"/>
                    <a:pt x="451" y="206"/>
                  </a:cubicBezTo>
                  <a:moveTo>
                    <a:pt x="451" y="206"/>
                  </a:moveTo>
                  <a:cubicBezTo>
                    <a:pt x="451" y="206"/>
                    <a:pt x="451" y="206"/>
                    <a:pt x="451" y="206"/>
                  </a:cubicBezTo>
                  <a:cubicBezTo>
                    <a:pt x="451" y="206"/>
                    <a:pt x="451" y="206"/>
                    <a:pt x="451" y="206"/>
                  </a:cubicBezTo>
                  <a:moveTo>
                    <a:pt x="451" y="205"/>
                  </a:moveTo>
                  <a:cubicBezTo>
                    <a:pt x="451" y="205"/>
                    <a:pt x="451" y="206"/>
                    <a:pt x="451" y="206"/>
                  </a:cubicBezTo>
                  <a:cubicBezTo>
                    <a:pt x="451" y="206"/>
                    <a:pt x="451" y="205"/>
                    <a:pt x="451" y="205"/>
                  </a:cubicBezTo>
                  <a:moveTo>
                    <a:pt x="451" y="205"/>
                  </a:moveTo>
                  <a:cubicBezTo>
                    <a:pt x="451" y="205"/>
                    <a:pt x="451" y="205"/>
                    <a:pt x="451" y="205"/>
                  </a:cubicBezTo>
                  <a:cubicBezTo>
                    <a:pt x="451" y="205"/>
                    <a:pt x="451" y="205"/>
                    <a:pt x="451" y="205"/>
                  </a:cubicBezTo>
                  <a:moveTo>
                    <a:pt x="451" y="205"/>
                  </a:moveTo>
                  <a:cubicBezTo>
                    <a:pt x="451" y="205"/>
                    <a:pt x="451" y="205"/>
                    <a:pt x="451" y="205"/>
                  </a:cubicBezTo>
                  <a:cubicBezTo>
                    <a:pt x="451" y="205"/>
                    <a:pt x="451" y="205"/>
                    <a:pt x="451" y="205"/>
                  </a:cubicBezTo>
                  <a:moveTo>
                    <a:pt x="451" y="204"/>
                  </a:moveTo>
                  <a:cubicBezTo>
                    <a:pt x="451" y="204"/>
                    <a:pt x="451" y="205"/>
                    <a:pt x="451" y="205"/>
                  </a:cubicBezTo>
                  <a:cubicBezTo>
                    <a:pt x="451" y="205"/>
                    <a:pt x="451" y="204"/>
                    <a:pt x="451" y="204"/>
                  </a:cubicBezTo>
                  <a:moveTo>
                    <a:pt x="451" y="204"/>
                  </a:moveTo>
                  <a:cubicBezTo>
                    <a:pt x="451" y="204"/>
                    <a:pt x="451" y="204"/>
                    <a:pt x="451" y="204"/>
                  </a:cubicBezTo>
                  <a:cubicBezTo>
                    <a:pt x="451" y="204"/>
                    <a:pt x="451" y="204"/>
                    <a:pt x="451" y="204"/>
                  </a:cubicBezTo>
                  <a:moveTo>
                    <a:pt x="451" y="204"/>
                  </a:moveTo>
                  <a:cubicBezTo>
                    <a:pt x="451" y="204"/>
                    <a:pt x="451" y="204"/>
                    <a:pt x="451" y="204"/>
                  </a:cubicBezTo>
                  <a:cubicBezTo>
                    <a:pt x="451" y="204"/>
                    <a:pt x="451" y="204"/>
                    <a:pt x="451" y="204"/>
                  </a:cubicBezTo>
                  <a:moveTo>
                    <a:pt x="451" y="203"/>
                  </a:moveTo>
                  <a:cubicBezTo>
                    <a:pt x="451" y="203"/>
                    <a:pt x="451" y="204"/>
                    <a:pt x="451" y="204"/>
                  </a:cubicBezTo>
                  <a:cubicBezTo>
                    <a:pt x="451" y="204"/>
                    <a:pt x="451" y="203"/>
                    <a:pt x="451" y="203"/>
                  </a:cubicBezTo>
                  <a:moveTo>
                    <a:pt x="451" y="203"/>
                  </a:moveTo>
                  <a:cubicBezTo>
                    <a:pt x="451" y="203"/>
                    <a:pt x="451" y="203"/>
                    <a:pt x="451" y="203"/>
                  </a:cubicBezTo>
                  <a:cubicBezTo>
                    <a:pt x="451" y="203"/>
                    <a:pt x="451" y="203"/>
                    <a:pt x="451" y="203"/>
                  </a:cubicBezTo>
                  <a:moveTo>
                    <a:pt x="451" y="203"/>
                  </a:moveTo>
                  <a:cubicBezTo>
                    <a:pt x="451" y="203"/>
                    <a:pt x="451" y="203"/>
                    <a:pt x="451" y="203"/>
                  </a:cubicBezTo>
                  <a:cubicBezTo>
                    <a:pt x="451" y="203"/>
                    <a:pt x="451" y="203"/>
                    <a:pt x="451" y="203"/>
                  </a:cubicBezTo>
                  <a:moveTo>
                    <a:pt x="451" y="202"/>
                  </a:moveTo>
                  <a:cubicBezTo>
                    <a:pt x="451" y="202"/>
                    <a:pt x="451" y="203"/>
                    <a:pt x="451" y="203"/>
                  </a:cubicBezTo>
                  <a:cubicBezTo>
                    <a:pt x="451" y="203"/>
                    <a:pt x="451" y="203"/>
                    <a:pt x="451" y="202"/>
                  </a:cubicBezTo>
                  <a:moveTo>
                    <a:pt x="451" y="202"/>
                  </a:moveTo>
                  <a:cubicBezTo>
                    <a:pt x="451" y="202"/>
                    <a:pt x="451" y="202"/>
                    <a:pt x="451" y="202"/>
                  </a:cubicBezTo>
                  <a:cubicBezTo>
                    <a:pt x="451" y="202"/>
                    <a:pt x="451" y="202"/>
                    <a:pt x="451" y="202"/>
                  </a:cubicBezTo>
                  <a:moveTo>
                    <a:pt x="451" y="201"/>
                  </a:moveTo>
                  <a:cubicBezTo>
                    <a:pt x="451" y="202"/>
                    <a:pt x="451" y="202"/>
                    <a:pt x="451" y="202"/>
                  </a:cubicBezTo>
                  <a:cubicBezTo>
                    <a:pt x="451" y="202"/>
                    <a:pt x="451" y="202"/>
                    <a:pt x="451" y="201"/>
                  </a:cubicBezTo>
                  <a:moveTo>
                    <a:pt x="451" y="201"/>
                  </a:moveTo>
                  <a:cubicBezTo>
                    <a:pt x="451" y="201"/>
                    <a:pt x="451" y="201"/>
                    <a:pt x="451" y="201"/>
                  </a:cubicBezTo>
                  <a:cubicBezTo>
                    <a:pt x="451" y="201"/>
                    <a:pt x="451" y="201"/>
                    <a:pt x="451" y="201"/>
                  </a:cubicBezTo>
                  <a:moveTo>
                    <a:pt x="406" y="54"/>
                  </a:moveTo>
                  <a:cubicBezTo>
                    <a:pt x="406" y="54"/>
                    <a:pt x="406" y="54"/>
                    <a:pt x="406" y="54"/>
                  </a:cubicBezTo>
                  <a:cubicBezTo>
                    <a:pt x="434" y="97"/>
                    <a:pt x="450" y="147"/>
                    <a:pt x="451" y="201"/>
                  </a:cubicBezTo>
                  <a:cubicBezTo>
                    <a:pt x="450" y="147"/>
                    <a:pt x="434" y="97"/>
                    <a:pt x="406" y="54"/>
                  </a:cubicBezTo>
                  <a:moveTo>
                    <a:pt x="360" y="0"/>
                  </a:moveTo>
                  <a:cubicBezTo>
                    <a:pt x="372" y="11"/>
                    <a:pt x="383" y="23"/>
                    <a:pt x="393" y="36"/>
                  </a:cubicBezTo>
                  <a:cubicBezTo>
                    <a:pt x="393" y="36"/>
                    <a:pt x="393" y="36"/>
                    <a:pt x="393" y="36"/>
                  </a:cubicBezTo>
                  <a:cubicBezTo>
                    <a:pt x="383" y="23"/>
                    <a:pt x="372" y="11"/>
                    <a:pt x="360" y="0"/>
                  </a:cubicBezTo>
                  <a:moveTo>
                    <a:pt x="360" y="0"/>
                  </a:moveTo>
                  <a:cubicBezTo>
                    <a:pt x="360" y="0"/>
                    <a:pt x="360" y="0"/>
                    <a:pt x="360" y="0"/>
                  </a:cubicBezTo>
                  <a:cubicBezTo>
                    <a:pt x="360" y="0"/>
                    <a:pt x="360" y="0"/>
                    <a:pt x="36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0" name="Oval 31"/>
            <p:cNvSpPr>
              <a:spLocks noChangeArrowheads="1"/>
            </p:cNvSpPr>
            <p:nvPr/>
          </p:nvSpPr>
          <p:spPr bwMode="auto">
            <a:xfrm>
              <a:off x="7927872" y="1131888"/>
              <a:ext cx="207963" cy="211138"/>
            </a:xfrm>
            <a:prstGeom prst="ellipse">
              <a:avLst/>
            </a:prstGeom>
            <a:solidFill>
              <a:srgbClr val="EAA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1" name="Freeform 32"/>
            <p:cNvSpPr>
              <a:spLocks noEditPoints="1"/>
            </p:cNvSpPr>
            <p:nvPr/>
          </p:nvSpPr>
          <p:spPr bwMode="auto">
            <a:xfrm>
              <a:off x="7616722" y="669925"/>
              <a:ext cx="590550" cy="1136650"/>
            </a:xfrm>
            <a:custGeom>
              <a:avLst/>
              <a:gdLst>
                <a:gd name="T0" fmla="*/ 131 w 171"/>
                <a:gd name="T1" fmla="*/ 193 h 329"/>
                <a:gd name="T2" fmla="*/ 120 w 171"/>
                <a:gd name="T3" fmla="*/ 195 h 329"/>
                <a:gd name="T4" fmla="*/ 111 w 171"/>
                <a:gd name="T5" fmla="*/ 193 h 329"/>
                <a:gd name="T6" fmla="*/ 153 w 171"/>
                <a:gd name="T7" fmla="*/ 329 h 329"/>
                <a:gd name="T8" fmla="*/ 171 w 171"/>
                <a:gd name="T9" fmla="*/ 319 h 329"/>
                <a:gd name="T10" fmla="*/ 131 w 171"/>
                <a:gd name="T11" fmla="*/ 193 h 329"/>
                <a:gd name="T12" fmla="*/ 91 w 171"/>
                <a:gd name="T13" fmla="*/ 154 h 329"/>
                <a:gd name="T14" fmla="*/ 0 w 171"/>
                <a:gd name="T15" fmla="*/ 154 h 329"/>
                <a:gd name="T16" fmla="*/ 0 w 171"/>
                <a:gd name="T17" fmla="*/ 174 h 329"/>
                <a:gd name="T18" fmla="*/ 91 w 171"/>
                <a:gd name="T19" fmla="*/ 174 h 329"/>
                <a:gd name="T20" fmla="*/ 90 w 171"/>
                <a:gd name="T21" fmla="*/ 164 h 329"/>
                <a:gd name="T22" fmla="*/ 91 w 171"/>
                <a:gd name="T23" fmla="*/ 154 h 329"/>
                <a:gd name="T24" fmla="*/ 153 w 171"/>
                <a:gd name="T25" fmla="*/ 0 h 329"/>
                <a:gd name="T26" fmla="*/ 111 w 171"/>
                <a:gd name="T27" fmla="*/ 135 h 329"/>
                <a:gd name="T28" fmla="*/ 120 w 171"/>
                <a:gd name="T29" fmla="*/ 134 h 329"/>
                <a:gd name="T30" fmla="*/ 131 w 171"/>
                <a:gd name="T31" fmla="*/ 136 h 329"/>
                <a:gd name="T32" fmla="*/ 171 w 171"/>
                <a:gd name="T33" fmla="*/ 10 h 329"/>
                <a:gd name="T34" fmla="*/ 153 w 171"/>
                <a:gd name="T3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329">
                  <a:moveTo>
                    <a:pt x="131" y="193"/>
                  </a:moveTo>
                  <a:cubicBezTo>
                    <a:pt x="128" y="194"/>
                    <a:pt x="124" y="195"/>
                    <a:pt x="120" y="195"/>
                  </a:cubicBezTo>
                  <a:cubicBezTo>
                    <a:pt x="117" y="195"/>
                    <a:pt x="114" y="194"/>
                    <a:pt x="111" y="193"/>
                  </a:cubicBezTo>
                  <a:cubicBezTo>
                    <a:pt x="115" y="241"/>
                    <a:pt x="130" y="287"/>
                    <a:pt x="153" y="329"/>
                  </a:cubicBezTo>
                  <a:cubicBezTo>
                    <a:pt x="171" y="319"/>
                    <a:pt x="171" y="319"/>
                    <a:pt x="171" y="319"/>
                  </a:cubicBezTo>
                  <a:cubicBezTo>
                    <a:pt x="149" y="280"/>
                    <a:pt x="135" y="237"/>
                    <a:pt x="131" y="193"/>
                  </a:cubicBezTo>
                  <a:moveTo>
                    <a:pt x="91" y="154"/>
                  </a:moveTo>
                  <a:cubicBezTo>
                    <a:pt x="0" y="154"/>
                    <a:pt x="0" y="154"/>
                    <a:pt x="0" y="154"/>
                  </a:cubicBezTo>
                  <a:cubicBezTo>
                    <a:pt x="0" y="174"/>
                    <a:pt x="0" y="174"/>
                    <a:pt x="0" y="174"/>
                  </a:cubicBezTo>
                  <a:cubicBezTo>
                    <a:pt x="91" y="174"/>
                    <a:pt x="91" y="174"/>
                    <a:pt x="91" y="174"/>
                  </a:cubicBezTo>
                  <a:cubicBezTo>
                    <a:pt x="90" y="171"/>
                    <a:pt x="90" y="168"/>
                    <a:pt x="90" y="164"/>
                  </a:cubicBezTo>
                  <a:cubicBezTo>
                    <a:pt x="90" y="161"/>
                    <a:pt x="90" y="158"/>
                    <a:pt x="91" y="154"/>
                  </a:cubicBezTo>
                  <a:moveTo>
                    <a:pt x="153" y="0"/>
                  </a:moveTo>
                  <a:cubicBezTo>
                    <a:pt x="130" y="42"/>
                    <a:pt x="115" y="88"/>
                    <a:pt x="111" y="135"/>
                  </a:cubicBezTo>
                  <a:cubicBezTo>
                    <a:pt x="114" y="135"/>
                    <a:pt x="117" y="134"/>
                    <a:pt x="120" y="134"/>
                  </a:cubicBezTo>
                  <a:cubicBezTo>
                    <a:pt x="124" y="134"/>
                    <a:pt x="128" y="135"/>
                    <a:pt x="131" y="136"/>
                  </a:cubicBezTo>
                  <a:cubicBezTo>
                    <a:pt x="135" y="92"/>
                    <a:pt x="149" y="49"/>
                    <a:pt x="171" y="10"/>
                  </a:cubicBezTo>
                  <a:cubicBezTo>
                    <a:pt x="153" y="0"/>
                    <a:pt x="153" y="0"/>
                    <a:pt x="153" y="0"/>
                  </a:cubicBezTo>
                </a:path>
              </a:pathLst>
            </a:custGeom>
            <a:solidFill>
              <a:srgbClr val="A5B2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2" name="Freeform 33"/>
            <p:cNvSpPr/>
            <p:nvPr/>
          </p:nvSpPr>
          <p:spPr bwMode="auto">
            <a:xfrm>
              <a:off x="7927872" y="1131888"/>
              <a:ext cx="141288" cy="211138"/>
            </a:xfrm>
            <a:custGeom>
              <a:avLst/>
              <a:gdLst>
                <a:gd name="T0" fmla="*/ 30 w 41"/>
                <a:gd name="T1" fmla="*/ 0 h 61"/>
                <a:gd name="T2" fmla="*/ 21 w 41"/>
                <a:gd name="T3" fmla="*/ 1 h 61"/>
                <a:gd name="T4" fmla="*/ 20 w 41"/>
                <a:gd name="T5" fmla="*/ 20 h 61"/>
                <a:gd name="T6" fmla="*/ 1 w 41"/>
                <a:gd name="T7" fmla="*/ 20 h 61"/>
                <a:gd name="T8" fmla="*/ 0 w 41"/>
                <a:gd name="T9" fmla="*/ 30 h 61"/>
                <a:gd name="T10" fmla="*/ 1 w 41"/>
                <a:gd name="T11" fmla="*/ 40 h 61"/>
                <a:gd name="T12" fmla="*/ 20 w 41"/>
                <a:gd name="T13" fmla="*/ 40 h 61"/>
                <a:gd name="T14" fmla="*/ 21 w 41"/>
                <a:gd name="T15" fmla="*/ 59 h 61"/>
                <a:gd name="T16" fmla="*/ 30 w 41"/>
                <a:gd name="T17" fmla="*/ 61 h 61"/>
                <a:gd name="T18" fmla="*/ 41 w 41"/>
                <a:gd name="T19" fmla="*/ 59 h 61"/>
                <a:gd name="T20" fmla="*/ 40 w 41"/>
                <a:gd name="T21" fmla="*/ 30 h 61"/>
                <a:gd name="T22" fmla="*/ 41 w 41"/>
                <a:gd name="T23" fmla="*/ 2 h 61"/>
                <a:gd name="T24" fmla="*/ 30 w 41"/>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30" y="0"/>
                  </a:moveTo>
                  <a:cubicBezTo>
                    <a:pt x="27" y="0"/>
                    <a:pt x="24" y="1"/>
                    <a:pt x="21" y="1"/>
                  </a:cubicBezTo>
                  <a:cubicBezTo>
                    <a:pt x="21" y="8"/>
                    <a:pt x="20" y="14"/>
                    <a:pt x="20" y="20"/>
                  </a:cubicBezTo>
                  <a:cubicBezTo>
                    <a:pt x="1" y="20"/>
                    <a:pt x="1" y="20"/>
                    <a:pt x="1" y="20"/>
                  </a:cubicBezTo>
                  <a:cubicBezTo>
                    <a:pt x="0" y="24"/>
                    <a:pt x="0" y="27"/>
                    <a:pt x="0" y="30"/>
                  </a:cubicBezTo>
                  <a:cubicBezTo>
                    <a:pt x="0" y="34"/>
                    <a:pt x="0" y="37"/>
                    <a:pt x="1" y="40"/>
                  </a:cubicBezTo>
                  <a:cubicBezTo>
                    <a:pt x="20" y="40"/>
                    <a:pt x="20" y="40"/>
                    <a:pt x="20" y="40"/>
                  </a:cubicBezTo>
                  <a:cubicBezTo>
                    <a:pt x="20" y="47"/>
                    <a:pt x="21" y="53"/>
                    <a:pt x="21" y="59"/>
                  </a:cubicBezTo>
                  <a:cubicBezTo>
                    <a:pt x="24" y="60"/>
                    <a:pt x="27" y="61"/>
                    <a:pt x="30" y="61"/>
                  </a:cubicBezTo>
                  <a:cubicBezTo>
                    <a:pt x="34" y="61"/>
                    <a:pt x="38" y="60"/>
                    <a:pt x="41" y="59"/>
                  </a:cubicBezTo>
                  <a:cubicBezTo>
                    <a:pt x="40" y="49"/>
                    <a:pt x="40" y="40"/>
                    <a:pt x="40" y="30"/>
                  </a:cubicBezTo>
                  <a:cubicBezTo>
                    <a:pt x="40" y="21"/>
                    <a:pt x="40" y="12"/>
                    <a:pt x="41" y="2"/>
                  </a:cubicBezTo>
                  <a:cubicBezTo>
                    <a:pt x="38" y="1"/>
                    <a:pt x="34" y="0"/>
                    <a:pt x="30" y="0"/>
                  </a:cubicBezTo>
                </a:path>
              </a:pathLst>
            </a:custGeom>
            <a:solidFill>
              <a:srgbClr val="BA89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3" name="Oval 34"/>
            <p:cNvSpPr>
              <a:spLocks noChangeArrowheads="1"/>
            </p:cNvSpPr>
            <p:nvPr/>
          </p:nvSpPr>
          <p:spPr bwMode="auto">
            <a:xfrm>
              <a:off x="8131072" y="642938"/>
              <a:ext cx="90488" cy="88900"/>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4" name="Oval 35"/>
            <p:cNvSpPr>
              <a:spLocks noChangeArrowheads="1"/>
            </p:cNvSpPr>
            <p:nvPr/>
          </p:nvSpPr>
          <p:spPr bwMode="auto">
            <a:xfrm>
              <a:off x="7572272" y="1195388"/>
              <a:ext cx="90488" cy="85725"/>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5" name="Oval 36"/>
            <p:cNvSpPr>
              <a:spLocks noChangeArrowheads="1"/>
            </p:cNvSpPr>
            <p:nvPr/>
          </p:nvSpPr>
          <p:spPr bwMode="auto">
            <a:xfrm>
              <a:off x="8131072" y="1743075"/>
              <a:ext cx="90488" cy="90488"/>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6" name="Oval 37"/>
            <p:cNvSpPr>
              <a:spLocks noChangeArrowheads="1"/>
            </p:cNvSpPr>
            <p:nvPr/>
          </p:nvSpPr>
          <p:spPr bwMode="auto">
            <a:xfrm>
              <a:off x="7986610" y="1190625"/>
              <a:ext cx="93663" cy="93663"/>
            </a:xfrm>
            <a:prstGeom prst="ellipse">
              <a:avLst/>
            </a:prstGeom>
            <a:solidFill>
              <a:srgbClr val="E6EA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7" name="Oval 38"/>
            <p:cNvSpPr>
              <a:spLocks noChangeArrowheads="1"/>
            </p:cNvSpPr>
            <p:nvPr/>
          </p:nvSpPr>
          <p:spPr bwMode="auto">
            <a:xfrm>
              <a:off x="10307535" y="5583238"/>
              <a:ext cx="211138" cy="207963"/>
            </a:xfrm>
            <a:prstGeom prst="ellipse">
              <a:avLst/>
            </a:prstGeom>
            <a:solidFill>
              <a:srgbClr val="4F9D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8" name="Freeform 39"/>
            <p:cNvSpPr>
              <a:spLocks noEditPoints="1"/>
            </p:cNvSpPr>
            <p:nvPr/>
          </p:nvSpPr>
          <p:spPr bwMode="auto">
            <a:xfrm>
              <a:off x="10237685" y="5121275"/>
              <a:ext cx="590550" cy="1131888"/>
            </a:xfrm>
            <a:custGeom>
              <a:avLst/>
              <a:gdLst>
                <a:gd name="T0" fmla="*/ 39 w 171"/>
                <a:gd name="T1" fmla="*/ 192 h 328"/>
                <a:gd name="T2" fmla="*/ 0 w 171"/>
                <a:gd name="T3" fmla="*/ 318 h 328"/>
                <a:gd name="T4" fmla="*/ 17 w 171"/>
                <a:gd name="T5" fmla="*/ 328 h 328"/>
                <a:gd name="T6" fmla="*/ 59 w 171"/>
                <a:gd name="T7" fmla="*/ 193 h 328"/>
                <a:gd name="T8" fmla="*/ 51 w 171"/>
                <a:gd name="T9" fmla="*/ 194 h 328"/>
                <a:gd name="T10" fmla="*/ 39 w 171"/>
                <a:gd name="T11" fmla="*/ 192 h 328"/>
                <a:gd name="T12" fmla="*/ 171 w 171"/>
                <a:gd name="T13" fmla="*/ 154 h 328"/>
                <a:gd name="T14" fmla="*/ 79 w 171"/>
                <a:gd name="T15" fmla="*/ 154 h 328"/>
                <a:gd name="T16" fmla="*/ 81 w 171"/>
                <a:gd name="T17" fmla="*/ 164 h 328"/>
                <a:gd name="T18" fmla="*/ 79 w 171"/>
                <a:gd name="T19" fmla="*/ 174 h 328"/>
                <a:gd name="T20" fmla="*/ 171 w 171"/>
                <a:gd name="T21" fmla="*/ 174 h 328"/>
                <a:gd name="T22" fmla="*/ 171 w 171"/>
                <a:gd name="T23" fmla="*/ 154 h 328"/>
                <a:gd name="T24" fmla="*/ 17 w 171"/>
                <a:gd name="T25" fmla="*/ 0 h 328"/>
                <a:gd name="T26" fmla="*/ 0 w 171"/>
                <a:gd name="T27" fmla="*/ 10 h 328"/>
                <a:gd name="T28" fmla="*/ 39 w 171"/>
                <a:gd name="T29" fmla="*/ 136 h 328"/>
                <a:gd name="T30" fmla="*/ 51 w 171"/>
                <a:gd name="T31" fmla="*/ 134 h 328"/>
                <a:gd name="T32" fmla="*/ 59 w 171"/>
                <a:gd name="T33" fmla="*/ 135 h 328"/>
                <a:gd name="T34" fmla="*/ 17 w 171"/>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328">
                  <a:moveTo>
                    <a:pt x="39" y="192"/>
                  </a:moveTo>
                  <a:cubicBezTo>
                    <a:pt x="35" y="237"/>
                    <a:pt x="22" y="280"/>
                    <a:pt x="0" y="318"/>
                  </a:cubicBezTo>
                  <a:cubicBezTo>
                    <a:pt x="17" y="328"/>
                    <a:pt x="17" y="328"/>
                    <a:pt x="17" y="328"/>
                  </a:cubicBezTo>
                  <a:cubicBezTo>
                    <a:pt x="41" y="287"/>
                    <a:pt x="55" y="241"/>
                    <a:pt x="59" y="193"/>
                  </a:cubicBezTo>
                  <a:cubicBezTo>
                    <a:pt x="57" y="194"/>
                    <a:pt x="54" y="194"/>
                    <a:pt x="51" y="194"/>
                  </a:cubicBezTo>
                  <a:cubicBezTo>
                    <a:pt x="47" y="194"/>
                    <a:pt x="43" y="194"/>
                    <a:pt x="39" y="192"/>
                  </a:cubicBezTo>
                  <a:moveTo>
                    <a:pt x="171" y="154"/>
                  </a:moveTo>
                  <a:cubicBezTo>
                    <a:pt x="79" y="154"/>
                    <a:pt x="79" y="154"/>
                    <a:pt x="79" y="154"/>
                  </a:cubicBezTo>
                  <a:cubicBezTo>
                    <a:pt x="80" y="157"/>
                    <a:pt x="81" y="161"/>
                    <a:pt x="81" y="164"/>
                  </a:cubicBezTo>
                  <a:cubicBezTo>
                    <a:pt x="81" y="168"/>
                    <a:pt x="80" y="171"/>
                    <a:pt x="79" y="174"/>
                  </a:cubicBezTo>
                  <a:cubicBezTo>
                    <a:pt x="171" y="174"/>
                    <a:pt x="171" y="174"/>
                    <a:pt x="171" y="174"/>
                  </a:cubicBezTo>
                  <a:cubicBezTo>
                    <a:pt x="171" y="154"/>
                    <a:pt x="171" y="154"/>
                    <a:pt x="171" y="154"/>
                  </a:cubicBezTo>
                  <a:moveTo>
                    <a:pt x="17" y="0"/>
                  </a:moveTo>
                  <a:cubicBezTo>
                    <a:pt x="0" y="10"/>
                    <a:pt x="0" y="10"/>
                    <a:pt x="0" y="10"/>
                  </a:cubicBezTo>
                  <a:cubicBezTo>
                    <a:pt x="22" y="48"/>
                    <a:pt x="35" y="92"/>
                    <a:pt x="39" y="136"/>
                  </a:cubicBezTo>
                  <a:cubicBezTo>
                    <a:pt x="43" y="135"/>
                    <a:pt x="47" y="134"/>
                    <a:pt x="51" y="134"/>
                  </a:cubicBezTo>
                  <a:cubicBezTo>
                    <a:pt x="54" y="134"/>
                    <a:pt x="57" y="134"/>
                    <a:pt x="59" y="135"/>
                  </a:cubicBezTo>
                  <a:cubicBezTo>
                    <a:pt x="55" y="88"/>
                    <a:pt x="41" y="41"/>
                    <a:pt x="17" y="0"/>
                  </a:cubicBezTo>
                </a:path>
              </a:pathLst>
            </a:custGeom>
            <a:solidFill>
              <a:srgbClr val="A5B2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79" name="Freeform 40"/>
            <p:cNvSpPr/>
            <p:nvPr/>
          </p:nvSpPr>
          <p:spPr bwMode="auto">
            <a:xfrm>
              <a:off x="10372622" y="5583238"/>
              <a:ext cx="146050" cy="207963"/>
            </a:xfrm>
            <a:custGeom>
              <a:avLst/>
              <a:gdLst>
                <a:gd name="T0" fmla="*/ 12 w 42"/>
                <a:gd name="T1" fmla="*/ 0 h 60"/>
                <a:gd name="T2" fmla="*/ 0 w 42"/>
                <a:gd name="T3" fmla="*/ 2 h 60"/>
                <a:gd name="T4" fmla="*/ 2 w 42"/>
                <a:gd name="T5" fmla="*/ 30 h 60"/>
                <a:gd name="T6" fmla="*/ 0 w 42"/>
                <a:gd name="T7" fmla="*/ 58 h 60"/>
                <a:gd name="T8" fmla="*/ 12 w 42"/>
                <a:gd name="T9" fmla="*/ 60 h 60"/>
                <a:gd name="T10" fmla="*/ 20 w 42"/>
                <a:gd name="T11" fmla="*/ 59 h 60"/>
                <a:gd name="T12" fmla="*/ 21 w 42"/>
                <a:gd name="T13" fmla="*/ 40 h 60"/>
                <a:gd name="T14" fmla="*/ 40 w 42"/>
                <a:gd name="T15" fmla="*/ 40 h 60"/>
                <a:gd name="T16" fmla="*/ 42 w 42"/>
                <a:gd name="T17" fmla="*/ 30 h 60"/>
                <a:gd name="T18" fmla="*/ 40 w 42"/>
                <a:gd name="T19" fmla="*/ 20 h 60"/>
                <a:gd name="T20" fmla="*/ 21 w 42"/>
                <a:gd name="T21" fmla="*/ 20 h 60"/>
                <a:gd name="T22" fmla="*/ 20 w 42"/>
                <a:gd name="T23" fmla="*/ 1 h 60"/>
                <a:gd name="T24" fmla="*/ 12 w 42"/>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0">
                  <a:moveTo>
                    <a:pt x="12" y="0"/>
                  </a:moveTo>
                  <a:cubicBezTo>
                    <a:pt x="8" y="0"/>
                    <a:pt x="4" y="1"/>
                    <a:pt x="0" y="2"/>
                  </a:cubicBezTo>
                  <a:cubicBezTo>
                    <a:pt x="1" y="11"/>
                    <a:pt x="2" y="21"/>
                    <a:pt x="2" y="30"/>
                  </a:cubicBezTo>
                  <a:cubicBezTo>
                    <a:pt x="2" y="39"/>
                    <a:pt x="1" y="49"/>
                    <a:pt x="0" y="58"/>
                  </a:cubicBezTo>
                  <a:cubicBezTo>
                    <a:pt x="4" y="60"/>
                    <a:pt x="8" y="60"/>
                    <a:pt x="12" y="60"/>
                  </a:cubicBezTo>
                  <a:cubicBezTo>
                    <a:pt x="15" y="60"/>
                    <a:pt x="18" y="60"/>
                    <a:pt x="20" y="59"/>
                  </a:cubicBezTo>
                  <a:cubicBezTo>
                    <a:pt x="21" y="53"/>
                    <a:pt x="21" y="46"/>
                    <a:pt x="21" y="40"/>
                  </a:cubicBezTo>
                  <a:cubicBezTo>
                    <a:pt x="40" y="40"/>
                    <a:pt x="40" y="40"/>
                    <a:pt x="40" y="40"/>
                  </a:cubicBezTo>
                  <a:cubicBezTo>
                    <a:pt x="41" y="37"/>
                    <a:pt x="42" y="34"/>
                    <a:pt x="42" y="30"/>
                  </a:cubicBezTo>
                  <a:cubicBezTo>
                    <a:pt x="42" y="27"/>
                    <a:pt x="41" y="23"/>
                    <a:pt x="40" y="20"/>
                  </a:cubicBezTo>
                  <a:cubicBezTo>
                    <a:pt x="21" y="20"/>
                    <a:pt x="21" y="20"/>
                    <a:pt x="21" y="20"/>
                  </a:cubicBezTo>
                  <a:cubicBezTo>
                    <a:pt x="21" y="14"/>
                    <a:pt x="21" y="7"/>
                    <a:pt x="20" y="1"/>
                  </a:cubicBezTo>
                  <a:cubicBezTo>
                    <a:pt x="18" y="0"/>
                    <a:pt x="15" y="0"/>
                    <a:pt x="12" y="0"/>
                  </a:cubicBezTo>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0" name="Oval 41"/>
            <p:cNvSpPr>
              <a:spLocks noChangeArrowheads="1"/>
            </p:cNvSpPr>
            <p:nvPr/>
          </p:nvSpPr>
          <p:spPr bwMode="auto">
            <a:xfrm>
              <a:off x="10783785" y="5641975"/>
              <a:ext cx="85725" cy="90488"/>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1" name="Oval 42"/>
            <p:cNvSpPr>
              <a:spLocks noChangeArrowheads="1"/>
            </p:cNvSpPr>
            <p:nvPr/>
          </p:nvSpPr>
          <p:spPr bwMode="auto">
            <a:xfrm>
              <a:off x="10366272" y="5641975"/>
              <a:ext cx="93663" cy="93663"/>
            </a:xfrm>
            <a:prstGeom prst="ellipse">
              <a:avLst/>
            </a:prstGeom>
            <a:solidFill>
              <a:srgbClr val="E6EA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2" name="Oval 43"/>
            <p:cNvSpPr>
              <a:spLocks noChangeArrowheads="1"/>
            </p:cNvSpPr>
            <p:nvPr/>
          </p:nvSpPr>
          <p:spPr bwMode="auto">
            <a:xfrm>
              <a:off x="10224985" y="6194425"/>
              <a:ext cx="88900" cy="87313"/>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3" name="Oval 44"/>
            <p:cNvSpPr>
              <a:spLocks noChangeArrowheads="1"/>
            </p:cNvSpPr>
            <p:nvPr/>
          </p:nvSpPr>
          <p:spPr bwMode="auto">
            <a:xfrm>
              <a:off x="10224985" y="5092700"/>
              <a:ext cx="88900" cy="90488"/>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4" name="Oval 45"/>
            <p:cNvSpPr>
              <a:spLocks noChangeArrowheads="1"/>
            </p:cNvSpPr>
            <p:nvPr/>
          </p:nvSpPr>
          <p:spPr bwMode="auto">
            <a:xfrm>
              <a:off x="10307535" y="2720975"/>
              <a:ext cx="211138" cy="207963"/>
            </a:xfrm>
            <a:prstGeom prst="ellipse">
              <a:avLst/>
            </a:prstGeom>
            <a:solidFill>
              <a:srgbClr val="D167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5" name="Freeform 46"/>
            <p:cNvSpPr>
              <a:spLocks noEditPoints="1"/>
            </p:cNvSpPr>
            <p:nvPr/>
          </p:nvSpPr>
          <p:spPr bwMode="auto">
            <a:xfrm>
              <a:off x="10237685" y="2259013"/>
              <a:ext cx="590550" cy="1131888"/>
            </a:xfrm>
            <a:custGeom>
              <a:avLst/>
              <a:gdLst>
                <a:gd name="T0" fmla="*/ 39 w 171"/>
                <a:gd name="T1" fmla="*/ 192 h 328"/>
                <a:gd name="T2" fmla="*/ 0 w 171"/>
                <a:gd name="T3" fmla="*/ 318 h 328"/>
                <a:gd name="T4" fmla="*/ 17 w 171"/>
                <a:gd name="T5" fmla="*/ 328 h 328"/>
                <a:gd name="T6" fmla="*/ 59 w 171"/>
                <a:gd name="T7" fmla="*/ 193 h 328"/>
                <a:gd name="T8" fmla="*/ 51 w 171"/>
                <a:gd name="T9" fmla="*/ 194 h 328"/>
                <a:gd name="T10" fmla="*/ 39 w 171"/>
                <a:gd name="T11" fmla="*/ 192 h 328"/>
                <a:gd name="T12" fmla="*/ 171 w 171"/>
                <a:gd name="T13" fmla="*/ 154 h 328"/>
                <a:gd name="T14" fmla="*/ 79 w 171"/>
                <a:gd name="T15" fmla="*/ 154 h 328"/>
                <a:gd name="T16" fmla="*/ 81 w 171"/>
                <a:gd name="T17" fmla="*/ 164 h 328"/>
                <a:gd name="T18" fmla="*/ 79 w 171"/>
                <a:gd name="T19" fmla="*/ 174 h 328"/>
                <a:gd name="T20" fmla="*/ 171 w 171"/>
                <a:gd name="T21" fmla="*/ 174 h 328"/>
                <a:gd name="T22" fmla="*/ 171 w 171"/>
                <a:gd name="T23" fmla="*/ 154 h 328"/>
                <a:gd name="T24" fmla="*/ 17 w 171"/>
                <a:gd name="T25" fmla="*/ 0 h 328"/>
                <a:gd name="T26" fmla="*/ 0 w 171"/>
                <a:gd name="T27" fmla="*/ 10 h 328"/>
                <a:gd name="T28" fmla="*/ 39 w 171"/>
                <a:gd name="T29" fmla="*/ 136 h 328"/>
                <a:gd name="T30" fmla="*/ 51 w 171"/>
                <a:gd name="T31" fmla="*/ 134 h 328"/>
                <a:gd name="T32" fmla="*/ 59 w 171"/>
                <a:gd name="T33" fmla="*/ 135 h 328"/>
                <a:gd name="T34" fmla="*/ 17 w 171"/>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328">
                  <a:moveTo>
                    <a:pt x="39" y="192"/>
                  </a:moveTo>
                  <a:cubicBezTo>
                    <a:pt x="35" y="237"/>
                    <a:pt x="22" y="280"/>
                    <a:pt x="0" y="318"/>
                  </a:cubicBezTo>
                  <a:cubicBezTo>
                    <a:pt x="17" y="328"/>
                    <a:pt x="17" y="328"/>
                    <a:pt x="17" y="328"/>
                  </a:cubicBezTo>
                  <a:cubicBezTo>
                    <a:pt x="41" y="287"/>
                    <a:pt x="55" y="241"/>
                    <a:pt x="59" y="193"/>
                  </a:cubicBezTo>
                  <a:cubicBezTo>
                    <a:pt x="57" y="194"/>
                    <a:pt x="54" y="194"/>
                    <a:pt x="51" y="194"/>
                  </a:cubicBezTo>
                  <a:cubicBezTo>
                    <a:pt x="47" y="194"/>
                    <a:pt x="43" y="193"/>
                    <a:pt x="39" y="192"/>
                  </a:cubicBezTo>
                  <a:moveTo>
                    <a:pt x="171" y="154"/>
                  </a:moveTo>
                  <a:cubicBezTo>
                    <a:pt x="79" y="154"/>
                    <a:pt x="79" y="154"/>
                    <a:pt x="79" y="154"/>
                  </a:cubicBezTo>
                  <a:cubicBezTo>
                    <a:pt x="80" y="157"/>
                    <a:pt x="81" y="161"/>
                    <a:pt x="81" y="164"/>
                  </a:cubicBezTo>
                  <a:cubicBezTo>
                    <a:pt x="81" y="168"/>
                    <a:pt x="80" y="171"/>
                    <a:pt x="79" y="174"/>
                  </a:cubicBezTo>
                  <a:cubicBezTo>
                    <a:pt x="171" y="174"/>
                    <a:pt x="171" y="174"/>
                    <a:pt x="171" y="174"/>
                  </a:cubicBezTo>
                  <a:cubicBezTo>
                    <a:pt x="171" y="154"/>
                    <a:pt x="171" y="154"/>
                    <a:pt x="171" y="154"/>
                  </a:cubicBezTo>
                  <a:moveTo>
                    <a:pt x="17" y="0"/>
                  </a:moveTo>
                  <a:cubicBezTo>
                    <a:pt x="0" y="10"/>
                    <a:pt x="0" y="10"/>
                    <a:pt x="0" y="10"/>
                  </a:cubicBezTo>
                  <a:cubicBezTo>
                    <a:pt x="22" y="48"/>
                    <a:pt x="35" y="92"/>
                    <a:pt x="39" y="136"/>
                  </a:cubicBezTo>
                  <a:cubicBezTo>
                    <a:pt x="43" y="135"/>
                    <a:pt x="47" y="134"/>
                    <a:pt x="51" y="134"/>
                  </a:cubicBezTo>
                  <a:cubicBezTo>
                    <a:pt x="54" y="134"/>
                    <a:pt x="57" y="134"/>
                    <a:pt x="59" y="135"/>
                  </a:cubicBezTo>
                  <a:cubicBezTo>
                    <a:pt x="55" y="87"/>
                    <a:pt x="41" y="41"/>
                    <a:pt x="17" y="0"/>
                  </a:cubicBezTo>
                </a:path>
              </a:pathLst>
            </a:custGeom>
            <a:solidFill>
              <a:srgbClr val="A5B2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6" name="Freeform 47"/>
            <p:cNvSpPr/>
            <p:nvPr/>
          </p:nvSpPr>
          <p:spPr bwMode="auto">
            <a:xfrm>
              <a:off x="10372622" y="2720975"/>
              <a:ext cx="146050" cy="207963"/>
            </a:xfrm>
            <a:custGeom>
              <a:avLst/>
              <a:gdLst>
                <a:gd name="T0" fmla="*/ 12 w 42"/>
                <a:gd name="T1" fmla="*/ 0 h 60"/>
                <a:gd name="T2" fmla="*/ 0 w 42"/>
                <a:gd name="T3" fmla="*/ 2 h 60"/>
                <a:gd name="T4" fmla="*/ 2 w 42"/>
                <a:gd name="T5" fmla="*/ 30 h 60"/>
                <a:gd name="T6" fmla="*/ 0 w 42"/>
                <a:gd name="T7" fmla="*/ 58 h 60"/>
                <a:gd name="T8" fmla="*/ 12 w 42"/>
                <a:gd name="T9" fmla="*/ 60 h 60"/>
                <a:gd name="T10" fmla="*/ 20 w 42"/>
                <a:gd name="T11" fmla="*/ 59 h 60"/>
                <a:gd name="T12" fmla="*/ 21 w 42"/>
                <a:gd name="T13" fmla="*/ 40 h 60"/>
                <a:gd name="T14" fmla="*/ 40 w 42"/>
                <a:gd name="T15" fmla="*/ 40 h 60"/>
                <a:gd name="T16" fmla="*/ 42 w 42"/>
                <a:gd name="T17" fmla="*/ 30 h 60"/>
                <a:gd name="T18" fmla="*/ 40 w 42"/>
                <a:gd name="T19" fmla="*/ 20 h 60"/>
                <a:gd name="T20" fmla="*/ 21 w 42"/>
                <a:gd name="T21" fmla="*/ 20 h 60"/>
                <a:gd name="T22" fmla="*/ 20 w 42"/>
                <a:gd name="T23" fmla="*/ 1 h 60"/>
                <a:gd name="T24" fmla="*/ 12 w 42"/>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60">
                  <a:moveTo>
                    <a:pt x="12" y="0"/>
                  </a:moveTo>
                  <a:cubicBezTo>
                    <a:pt x="8" y="0"/>
                    <a:pt x="4" y="1"/>
                    <a:pt x="0" y="2"/>
                  </a:cubicBezTo>
                  <a:cubicBezTo>
                    <a:pt x="1" y="11"/>
                    <a:pt x="2" y="21"/>
                    <a:pt x="2" y="30"/>
                  </a:cubicBezTo>
                  <a:cubicBezTo>
                    <a:pt x="2" y="39"/>
                    <a:pt x="1" y="49"/>
                    <a:pt x="0" y="58"/>
                  </a:cubicBezTo>
                  <a:cubicBezTo>
                    <a:pt x="4" y="59"/>
                    <a:pt x="8" y="60"/>
                    <a:pt x="12" y="60"/>
                  </a:cubicBezTo>
                  <a:cubicBezTo>
                    <a:pt x="15" y="60"/>
                    <a:pt x="18" y="60"/>
                    <a:pt x="20" y="59"/>
                  </a:cubicBezTo>
                  <a:cubicBezTo>
                    <a:pt x="21" y="53"/>
                    <a:pt x="21" y="46"/>
                    <a:pt x="21" y="40"/>
                  </a:cubicBezTo>
                  <a:cubicBezTo>
                    <a:pt x="40" y="40"/>
                    <a:pt x="40" y="40"/>
                    <a:pt x="40" y="40"/>
                  </a:cubicBezTo>
                  <a:cubicBezTo>
                    <a:pt x="41" y="37"/>
                    <a:pt x="42" y="34"/>
                    <a:pt x="42" y="30"/>
                  </a:cubicBezTo>
                  <a:cubicBezTo>
                    <a:pt x="42" y="27"/>
                    <a:pt x="41" y="23"/>
                    <a:pt x="40" y="20"/>
                  </a:cubicBezTo>
                  <a:cubicBezTo>
                    <a:pt x="21" y="20"/>
                    <a:pt x="21" y="20"/>
                    <a:pt x="21" y="20"/>
                  </a:cubicBezTo>
                  <a:cubicBezTo>
                    <a:pt x="21" y="14"/>
                    <a:pt x="21" y="7"/>
                    <a:pt x="20" y="1"/>
                  </a:cubicBezTo>
                  <a:cubicBezTo>
                    <a:pt x="18" y="0"/>
                    <a:pt x="15" y="0"/>
                    <a:pt x="12" y="0"/>
                  </a:cubicBezTo>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7" name="Oval 48"/>
            <p:cNvSpPr>
              <a:spLocks noChangeArrowheads="1"/>
            </p:cNvSpPr>
            <p:nvPr/>
          </p:nvSpPr>
          <p:spPr bwMode="auto">
            <a:xfrm>
              <a:off x="10783785" y="2779713"/>
              <a:ext cx="85725" cy="90488"/>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8" name="Oval 49"/>
            <p:cNvSpPr>
              <a:spLocks noChangeArrowheads="1"/>
            </p:cNvSpPr>
            <p:nvPr/>
          </p:nvSpPr>
          <p:spPr bwMode="auto">
            <a:xfrm>
              <a:off x="10366272" y="2779713"/>
              <a:ext cx="93663" cy="93663"/>
            </a:xfrm>
            <a:prstGeom prst="ellipse">
              <a:avLst/>
            </a:prstGeom>
            <a:solidFill>
              <a:srgbClr val="E6EA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89" name="Oval 50"/>
            <p:cNvSpPr>
              <a:spLocks noChangeArrowheads="1"/>
            </p:cNvSpPr>
            <p:nvPr/>
          </p:nvSpPr>
          <p:spPr bwMode="auto">
            <a:xfrm>
              <a:off x="10224985" y="3332163"/>
              <a:ext cx="88900" cy="85725"/>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0" name="Oval 51"/>
            <p:cNvSpPr>
              <a:spLocks noChangeArrowheads="1"/>
            </p:cNvSpPr>
            <p:nvPr/>
          </p:nvSpPr>
          <p:spPr bwMode="auto">
            <a:xfrm>
              <a:off x="10224985" y="2230438"/>
              <a:ext cx="88900" cy="90488"/>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1" name="Oval 52"/>
            <p:cNvSpPr>
              <a:spLocks noChangeArrowheads="1"/>
            </p:cNvSpPr>
            <p:nvPr/>
          </p:nvSpPr>
          <p:spPr bwMode="auto">
            <a:xfrm>
              <a:off x="7927872" y="3995738"/>
              <a:ext cx="207963" cy="209550"/>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2" name="Freeform 53"/>
            <p:cNvSpPr>
              <a:spLocks noEditPoints="1"/>
            </p:cNvSpPr>
            <p:nvPr/>
          </p:nvSpPr>
          <p:spPr bwMode="auto">
            <a:xfrm>
              <a:off x="7616722" y="3532188"/>
              <a:ext cx="590550" cy="1136650"/>
            </a:xfrm>
            <a:custGeom>
              <a:avLst/>
              <a:gdLst>
                <a:gd name="T0" fmla="*/ 131 w 171"/>
                <a:gd name="T1" fmla="*/ 193 h 329"/>
                <a:gd name="T2" fmla="*/ 120 w 171"/>
                <a:gd name="T3" fmla="*/ 195 h 329"/>
                <a:gd name="T4" fmla="*/ 111 w 171"/>
                <a:gd name="T5" fmla="*/ 193 h 329"/>
                <a:gd name="T6" fmla="*/ 153 w 171"/>
                <a:gd name="T7" fmla="*/ 329 h 329"/>
                <a:gd name="T8" fmla="*/ 171 w 171"/>
                <a:gd name="T9" fmla="*/ 319 h 329"/>
                <a:gd name="T10" fmla="*/ 131 w 171"/>
                <a:gd name="T11" fmla="*/ 193 h 329"/>
                <a:gd name="T12" fmla="*/ 91 w 171"/>
                <a:gd name="T13" fmla="*/ 155 h 329"/>
                <a:gd name="T14" fmla="*/ 0 w 171"/>
                <a:gd name="T15" fmla="*/ 155 h 329"/>
                <a:gd name="T16" fmla="*/ 0 w 171"/>
                <a:gd name="T17" fmla="*/ 174 h 329"/>
                <a:gd name="T18" fmla="*/ 91 w 171"/>
                <a:gd name="T19" fmla="*/ 174 h 329"/>
                <a:gd name="T20" fmla="*/ 90 w 171"/>
                <a:gd name="T21" fmla="*/ 164 h 329"/>
                <a:gd name="T22" fmla="*/ 91 w 171"/>
                <a:gd name="T23" fmla="*/ 155 h 329"/>
                <a:gd name="T24" fmla="*/ 153 w 171"/>
                <a:gd name="T25" fmla="*/ 0 h 329"/>
                <a:gd name="T26" fmla="*/ 111 w 171"/>
                <a:gd name="T27" fmla="*/ 136 h 329"/>
                <a:gd name="T28" fmla="*/ 120 w 171"/>
                <a:gd name="T29" fmla="*/ 134 h 329"/>
                <a:gd name="T30" fmla="*/ 131 w 171"/>
                <a:gd name="T31" fmla="*/ 136 h 329"/>
                <a:gd name="T32" fmla="*/ 171 w 171"/>
                <a:gd name="T33" fmla="*/ 10 h 329"/>
                <a:gd name="T34" fmla="*/ 153 w 171"/>
                <a:gd name="T3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329">
                  <a:moveTo>
                    <a:pt x="131" y="193"/>
                  </a:moveTo>
                  <a:cubicBezTo>
                    <a:pt x="128" y="194"/>
                    <a:pt x="124" y="195"/>
                    <a:pt x="120" y="195"/>
                  </a:cubicBezTo>
                  <a:cubicBezTo>
                    <a:pt x="117" y="195"/>
                    <a:pt x="114" y="194"/>
                    <a:pt x="111" y="193"/>
                  </a:cubicBezTo>
                  <a:cubicBezTo>
                    <a:pt x="115" y="241"/>
                    <a:pt x="130" y="287"/>
                    <a:pt x="153" y="329"/>
                  </a:cubicBezTo>
                  <a:cubicBezTo>
                    <a:pt x="171" y="319"/>
                    <a:pt x="171" y="319"/>
                    <a:pt x="171" y="319"/>
                  </a:cubicBezTo>
                  <a:cubicBezTo>
                    <a:pt x="149" y="280"/>
                    <a:pt x="135" y="237"/>
                    <a:pt x="131" y="193"/>
                  </a:cubicBezTo>
                  <a:moveTo>
                    <a:pt x="91" y="155"/>
                  </a:moveTo>
                  <a:cubicBezTo>
                    <a:pt x="0" y="155"/>
                    <a:pt x="0" y="155"/>
                    <a:pt x="0" y="155"/>
                  </a:cubicBezTo>
                  <a:cubicBezTo>
                    <a:pt x="0" y="174"/>
                    <a:pt x="0" y="174"/>
                    <a:pt x="0" y="174"/>
                  </a:cubicBezTo>
                  <a:cubicBezTo>
                    <a:pt x="91" y="174"/>
                    <a:pt x="91" y="174"/>
                    <a:pt x="91" y="174"/>
                  </a:cubicBezTo>
                  <a:cubicBezTo>
                    <a:pt x="90" y="171"/>
                    <a:pt x="90" y="168"/>
                    <a:pt x="90" y="164"/>
                  </a:cubicBezTo>
                  <a:cubicBezTo>
                    <a:pt x="90" y="161"/>
                    <a:pt x="90" y="158"/>
                    <a:pt x="91" y="155"/>
                  </a:cubicBezTo>
                  <a:moveTo>
                    <a:pt x="153" y="0"/>
                  </a:moveTo>
                  <a:cubicBezTo>
                    <a:pt x="130" y="42"/>
                    <a:pt x="115" y="88"/>
                    <a:pt x="111" y="136"/>
                  </a:cubicBezTo>
                  <a:cubicBezTo>
                    <a:pt x="114" y="135"/>
                    <a:pt x="117" y="134"/>
                    <a:pt x="120" y="134"/>
                  </a:cubicBezTo>
                  <a:cubicBezTo>
                    <a:pt x="124" y="134"/>
                    <a:pt x="128" y="135"/>
                    <a:pt x="131" y="136"/>
                  </a:cubicBezTo>
                  <a:cubicBezTo>
                    <a:pt x="135" y="92"/>
                    <a:pt x="149" y="49"/>
                    <a:pt x="171" y="10"/>
                  </a:cubicBezTo>
                  <a:cubicBezTo>
                    <a:pt x="153" y="0"/>
                    <a:pt x="153" y="0"/>
                    <a:pt x="153" y="0"/>
                  </a:cubicBezTo>
                </a:path>
              </a:pathLst>
            </a:custGeom>
            <a:solidFill>
              <a:srgbClr val="A5B2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3" name="Freeform 54"/>
            <p:cNvSpPr/>
            <p:nvPr/>
          </p:nvSpPr>
          <p:spPr bwMode="auto">
            <a:xfrm>
              <a:off x="7927872" y="3995738"/>
              <a:ext cx="141288" cy="209550"/>
            </a:xfrm>
            <a:custGeom>
              <a:avLst/>
              <a:gdLst>
                <a:gd name="T0" fmla="*/ 30 w 41"/>
                <a:gd name="T1" fmla="*/ 0 h 61"/>
                <a:gd name="T2" fmla="*/ 21 w 41"/>
                <a:gd name="T3" fmla="*/ 2 h 61"/>
                <a:gd name="T4" fmla="*/ 20 w 41"/>
                <a:gd name="T5" fmla="*/ 21 h 61"/>
                <a:gd name="T6" fmla="*/ 1 w 41"/>
                <a:gd name="T7" fmla="*/ 21 h 61"/>
                <a:gd name="T8" fmla="*/ 0 w 41"/>
                <a:gd name="T9" fmla="*/ 30 h 61"/>
                <a:gd name="T10" fmla="*/ 1 w 41"/>
                <a:gd name="T11" fmla="*/ 40 h 61"/>
                <a:gd name="T12" fmla="*/ 20 w 41"/>
                <a:gd name="T13" fmla="*/ 40 h 61"/>
                <a:gd name="T14" fmla="*/ 21 w 41"/>
                <a:gd name="T15" fmla="*/ 59 h 61"/>
                <a:gd name="T16" fmla="*/ 30 w 41"/>
                <a:gd name="T17" fmla="*/ 61 h 61"/>
                <a:gd name="T18" fmla="*/ 41 w 41"/>
                <a:gd name="T19" fmla="*/ 59 h 61"/>
                <a:gd name="T20" fmla="*/ 40 w 41"/>
                <a:gd name="T21" fmla="*/ 30 h 61"/>
                <a:gd name="T22" fmla="*/ 41 w 41"/>
                <a:gd name="T23" fmla="*/ 2 h 61"/>
                <a:gd name="T24" fmla="*/ 30 w 41"/>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30" y="0"/>
                  </a:moveTo>
                  <a:cubicBezTo>
                    <a:pt x="27" y="0"/>
                    <a:pt x="24" y="1"/>
                    <a:pt x="21" y="2"/>
                  </a:cubicBezTo>
                  <a:cubicBezTo>
                    <a:pt x="21" y="8"/>
                    <a:pt x="20" y="14"/>
                    <a:pt x="20" y="21"/>
                  </a:cubicBezTo>
                  <a:cubicBezTo>
                    <a:pt x="1" y="21"/>
                    <a:pt x="1" y="21"/>
                    <a:pt x="1" y="21"/>
                  </a:cubicBezTo>
                  <a:cubicBezTo>
                    <a:pt x="0" y="24"/>
                    <a:pt x="0" y="27"/>
                    <a:pt x="0" y="30"/>
                  </a:cubicBezTo>
                  <a:cubicBezTo>
                    <a:pt x="0" y="34"/>
                    <a:pt x="0" y="37"/>
                    <a:pt x="1" y="40"/>
                  </a:cubicBezTo>
                  <a:cubicBezTo>
                    <a:pt x="20" y="40"/>
                    <a:pt x="20" y="40"/>
                    <a:pt x="20" y="40"/>
                  </a:cubicBezTo>
                  <a:cubicBezTo>
                    <a:pt x="20" y="47"/>
                    <a:pt x="21" y="53"/>
                    <a:pt x="21" y="59"/>
                  </a:cubicBezTo>
                  <a:cubicBezTo>
                    <a:pt x="24" y="60"/>
                    <a:pt x="27" y="61"/>
                    <a:pt x="30" y="61"/>
                  </a:cubicBezTo>
                  <a:cubicBezTo>
                    <a:pt x="34" y="61"/>
                    <a:pt x="38" y="60"/>
                    <a:pt x="41" y="59"/>
                  </a:cubicBezTo>
                  <a:cubicBezTo>
                    <a:pt x="40" y="49"/>
                    <a:pt x="40" y="40"/>
                    <a:pt x="40" y="30"/>
                  </a:cubicBezTo>
                  <a:cubicBezTo>
                    <a:pt x="40" y="21"/>
                    <a:pt x="40" y="12"/>
                    <a:pt x="41" y="2"/>
                  </a:cubicBezTo>
                  <a:cubicBezTo>
                    <a:pt x="38" y="1"/>
                    <a:pt x="34" y="0"/>
                    <a:pt x="30" y="0"/>
                  </a:cubicBezTo>
                </a:path>
              </a:pathLst>
            </a:custGeom>
            <a:solidFill>
              <a:srgbClr val="373E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4" name="Oval 55"/>
            <p:cNvSpPr>
              <a:spLocks noChangeArrowheads="1"/>
            </p:cNvSpPr>
            <p:nvPr/>
          </p:nvSpPr>
          <p:spPr bwMode="auto">
            <a:xfrm>
              <a:off x="7572272" y="4057650"/>
              <a:ext cx="90488" cy="85725"/>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5" name="Oval 56"/>
            <p:cNvSpPr>
              <a:spLocks noChangeArrowheads="1"/>
            </p:cNvSpPr>
            <p:nvPr/>
          </p:nvSpPr>
          <p:spPr bwMode="auto">
            <a:xfrm>
              <a:off x="8131072" y="3505200"/>
              <a:ext cx="90488" cy="88900"/>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6" name="Oval 57"/>
            <p:cNvSpPr>
              <a:spLocks noChangeArrowheads="1"/>
            </p:cNvSpPr>
            <p:nvPr/>
          </p:nvSpPr>
          <p:spPr bwMode="auto">
            <a:xfrm>
              <a:off x="8131072" y="4606925"/>
              <a:ext cx="90488" cy="88900"/>
            </a:xfrm>
            <a:prstGeom prst="ellipse">
              <a:avLst/>
            </a:prstGeom>
            <a:solidFill>
              <a:srgbClr val="454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7" name="Oval 58"/>
            <p:cNvSpPr>
              <a:spLocks noChangeArrowheads="1"/>
            </p:cNvSpPr>
            <p:nvPr/>
          </p:nvSpPr>
          <p:spPr bwMode="auto">
            <a:xfrm>
              <a:off x="7986610" y="4054475"/>
              <a:ext cx="93663" cy="92075"/>
            </a:xfrm>
            <a:prstGeom prst="ellipse">
              <a:avLst/>
            </a:prstGeom>
            <a:solidFill>
              <a:srgbClr val="E6EA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8" name="Freeform 59"/>
            <p:cNvSpPr>
              <a:spLocks noEditPoints="1"/>
            </p:cNvSpPr>
            <p:nvPr/>
          </p:nvSpPr>
          <p:spPr bwMode="auto">
            <a:xfrm>
              <a:off x="8800997" y="817563"/>
              <a:ext cx="819150" cy="725488"/>
            </a:xfrm>
            <a:custGeom>
              <a:avLst/>
              <a:gdLst>
                <a:gd name="T0" fmla="*/ 94 w 237"/>
                <a:gd name="T1" fmla="*/ 127 h 210"/>
                <a:gd name="T2" fmla="*/ 0 w 237"/>
                <a:gd name="T3" fmla="*/ 127 h 210"/>
                <a:gd name="T4" fmla="*/ 0 w 237"/>
                <a:gd name="T5" fmla="*/ 210 h 210"/>
                <a:gd name="T6" fmla="*/ 10 w 237"/>
                <a:gd name="T7" fmla="*/ 210 h 210"/>
                <a:gd name="T8" fmla="*/ 10 w 237"/>
                <a:gd name="T9" fmla="*/ 137 h 210"/>
                <a:gd name="T10" fmla="*/ 83 w 237"/>
                <a:gd name="T11" fmla="*/ 137 h 210"/>
                <a:gd name="T12" fmla="*/ 83 w 237"/>
                <a:gd name="T13" fmla="*/ 210 h 210"/>
                <a:gd name="T14" fmla="*/ 94 w 237"/>
                <a:gd name="T15" fmla="*/ 210 h 210"/>
                <a:gd name="T16" fmla="*/ 94 w 237"/>
                <a:gd name="T17" fmla="*/ 127 h 210"/>
                <a:gd name="T18" fmla="*/ 61 w 237"/>
                <a:gd name="T19" fmla="*/ 33 h 210"/>
                <a:gd name="T20" fmla="*/ 26 w 237"/>
                <a:gd name="T21" fmla="*/ 68 h 210"/>
                <a:gd name="T22" fmla="*/ 43 w 237"/>
                <a:gd name="T23" fmla="*/ 98 h 210"/>
                <a:gd name="T24" fmla="*/ 17 w 237"/>
                <a:gd name="T25" fmla="*/ 121 h 210"/>
                <a:gd name="T26" fmla="*/ 99 w 237"/>
                <a:gd name="T27" fmla="*/ 121 h 210"/>
                <a:gd name="T28" fmla="*/ 99 w 237"/>
                <a:gd name="T29" fmla="*/ 193 h 210"/>
                <a:gd name="T30" fmla="*/ 159 w 237"/>
                <a:gd name="T31" fmla="*/ 139 h 210"/>
                <a:gd name="T32" fmla="*/ 158 w 237"/>
                <a:gd name="T33" fmla="*/ 120 h 210"/>
                <a:gd name="T34" fmla="*/ 149 w 237"/>
                <a:gd name="T35" fmla="*/ 117 h 210"/>
                <a:gd name="T36" fmla="*/ 140 w 237"/>
                <a:gd name="T37" fmla="*/ 121 h 210"/>
                <a:gd name="T38" fmla="*/ 111 w 237"/>
                <a:gd name="T39" fmla="*/ 141 h 210"/>
                <a:gd name="T40" fmla="*/ 80 w 237"/>
                <a:gd name="T41" fmla="*/ 98 h 210"/>
                <a:gd name="T42" fmla="*/ 97 w 237"/>
                <a:gd name="T43" fmla="*/ 68 h 210"/>
                <a:gd name="T44" fmla="*/ 61 w 237"/>
                <a:gd name="T45" fmla="*/ 33 h 210"/>
                <a:gd name="T46" fmla="*/ 211 w 237"/>
                <a:gd name="T47" fmla="*/ 18 h 210"/>
                <a:gd name="T48" fmla="*/ 172 w 237"/>
                <a:gd name="T49" fmla="*/ 56 h 210"/>
                <a:gd name="T50" fmla="*/ 143 w 237"/>
                <a:gd name="T51" fmla="*/ 38 h 210"/>
                <a:gd name="T52" fmla="*/ 141 w 237"/>
                <a:gd name="T53" fmla="*/ 37 h 210"/>
                <a:gd name="T54" fmla="*/ 140 w 237"/>
                <a:gd name="T55" fmla="*/ 38 h 210"/>
                <a:gd name="T56" fmla="*/ 112 w 237"/>
                <a:gd name="T57" fmla="*/ 65 h 210"/>
                <a:gd name="T58" fmla="*/ 116 w 237"/>
                <a:gd name="T59" fmla="*/ 69 h 210"/>
                <a:gd name="T60" fmla="*/ 142 w 237"/>
                <a:gd name="T61" fmla="*/ 43 h 210"/>
                <a:gd name="T62" fmla="*/ 170 w 237"/>
                <a:gd name="T63" fmla="*/ 62 h 210"/>
                <a:gd name="T64" fmla="*/ 172 w 237"/>
                <a:gd name="T65" fmla="*/ 63 h 210"/>
                <a:gd name="T66" fmla="*/ 174 w 237"/>
                <a:gd name="T67" fmla="*/ 62 h 210"/>
                <a:gd name="T68" fmla="*/ 215 w 237"/>
                <a:gd name="T69" fmla="*/ 22 h 210"/>
                <a:gd name="T70" fmla="*/ 211 w 237"/>
                <a:gd name="T71" fmla="*/ 18 h 210"/>
                <a:gd name="T72" fmla="*/ 237 w 237"/>
                <a:gd name="T73" fmla="*/ 0 h 210"/>
                <a:gd name="T74" fmla="*/ 90 w 237"/>
                <a:gd name="T75" fmla="*/ 0 h 210"/>
                <a:gd name="T76" fmla="*/ 90 w 237"/>
                <a:gd name="T77" fmla="*/ 32 h 210"/>
                <a:gd name="T78" fmla="*/ 101 w 237"/>
                <a:gd name="T79" fmla="*/ 45 h 210"/>
                <a:gd name="T80" fmla="*/ 101 w 237"/>
                <a:gd name="T81" fmla="*/ 11 h 210"/>
                <a:gd name="T82" fmla="*/ 226 w 237"/>
                <a:gd name="T83" fmla="*/ 11 h 210"/>
                <a:gd name="T84" fmla="*/ 226 w 237"/>
                <a:gd name="T85" fmla="*/ 74 h 210"/>
                <a:gd name="T86" fmla="*/ 107 w 237"/>
                <a:gd name="T87" fmla="*/ 74 h 210"/>
                <a:gd name="T88" fmla="*/ 104 w 237"/>
                <a:gd name="T89" fmla="*/ 84 h 210"/>
                <a:gd name="T90" fmla="*/ 160 w 237"/>
                <a:gd name="T91" fmla="*/ 84 h 210"/>
                <a:gd name="T92" fmla="*/ 160 w 237"/>
                <a:gd name="T93" fmla="*/ 91 h 210"/>
                <a:gd name="T94" fmla="*/ 144 w 237"/>
                <a:gd name="T95" fmla="*/ 91 h 210"/>
                <a:gd name="T96" fmla="*/ 144 w 237"/>
                <a:gd name="T97" fmla="*/ 102 h 210"/>
                <a:gd name="T98" fmla="*/ 186 w 237"/>
                <a:gd name="T99" fmla="*/ 102 h 210"/>
                <a:gd name="T100" fmla="*/ 186 w 237"/>
                <a:gd name="T101" fmla="*/ 91 h 210"/>
                <a:gd name="T102" fmla="*/ 170 w 237"/>
                <a:gd name="T103" fmla="*/ 91 h 210"/>
                <a:gd name="T104" fmla="*/ 170 w 237"/>
                <a:gd name="T105" fmla="*/ 84 h 210"/>
                <a:gd name="T106" fmla="*/ 237 w 237"/>
                <a:gd name="T107" fmla="*/ 84 h 210"/>
                <a:gd name="T108" fmla="*/ 237 w 237"/>
                <a:gd name="T10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210">
                  <a:moveTo>
                    <a:pt x="94" y="127"/>
                  </a:moveTo>
                  <a:cubicBezTo>
                    <a:pt x="0" y="127"/>
                    <a:pt x="0" y="127"/>
                    <a:pt x="0" y="127"/>
                  </a:cubicBezTo>
                  <a:cubicBezTo>
                    <a:pt x="0" y="210"/>
                    <a:pt x="0" y="210"/>
                    <a:pt x="0" y="210"/>
                  </a:cubicBezTo>
                  <a:cubicBezTo>
                    <a:pt x="10" y="210"/>
                    <a:pt x="10" y="210"/>
                    <a:pt x="10" y="210"/>
                  </a:cubicBezTo>
                  <a:cubicBezTo>
                    <a:pt x="10" y="137"/>
                    <a:pt x="10" y="137"/>
                    <a:pt x="10" y="137"/>
                  </a:cubicBezTo>
                  <a:cubicBezTo>
                    <a:pt x="83" y="137"/>
                    <a:pt x="83" y="137"/>
                    <a:pt x="83" y="137"/>
                  </a:cubicBezTo>
                  <a:cubicBezTo>
                    <a:pt x="83" y="210"/>
                    <a:pt x="83" y="210"/>
                    <a:pt x="83" y="210"/>
                  </a:cubicBezTo>
                  <a:cubicBezTo>
                    <a:pt x="94" y="210"/>
                    <a:pt x="94" y="210"/>
                    <a:pt x="94" y="210"/>
                  </a:cubicBezTo>
                  <a:cubicBezTo>
                    <a:pt x="94" y="127"/>
                    <a:pt x="94" y="127"/>
                    <a:pt x="94" y="127"/>
                  </a:cubicBezTo>
                  <a:moveTo>
                    <a:pt x="61" y="33"/>
                  </a:moveTo>
                  <a:cubicBezTo>
                    <a:pt x="42" y="33"/>
                    <a:pt x="26" y="49"/>
                    <a:pt x="26" y="68"/>
                  </a:cubicBezTo>
                  <a:cubicBezTo>
                    <a:pt x="26" y="81"/>
                    <a:pt x="33" y="92"/>
                    <a:pt x="43" y="98"/>
                  </a:cubicBezTo>
                  <a:cubicBezTo>
                    <a:pt x="33" y="103"/>
                    <a:pt x="24" y="112"/>
                    <a:pt x="17" y="121"/>
                  </a:cubicBezTo>
                  <a:cubicBezTo>
                    <a:pt x="99" y="121"/>
                    <a:pt x="99" y="121"/>
                    <a:pt x="99" y="121"/>
                  </a:cubicBezTo>
                  <a:cubicBezTo>
                    <a:pt x="99" y="193"/>
                    <a:pt x="99" y="193"/>
                    <a:pt x="99" y="193"/>
                  </a:cubicBezTo>
                  <a:cubicBezTo>
                    <a:pt x="159" y="139"/>
                    <a:pt x="159" y="139"/>
                    <a:pt x="159" y="139"/>
                  </a:cubicBezTo>
                  <a:cubicBezTo>
                    <a:pt x="164" y="134"/>
                    <a:pt x="164" y="125"/>
                    <a:pt x="158" y="120"/>
                  </a:cubicBezTo>
                  <a:cubicBezTo>
                    <a:pt x="156" y="118"/>
                    <a:pt x="153" y="117"/>
                    <a:pt x="149" y="117"/>
                  </a:cubicBezTo>
                  <a:cubicBezTo>
                    <a:pt x="146" y="117"/>
                    <a:pt x="142" y="118"/>
                    <a:pt x="140" y="121"/>
                  </a:cubicBezTo>
                  <a:cubicBezTo>
                    <a:pt x="111" y="141"/>
                    <a:pt x="111" y="141"/>
                    <a:pt x="111" y="141"/>
                  </a:cubicBezTo>
                  <a:cubicBezTo>
                    <a:pt x="108" y="125"/>
                    <a:pt x="99" y="109"/>
                    <a:pt x="80" y="98"/>
                  </a:cubicBezTo>
                  <a:cubicBezTo>
                    <a:pt x="90" y="92"/>
                    <a:pt x="97" y="81"/>
                    <a:pt x="97" y="68"/>
                  </a:cubicBezTo>
                  <a:cubicBezTo>
                    <a:pt x="97" y="49"/>
                    <a:pt x="81" y="33"/>
                    <a:pt x="61" y="33"/>
                  </a:cubicBezTo>
                  <a:moveTo>
                    <a:pt x="211" y="18"/>
                  </a:moveTo>
                  <a:cubicBezTo>
                    <a:pt x="172" y="56"/>
                    <a:pt x="172" y="56"/>
                    <a:pt x="172" y="56"/>
                  </a:cubicBezTo>
                  <a:cubicBezTo>
                    <a:pt x="143" y="38"/>
                    <a:pt x="143" y="38"/>
                    <a:pt x="143" y="38"/>
                  </a:cubicBezTo>
                  <a:cubicBezTo>
                    <a:pt x="141" y="37"/>
                    <a:pt x="141" y="37"/>
                    <a:pt x="141" y="37"/>
                  </a:cubicBezTo>
                  <a:cubicBezTo>
                    <a:pt x="140" y="38"/>
                    <a:pt x="140" y="38"/>
                    <a:pt x="140" y="38"/>
                  </a:cubicBezTo>
                  <a:cubicBezTo>
                    <a:pt x="112" y="65"/>
                    <a:pt x="112" y="65"/>
                    <a:pt x="112" y="65"/>
                  </a:cubicBezTo>
                  <a:cubicBezTo>
                    <a:pt x="116" y="69"/>
                    <a:pt x="116" y="69"/>
                    <a:pt x="116" y="69"/>
                  </a:cubicBezTo>
                  <a:cubicBezTo>
                    <a:pt x="142" y="43"/>
                    <a:pt x="142" y="43"/>
                    <a:pt x="142" y="43"/>
                  </a:cubicBezTo>
                  <a:cubicBezTo>
                    <a:pt x="170" y="62"/>
                    <a:pt x="170" y="62"/>
                    <a:pt x="170" y="62"/>
                  </a:cubicBezTo>
                  <a:cubicBezTo>
                    <a:pt x="172" y="63"/>
                    <a:pt x="172" y="63"/>
                    <a:pt x="172" y="63"/>
                  </a:cubicBezTo>
                  <a:cubicBezTo>
                    <a:pt x="174" y="62"/>
                    <a:pt x="174" y="62"/>
                    <a:pt x="174" y="62"/>
                  </a:cubicBezTo>
                  <a:cubicBezTo>
                    <a:pt x="215" y="22"/>
                    <a:pt x="215" y="22"/>
                    <a:pt x="215" y="22"/>
                  </a:cubicBezTo>
                  <a:cubicBezTo>
                    <a:pt x="211" y="18"/>
                    <a:pt x="211" y="18"/>
                    <a:pt x="211" y="18"/>
                  </a:cubicBezTo>
                  <a:moveTo>
                    <a:pt x="237" y="0"/>
                  </a:moveTo>
                  <a:cubicBezTo>
                    <a:pt x="90" y="0"/>
                    <a:pt x="90" y="0"/>
                    <a:pt x="90" y="0"/>
                  </a:cubicBezTo>
                  <a:cubicBezTo>
                    <a:pt x="90" y="32"/>
                    <a:pt x="90" y="32"/>
                    <a:pt x="90" y="32"/>
                  </a:cubicBezTo>
                  <a:cubicBezTo>
                    <a:pt x="94" y="36"/>
                    <a:pt x="98" y="40"/>
                    <a:pt x="101" y="45"/>
                  </a:cubicBezTo>
                  <a:cubicBezTo>
                    <a:pt x="101" y="11"/>
                    <a:pt x="101" y="11"/>
                    <a:pt x="101" y="11"/>
                  </a:cubicBezTo>
                  <a:cubicBezTo>
                    <a:pt x="226" y="11"/>
                    <a:pt x="226" y="11"/>
                    <a:pt x="226" y="11"/>
                  </a:cubicBezTo>
                  <a:cubicBezTo>
                    <a:pt x="226" y="74"/>
                    <a:pt x="226" y="74"/>
                    <a:pt x="226" y="74"/>
                  </a:cubicBezTo>
                  <a:cubicBezTo>
                    <a:pt x="107" y="74"/>
                    <a:pt x="107" y="74"/>
                    <a:pt x="107" y="74"/>
                  </a:cubicBezTo>
                  <a:cubicBezTo>
                    <a:pt x="106" y="77"/>
                    <a:pt x="106" y="81"/>
                    <a:pt x="104" y="84"/>
                  </a:cubicBezTo>
                  <a:cubicBezTo>
                    <a:pt x="160" y="84"/>
                    <a:pt x="160" y="84"/>
                    <a:pt x="160" y="84"/>
                  </a:cubicBezTo>
                  <a:cubicBezTo>
                    <a:pt x="160" y="91"/>
                    <a:pt x="160" y="91"/>
                    <a:pt x="160" y="91"/>
                  </a:cubicBezTo>
                  <a:cubicBezTo>
                    <a:pt x="144" y="91"/>
                    <a:pt x="144" y="91"/>
                    <a:pt x="144" y="91"/>
                  </a:cubicBezTo>
                  <a:cubicBezTo>
                    <a:pt x="144" y="102"/>
                    <a:pt x="144" y="102"/>
                    <a:pt x="144" y="102"/>
                  </a:cubicBezTo>
                  <a:cubicBezTo>
                    <a:pt x="186" y="102"/>
                    <a:pt x="186" y="102"/>
                    <a:pt x="186" y="102"/>
                  </a:cubicBezTo>
                  <a:cubicBezTo>
                    <a:pt x="186" y="91"/>
                    <a:pt x="186" y="91"/>
                    <a:pt x="186" y="91"/>
                  </a:cubicBezTo>
                  <a:cubicBezTo>
                    <a:pt x="170" y="91"/>
                    <a:pt x="170" y="91"/>
                    <a:pt x="170" y="91"/>
                  </a:cubicBezTo>
                  <a:cubicBezTo>
                    <a:pt x="170" y="84"/>
                    <a:pt x="170" y="84"/>
                    <a:pt x="170" y="84"/>
                  </a:cubicBezTo>
                  <a:cubicBezTo>
                    <a:pt x="237" y="84"/>
                    <a:pt x="237" y="84"/>
                    <a:pt x="237" y="84"/>
                  </a:cubicBezTo>
                  <a:cubicBezTo>
                    <a:pt x="237" y="0"/>
                    <a:pt x="237" y="0"/>
                    <a:pt x="237" y="0"/>
                  </a:cubicBezTo>
                </a:path>
              </a:pathLst>
            </a:custGeom>
            <a:solidFill>
              <a:srgbClr val="8592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199" name="Freeform 60"/>
            <p:cNvSpPr>
              <a:spLocks noEditPoints="1"/>
            </p:cNvSpPr>
            <p:nvPr/>
          </p:nvSpPr>
          <p:spPr bwMode="auto">
            <a:xfrm>
              <a:off x="8823222" y="2271713"/>
              <a:ext cx="711200" cy="742950"/>
            </a:xfrm>
            <a:custGeom>
              <a:avLst/>
              <a:gdLst>
                <a:gd name="T0" fmla="*/ 173 w 206"/>
                <a:gd name="T1" fmla="*/ 109 h 215"/>
                <a:gd name="T2" fmla="*/ 115 w 206"/>
                <a:gd name="T3" fmla="*/ 124 h 215"/>
                <a:gd name="T4" fmla="*/ 129 w 206"/>
                <a:gd name="T5" fmla="*/ 138 h 215"/>
                <a:gd name="T6" fmla="*/ 67 w 206"/>
                <a:gd name="T7" fmla="*/ 200 h 215"/>
                <a:gd name="T8" fmla="*/ 82 w 206"/>
                <a:gd name="T9" fmla="*/ 215 h 215"/>
                <a:gd name="T10" fmla="*/ 144 w 206"/>
                <a:gd name="T11" fmla="*/ 153 h 215"/>
                <a:gd name="T12" fmla="*/ 153 w 206"/>
                <a:gd name="T13" fmla="*/ 161 h 215"/>
                <a:gd name="T14" fmla="*/ 157 w 206"/>
                <a:gd name="T15" fmla="*/ 166 h 215"/>
                <a:gd name="T16" fmla="*/ 173 w 206"/>
                <a:gd name="T17" fmla="*/ 109 h 215"/>
                <a:gd name="T18" fmla="*/ 68 w 206"/>
                <a:gd name="T19" fmla="*/ 99 h 215"/>
                <a:gd name="T20" fmla="*/ 20 w 206"/>
                <a:gd name="T21" fmla="*/ 111 h 215"/>
                <a:gd name="T22" fmla="*/ 32 w 206"/>
                <a:gd name="T23" fmla="*/ 123 h 215"/>
                <a:gd name="T24" fmla="*/ 1 w 206"/>
                <a:gd name="T25" fmla="*/ 154 h 215"/>
                <a:gd name="T26" fmla="*/ 13 w 206"/>
                <a:gd name="T27" fmla="*/ 166 h 215"/>
                <a:gd name="T28" fmla="*/ 44 w 206"/>
                <a:gd name="T29" fmla="*/ 135 h 215"/>
                <a:gd name="T30" fmla="*/ 51 w 206"/>
                <a:gd name="T31" fmla="*/ 142 h 215"/>
                <a:gd name="T32" fmla="*/ 55 w 206"/>
                <a:gd name="T33" fmla="*/ 146 h 215"/>
                <a:gd name="T34" fmla="*/ 68 w 206"/>
                <a:gd name="T35" fmla="*/ 99 h 215"/>
                <a:gd name="T36" fmla="*/ 106 w 206"/>
                <a:gd name="T37" fmla="*/ 26 h 215"/>
                <a:gd name="T38" fmla="*/ 48 w 206"/>
                <a:gd name="T39" fmla="*/ 41 h 215"/>
                <a:gd name="T40" fmla="*/ 62 w 206"/>
                <a:gd name="T41" fmla="*/ 56 h 215"/>
                <a:gd name="T42" fmla="*/ 0 w 206"/>
                <a:gd name="T43" fmla="*/ 118 h 215"/>
                <a:gd name="T44" fmla="*/ 15 w 206"/>
                <a:gd name="T45" fmla="*/ 132 h 215"/>
                <a:gd name="T46" fmla="*/ 25 w 206"/>
                <a:gd name="T47" fmla="*/ 123 h 215"/>
                <a:gd name="T48" fmla="*/ 10 w 206"/>
                <a:gd name="T49" fmla="*/ 109 h 215"/>
                <a:gd name="T50" fmla="*/ 49 w 206"/>
                <a:gd name="T51" fmla="*/ 99 h 215"/>
                <a:gd name="T52" fmla="*/ 77 w 206"/>
                <a:gd name="T53" fmla="*/ 70 h 215"/>
                <a:gd name="T54" fmla="*/ 86 w 206"/>
                <a:gd name="T55" fmla="*/ 79 h 215"/>
                <a:gd name="T56" fmla="*/ 91 w 206"/>
                <a:gd name="T57" fmla="*/ 84 h 215"/>
                <a:gd name="T58" fmla="*/ 106 w 206"/>
                <a:gd name="T59" fmla="*/ 26 h 215"/>
                <a:gd name="T60" fmla="*/ 206 w 206"/>
                <a:gd name="T61" fmla="*/ 0 h 215"/>
                <a:gd name="T62" fmla="*/ 125 w 206"/>
                <a:gd name="T63" fmla="*/ 21 h 215"/>
                <a:gd name="T64" fmla="*/ 144 w 206"/>
                <a:gd name="T65" fmla="*/ 41 h 215"/>
                <a:gd name="T66" fmla="*/ 68 w 206"/>
                <a:gd name="T67" fmla="*/ 118 h 215"/>
                <a:gd name="T68" fmla="*/ 64 w 206"/>
                <a:gd name="T69" fmla="*/ 134 h 215"/>
                <a:gd name="T70" fmla="*/ 78 w 206"/>
                <a:gd name="T71" fmla="*/ 149 h 215"/>
                <a:gd name="T72" fmla="*/ 165 w 206"/>
                <a:gd name="T73" fmla="*/ 62 h 215"/>
                <a:gd name="T74" fmla="*/ 177 w 206"/>
                <a:gd name="T75" fmla="*/ 74 h 215"/>
                <a:gd name="T76" fmla="*/ 184 w 206"/>
                <a:gd name="T77" fmla="*/ 81 h 215"/>
                <a:gd name="T78" fmla="*/ 206 w 206"/>
                <a:gd name="T7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215">
                  <a:moveTo>
                    <a:pt x="173" y="109"/>
                  </a:moveTo>
                  <a:cubicBezTo>
                    <a:pt x="115" y="124"/>
                    <a:pt x="115" y="124"/>
                    <a:pt x="115" y="124"/>
                  </a:cubicBezTo>
                  <a:cubicBezTo>
                    <a:pt x="129" y="138"/>
                    <a:pt x="129" y="138"/>
                    <a:pt x="129" y="138"/>
                  </a:cubicBezTo>
                  <a:cubicBezTo>
                    <a:pt x="67" y="200"/>
                    <a:pt x="67" y="200"/>
                    <a:pt x="67" y="200"/>
                  </a:cubicBezTo>
                  <a:cubicBezTo>
                    <a:pt x="82" y="215"/>
                    <a:pt x="82" y="215"/>
                    <a:pt x="82" y="215"/>
                  </a:cubicBezTo>
                  <a:cubicBezTo>
                    <a:pt x="144" y="153"/>
                    <a:pt x="144" y="153"/>
                    <a:pt x="144" y="153"/>
                  </a:cubicBezTo>
                  <a:cubicBezTo>
                    <a:pt x="153" y="161"/>
                    <a:pt x="153" y="161"/>
                    <a:pt x="153" y="161"/>
                  </a:cubicBezTo>
                  <a:cubicBezTo>
                    <a:pt x="157" y="166"/>
                    <a:pt x="157" y="166"/>
                    <a:pt x="157" y="166"/>
                  </a:cubicBezTo>
                  <a:cubicBezTo>
                    <a:pt x="173" y="109"/>
                    <a:pt x="173" y="109"/>
                    <a:pt x="173" y="109"/>
                  </a:cubicBezTo>
                  <a:moveTo>
                    <a:pt x="68" y="99"/>
                  </a:moveTo>
                  <a:cubicBezTo>
                    <a:pt x="20" y="111"/>
                    <a:pt x="20" y="111"/>
                    <a:pt x="20" y="111"/>
                  </a:cubicBezTo>
                  <a:cubicBezTo>
                    <a:pt x="32" y="123"/>
                    <a:pt x="32" y="123"/>
                    <a:pt x="32" y="123"/>
                  </a:cubicBezTo>
                  <a:cubicBezTo>
                    <a:pt x="1" y="154"/>
                    <a:pt x="1" y="154"/>
                    <a:pt x="1" y="154"/>
                  </a:cubicBezTo>
                  <a:cubicBezTo>
                    <a:pt x="13" y="166"/>
                    <a:pt x="13" y="166"/>
                    <a:pt x="13" y="166"/>
                  </a:cubicBezTo>
                  <a:cubicBezTo>
                    <a:pt x="44" y="135"/>
                    <a:pt x="44" y="135"/>
                    <a:pt x="44" y="135"/>
                  </a:cubicBezTo>
                  <a:cubicBezTo>
                    <a:pt x="51" y="142"/>
                    <a:pt x="51" y="142"/>
                    <a:pt x="51" y="142"/>
                  </a:cubicBezTo>
                  <a:cubicBezTo>
                    <a:pt x="55" y="146"/>
                    <a:pt x="55" y="146"/>
                    <a:pt x="55" y="146"/>
                  </a:cubicBezTo>
                  <a:cubicBezTo>
                    <a:pt x="68" y="99"/>
                    <a:pt x="68" y="99"/>
                    <a:pt x="68" y="99"/>
                  </a:cubicBezTo>
                  <a:moveTo>
                    <a:pt x="106" y="26"/>
                  </a:moveTo>
                  <a:cubicBezTo>
                    <a:pt x="48" y="41"/>
                    <a:pt x="48" y="41"/>
                    <a:pt x="48" y="41"/>
                  </a:cubicBezTo>
                  <a:cubicBezTo>
                    <a:pt x="62" y="56"/>
                    <a:pt x="62" y="56"/>
                    <a:pt x="62" y="56"/>
                  </a:cubicBezTo>
                  <a:cubicBezTo>
                    <a:pt x="0" y="118"/>
                    <a:pt x="0" y="118"/>
                    <a:pt x="0" y="118"/>
                  </a:cubicBezTo>
                  <a:cubicBezTo>
                    <a:pt x="15" y="132"/>
                    <a:pt x="15" y="132"/>
                    <a:pt x="15" y="132"/>
                  </a:cubicBezTo>
                  <a:cubicBezTo>
                    <a:pt x="25" y="123"/>
                    <a:pt x="25" y="123"/>
                    <a:pt x="25" y="123"/>
                  </a:cubicBezTo>
                  <a:cubicBezTo>
                    <a:pt x="21" y="119"/>
                    <a:pt x="10" y="109"/>
                    <a:pt x="10" y="109"/>
                  </a:cubicBezTo>
                  <a:cubicBezTo>
                    <a:pt x="49" y="99"/>
                    <a:pt x="49" y="99"/>
                    <a:pt x="49" y="99"/>
                  </a:cubicBezTo>
                  <a:cubicBezTo>
                    <a:pt x="77" y="70"/>
                    <a:pt x="77" y="70"/>
                    <a:pt x="77" y="70"/>
                  </a:cubicBezTo>
                  <a:cubicBezTo>
                    <a:pt x="86" y="79"/>
                    <a:pt x="86" y="79"/>
                    <a:pt x="86" y="79"/>
                  </a:cubicBezTo>
                  <a:cubicBezTo>
                    <a:pt x="91" y="84"/>
                    <a:pt x="91" y="84"/>
                    <a:pt x="91" y="84"/>
                  </a:cubicBezTo>
                  <a:cubicBezTo>
                    <a:pt x="106" y="26"/>
                    <a:pt x="106" y="26"/>
                    <a:pt x="106" y="26"/>
                  </a:cubicBezTo>
                  <a:moveTo>
                    <a:pt x="206" y="0"/>
                  </a:moveTo>
                  <a:cubicBezTo>
                    <a:pt x="125" y="21"/>
                    <a:pt x="125" y="21"/>
                    <a:pt x="125" y="21"/>
                  </a:cubicBezTo>
                  <a:cubicBezTo>
                    <a:pt x="144" y="41"/>
                    <a:pt x="144" y="41"/>
                    <a:pt x="144" y="41"/>
                  </a:cubicBezTo>
                  <a:cubicBezTo>
                    <a:pt x="68" y="118"/>
                    <a:pt x="68" y="118"/>
                    <a:pt x="68" y="118"/>
                  </a:cubicBezTo>
                  <a:cubicBezTo>
                    <a:pt x="64" y="134"/>
                    <a:pt x="64" y="134"/>
                    <a:pt x="64" y="134"/>
                  </a:cubicBezTo>
                  <a:cubicBezTo>
                    <a:pt x="78" y="149"/>
                    <a:pt x="78" y="149"/>
                    <a:pt x="78" y="149"/>
                  </a:cubicBezTo>
                  <a:cubicBezTo>
                    <a:pt x="165" y="62"/>
                    <a:pt x="165" y="62"/>
                    <a:pt x="165" y="62"/>
                  </a:cubicBezTo>
                  <a:cubicBezTo>
                    <a:pt x="177" y="74"/>
                    <a:pt x="177" y="74"/>
                    <a:pt x="177" y="74"/>
                  </a:cubicBezTo>
                  <a:cubicBezTo>
                    <a:pt x="184" y="81"/>
                    <a:pt x="184" y="81"/>
                    <a:pt x="184" y="81"/>
                  </a:cubicBezTo>
                  <a:cubicBezTo>
                    <a:pt x="206" y="0"/>
                    <a:pt x="206" y="0"/>
                    <a:pt x="206" y="0"/>
                  </a:cubicBezTo>
                </a:path>
              </a:pathLst>
            </a:custGeom>
            <a:solidFill>
              <a:srgbClr val="8592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00" name="Freeform 61"/>
            <p:cNvSpPr>
              <a:spLocks noEditPoints="1"/>
            </p:cNvSpPr>
            <p:nvPr/>
          </p:nvSpPr>
          <p:spPr bwMode="auto">
            <a:xfrm>
              <a:off x="8742260" y="3719513"/>
              <a:ext cx="877888" cy="731838"/>
            </a:xfrm>
            <a:custGeom>
              <a:avLst/>
              <a:gdLst>
                <a:gd name="T0" fmla="*/ 82 w 254"/>
                <a:gd name="T1" fmla="*/ 182 h 212"/>
                <a:gd name="T2" fmla="*/ 83 w 254"/>
                <a:gd name="T3" fmla="*/ 77 h 212"/>
                <a:gd name="T4" fmla="*/ 135 w 254"/>
                <a:gd name="T5" fmla="*/ 131 h 212"/>
                <a:gd name="T6" fmla="*/ 72 w 254"/>
                <a:gd name="T7" fmla="*/ 47 h 212"/>
                <a:gd name="T8" fmla="*/ 46 w 254"/>
                <a:gd name="T9" fmla="*/ 72 h 212"/>
                <a:gd name="T10" fmla="*/ 16 w 254"/>
                <a:gd name="T11" fmla="*/ 79 h 212"/>
                <a:gd name="T12" fmla="*/ 16 w 254"/>
                <a:gd name="T13" fmla="*/ 115 h 212"/>
                <a:gd name="T14" fmla="*/ 0 w 254"/>
                <a:gd name="T15" fmla="*/ 141 h 212"/>
                <a:gd name="T16" fmla="*/ 26 w 254"/>
                <a:gd name="T17" fmla="*/ 167 h 212"/>
                <a:gd name="T18" fmla="*/ 32 w 254"/>
                <a:gd name="T19" fmla="*/ 196 h 212"/>
                <a:gd name="T20" fmla="*/ 69 w 254"/>
                <a:gd name="T21" fmla="*/ 197 h 212"/>
                <a:gd name="T22" fmla="*/ 94 w 254"/>
                <a:gd name="T23" fmla="*/ 212 h 212"/>
                <a:gd name="T24" fmla="*/ 120 w 254"/>
                <a:gd name="T25" fmla="*/ 187 h 212"/>
                <a:gd name="T26" fmla="*/ 150 w 254"/>
                <a:gd name="T27" fmla="*/ 180 h 212"/>
                <a:gd name="T28" fmla="*/ 150 w 254"/>
                <a:gd name="T29" fmla="*/ 144 h 212"/>
                <a:gd name="T30" fmla="*/ 166 w 254"/>
                <a:gd name="T31" fmla="*/ 118 h 212"/>
                <a:gd name="T32" fmla="*/ 140 w 254"/>
                <a:gd name="T33" fmla="*/ 92 h 212"/>
                <a:gd name="T34" fmla="*/ 134 w 254"/>
                <a:gd name="T35" fmla="*/ 63 h 212"/>
                <a:gd name="T36" fmla="*/ 97 w 254"/>
                <a:gd name="T37" fmla="*/ 63 h 212"/>
                <a:gd name="T38" fmla="*/ 72 w 254"/>
                <a:gd name="T39" fmla="*/ 47 h 212"/>
                <a:gd name="T40" fmla="*/ 197 w 254"/>
                <a:gd name="T41" fmla="*/ 92 h 212"/>
                <a:gd name="T42" fmla="*/ 198 w 254"/>
                <a:gd name="T43" fmla="*/ 21 h 212"/>
                <a:gd name="T44" fmla="*/ 233 w 254"/>
                <a:gd name="T45" fmla="*/ 57 h 212"/>
                <a:gd name="T46" fmla="*/ 190 w 254"/>
                <a:gd name="T47" fmla="*/ 0 h 212"/>
                <a:gd name="T48" fmla="*/ 173 w 254"/>
                <a:gd name="T49" fmla="*/ 18 h 212"/>
                <a:gd name="T50" fmla="*/ 153 w 254"/>
                <a:gd name="T51" fmla="*/ 22 h 212"/>
                <a:gd name="T52" fmla="*/ 152 w 254"/>
                <a:gd name="T53" fmla="*/ 47 h 212"/>
                <a:gd name="T54" fmla="*/ 142 w 254"/>
                <a:gd name="T55" fmla="*/ 64 h 212"/>
                <a:gd name="T56" fmla="*/ 159 w 254"/>
                <a:gd name="T57" fmla="*/ 82 h 212"/>
                <a:gd name="T58" fmla="*/ 164 w 254"/>
                <a:gd name="T59" fmla="*/ 102 h 212"/>
                <a:gd name="T60" fmla="*/ 188 w 254"/>
                <a:gd name="T61" fmla="*/ 102 h 212"/>
                <a:gd name="T62" fmla="*/ 206 w 254"/>
                <a:gd name="T63" fmla="*/ 113 h 212"/>
                <a:gd name="T64" fmla="*/ 223 w 254"/>
                <a:gd name="T65" fmla="*/ 96 h 212"/>
                <a:gd name="T66" fmla="*/ 243 w 254"/>
                <a:gd name="T67" fmla="*/ 91 h 212"/>
                <a:gd name="T68" fmla="*/ 243 w 254"/>
                <a:gd name="T69" fmla="*/ 66 h 212"/>
                <a:gd name="T70" fmla="*/ 254 w 254"/>
                <a:gd name="T71" fmla="*/ 49 h 212"/>
                <a:gd name="T72" fmla="*/ 237 w 254"/>
                <a:gd name="T73" fmla="*/ 31 h 212"/>
                <a:gd name="T74" fmla="*/ 232 w 254"/>
                <a:gd name="T75" fmla="*/ 11 h 212"/>
                <a:gd name="T76" fmla="*/ 208 w 254"/>
                <a:gd name="T77" fmla="*/ 11 h 212"/>
                <a:gd name="T78" fmla="*/ 190 w 254"/>
                <a:gd name="T7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12">
                  <a:moveTo>
                    <a:pt x="83" y="182"/>
                  </a:moveTo>
                  <a:cubicBezTo>
                    <a:pt x="83" y="182"/>
                    <a:pt x="82" y="182"/>
                    <a:pt x="82" y="182"/>
                  </a:cubicBezTo>
                  <a:cubicBezTo>
                    <a:pt x="53" y="181"/>
                    <a:pt x="30" y="157"/>
                    <a:pt x="31" y="129"/>
                  </a:cubicBezTo>
                  <a:cubicBezTo>
                    <a:pt x="31" y="100"/>
                    <a:pt x="55" y="77"/>
                    <a:pt x="83" y="77"/>
                  </a:cubicBezTo>
                  <a:cubicBezTo>
                    <a:pt x="83" y="77"/>
                    <a:pt x="84" y="77"/>
                    <a:pt x="84" y="77"/>
                  </a:cubicBezTo>
                  <a:cubicBezTo>
                    <a:pt x="113" y="78"/>
                    <a:pt x="136" y="102"/>
                    <a:pt x="135" y="131"/>
                  </a:cubicBezTo>
                  <a:cubicBezTo>
                    <a:pt x="135" y="159"/>
                    <a:pt x="111" y="182"/>
                    <a:pt x="83" y="182"/>
                  </a:cubicBezTo>
                  <a:moveTo>
                    <a:pt x="72" y="47"/>
                  </a:moveTo>
                  <a:cubicBezTo>
                    <a:pt x="71" y="62"/>
                    <a:pt x="71" y="62"/>
                    <a:pt x="71" y="62"/>
                  </a:cubicBezTo>
                  <a:cubicBezTo>
                    <a:pt x="62" y="64"/>
                    <a:pt x="53" y="67"/>
                    <a:pt x="46" y="72"/>
                  </a:cubicBezTo>
                  <a:cubicBezTo>
                    <a:pt x="35" y="61"/>
                    <a:pt x="35" y="61"/>
                    <a:pt x="35" y="61"/>
                  </a:cubicBezTo>
                  <a:cubicBezTo>
                    <a:pt x="16" y="79"/>
                    <a:pt x="16" y="79"/>
                    <a:pt x="16" y="79"/>
                  </a:cubicBezTo>
                  <a:cubicBezTo>
                    <a:pt x="27" y="90"/>
                    <a:pt x="27" y="90"/>
                    <a:pt x="27" y="90"/>
                  </a:cubicBezTo>
                  <a:cubicBezTo>
                    <a:pt x="22" y="98"/>
                    <a:pt x="18" y="106"/>
                    <a:pt x="16" y="115"/>
                  </a:cubicBezTo>
                  <a:cubicBezTo>
                    <a:pt x="1" y="115"/>
                    <a:pt x="1" y="115"/>
                    <a:pt x="1" y="115"/>
                  </a:cubicBezTo>
                  <a:cubicBezTo>
                    <a:pt x="0" y="141"/>
                    <a:pt x="0" y="141"/>
                    <a:pt x="0" y="141"/>
                  </a:cubicBezTo>
                  <a:cubicBezTo>
                    <a:pt x="15" y="141"/>
                    <a:pt x="15" y="141"/>
                    <a:pt x="15" y="141"/>
                  </a:cubicBezTo>
                  <a:cubicBezTo>
                    <a:pt x="17" y="151"/>
                    <a:pt x="21" y="159"/>
                    <a:pt x="26" y="167"/>
                  </a:cubicBezTo>
                  <a:cubicBezTo>
                    <a:pt x="15" y="178"/>
                    <a:pt x="15" y="178"/>
                    <a:pt x="15" y="178"/>
                  </a:cubicBezTo>
                  <a:cubicBezTo>
                    <a:pt x="32" y="196"/>
                    <a:pt x="32" y="196"/>
                    <a:pt x="32" y="196"/>
                  </a:cubicBezTo>
                  <a:cubicBezTo>
                    <a:pt x="43" y="186"/>
                    <a:pt x="43" y="186"/>
                    <a:pt x="43" y="186"/>
                  </a:cubicBezTo>
                  <a:cubicBezTo>
                    <a:pt x="51" y="191"/>
                    <a:pt x="60" y="195"/>
                    <a:pt x="69" y="197"/>
                  </a:cubicBezTo>
                  <a:cubicBezTo>
                    <a:pt x="69" y="212"/>
                    <a:pt x="69" y="212"/>
                    <a:pt x="69" y="212"/>
                  </a:cubicBezTo>
                  <a:cubicBezTo>
                    <a:pt x="94" y="212"/>
                    <a:pt x="94" y="212"/>
                    <a:pt x="94" y="212"/>
                  </a:cubicBezTo>
                  <a:cubicBezTo>
                    <a:pt x="95" y="197"/>
                    <a:pt x="95" y="197"/>
                    <a:pt x="95" y="197"/>
                  </a:cubicBezTo>
                  <a:cubicBezTo>
                    <a:pt x="104" y="196"/>
                    <a:pt x="113" y="192"/>
                    <a:pt x="120" y="187"/>
                  </a:cubicBezTo>
                  <a:cubicBezTo>
                    <a:pt x="131" y="198"/>
                    <a:pt x="131" y="198"/>
                    <a:pt x="131" y="198"/>
                  </a:cubicBezTo>
                  <a:cubicBezTo>
                    <a:pt x="150" y="180"/>
                    <a:pt x="150" y="180"/>
                    <a:pt x="150" y="180"/>
                  </a:cubicBezTo>
                  <a:cubicBezTo>
                    <a:pt x="139" y="169"/>
                    <a:pt x="139" y="169"/>
                    <a:pt x="139" y="169"/>
                  </a:cubicBezTo>
                  <a:cubicBezTo>
                    <a:pt x="144" y="162"/>
                    <a:pt x="148" y="153"/>
                    <a:pt x="150" y="144"/>
                  </a:cubicBezTo>
                  <a:cubicBezTo>
                    <a:pt x="165" y="144"/>
                    <a:pt x="165" y="144"/>
                    <a:pt x="165" y="144"/>
                  </a:cubicBezTo>
                  <a:cubicBezTo>
                    <a:pt x="166" y="118"/>
                    <a:pt x="166" y="118"/>
                    <a:pt x="166" y="118"/>
                  </a:cubicBezTo>
                  <a:cubicBezTo>
                    <a:pt x="151" y="118"/>
                    <a:pt x="151" y="118"/>
                    <a:pt x="151" y="118"/>
                  </a:cubicBezTo>
                  <a:cubicBezTo>
                    <a:pt x="149" y="109"/>
                    <a:pt x="145" y="100"/>
                    <a:pt x="140" y="92"/>
                  </a:cubicBezTo>
                  <a:cubicBezTo>
                    <a:pt x="151" y="82"/>
                    <a:pt x="151" y="82"/>
                    <a:pt x="151" y="82"/>
                  </a:cubicBezTo>
                  <a:cubicBezTo>
                    <a:pt x="134" y="63"/>
                    <a:pt x="134" y="63"/>
                    <a:pt x="134" y="63"/>
                  </a:cubicBezTo>
                  <a:cubicBezTo>
                    <a:pt x="123" y="74"/>
                    <a:pt x="123" y="74"/>
                    <a:pt x="123" y="74"/>
                  </a:cubicBezTo>
                  <a:cubicBezTo>
                    <a:pt x="115" y="68"/>
                    <a:pt x="106" y="65"/>
                    <a:pt x="97" y="63"/>
                  </a:cubicBezTo>
                  <a:cubicBezTo>
                    <a:pt x="97" y="47"/>
                    <a:pt x="97" y="47"/>
                    <a:pt x="97" y="47"/>
                  </a:cubicBezTo>
                  <a:cubicBezTo>
                    <a:pt x="72" y="47"/>
                    <a:pt x="72" y="47"/>
                    <a:pt x="72" y="47"/>
                  </a:cubicBezTo>
                  <a:moveTo>
                    <a:pt x="198" y="92"/>
                  </a:moveTo>
                  <a:cubicBezTo>
                    <a:pt x="198" y="92"/>
                    <a:pt x="197" y="92"/>
                    <a:pt x="197" y="92"/>
                  </a:cubicBezTo>
                  <a:cubicBezTo>
                    <a:pt x="178" y="92"/>
                    <a:pt x="162" y="75"/>
                    <a:pt x="162" y="56"/>
                  </a:cubicBezTo>
                  <a:cubicBezTo>
                    <a:pt x="163" y="37"/>
                    <a:pt x="179" y="21"/>
                    <a:pt x="198" y="21"/>
                  </a:cubicBezTo>
                  <a:cubicBezTo>
                    <a:pt x="198" y="21"/>
                    <a:pt x="198" y="21"/>
                    <a:pt x="199" y="21"/>
                  </a:cubicBezTo>
                  <a:cubicBezTo>
                    <a:pt x="218" y="21"/>
                    <a:pt x="234" y="38"/>
                    <a:pt x="233" y="57"/>
                  </a:cubicBezTo>
                  <a:cubicBezTo>
                    <a:pt x="233" y="77"/>
                    <a:pt x="217" y="92"/>
                    <a:pt x="198" y="92"/>
                  </a:cubicBezTo>
                  <a:moveTo>
                    <a:pt x="190" y="0"/>
                  </a:moveTo>
                  <a:cubicBezTo>
                    <a:pt x="190" y="11"/>
                    <a:pt x="190" y="11"/>
                    <a:pt x="190" y="11"/>
                  </a:cubicBezTo>
                  <a:cubicBezTo>
                    <a:pt x="184" y="12"/>
                    <a:pt x="178" y="14"/>
                    <a:pt x="173" y="18"/>
                  </a:cubicBezTo>
                  <a:cubicBezTo>
                    <a:pt x="165" y="10"/>
                    <a:pt x="165" y="10"/>
                    <a:pt x="165" y="10"/>
                  </a:cubicBezTo>
                  <a:cubicBezTo>
                    <a:pt x="153" y="22"/>
                    <a:pt x="153" y="22"/>
                    <a:pt x="153" y="22"/>
                  </a:cubicBezTo>
                  <a:cubicBezTo>
                    <a:pt x="160" y="30"/>
                    <a:pt x="160" y="30"/>
                    <a:pt x="160" y="30"/>
                  </a:cubicBezTo>
                  <a:cubicBezTo>
                    <a:pt x="156" y="35"/>
                    <a:pt x="154" y="41"/>
                    <a:pt x="152" y="47"/>
                  </a:cubicBezTo>
                  <a:cubicBezTo>
                    <a:pt x="142" y="47"/>
                    <a:pt x="142" y="47"/>
                    <a:pt x="142" y="47"/>
                  </a:cubicBezTo>
                  <a:cubicBezTo>
                    <a:pt x="142" y="64"/>
                    <a:pt x="142" y="64"/>
                    <a:pt x="142" y="64"/>
                  </a:cubicBezTo>
                  <a:cubicBezTo>
                    <a:pt x="152" y="64"/>
                    <a:pt x="152" y="64"/>
                    <a:pt x="152" y="64"/>
                  </a:cubicBezTo>
                  <a:cubicBezTo>
                    <a:pt x="153" y="71"/>
                    <a:pt x="156" y="77"/>
                    <a:pt x="159" y="82"/>
                  </a:cubicBezTo>
                  <a:cubicBezTo>
                    <a:pt x="151" y="89"/>
                    <a:pt x="151" y="89"/>
                    <a:pt x="151" y="89"/>
                  </a:cubicBezTo>
                  <a:cubicBezTo>
                    <a:pt x="164" y="102"/>
                    <a:pt x="164" y="102"/>
                    <a:pt x="164" y="102"/>
                  </a:cubicBezTo>
                  <a:cubicBezTo>
                    <a:pt x="171" y="95"/>
                    <a:pt x="171" y="95"/>
                    <a:pt x="171" y="95"/>
                  </a:cubicBezTo>
                  <a:cubicBezTo>
                    <a:pt x="176" y="98"/>
                    <a:pt x="182" y="101"/>
                    <a:pt x="188" y="102"/>
                  </a:cubicBezTo>
                  <a:cubicBezTo>
                    <a:pt x="188" y="112"/>
                    <a:pt x="188" y="112"/>
                    <a:pt x="188" y="112"/>
                  </a:cubicBezTo>
                  <a:cubicBezTo>
                    <a:pt x="206" y="113"/>
                    <a:pt x="206" y="113"/>
                    <a:pt x="206" y="113"/>
                  </a:cubicBezTo>
                  <a:cubicBezTo>
                    <a:pt x="206" y="102"/>
                    <a:pt x="206" y="102"/>
                    <a:pt x="206" y="102"/>
                  </a:cubicBezTo>
                  <a:cubicBezTo>
                    <a:pt x="212" y="101"/>
                    <a:pt x="218" y="99"/>
                    <a:pt x="223" y="96"/>
                  </a:cubicBezTo>
                  <a:cubicBezTo>
                    <a:pt x="231" y="103"/>
                    <a:pt x="231" y="103"/>
                    <a:pt x="231" y="103"/>
                  </a:cubicBezTo>
                  <a:cubicBezTo>
                    <a:pt x="243" y="91"/>
                    <a:pt x="243" y="91"/>
                    <a:pt x="243" y="91"/>
                  </a:cubicBezTo>
                  <a:cubicBezTo>
                    <a:pt x="236" y="83"/>
                    <a:pt x="236" y="83"/>
                    <a:pt x="236" y="83"/>
                  </a:cubicBezTo>
                  <a:cubicBezTo>
                    <a:pt x="240" y="78"/>
                    <a:pt x="242" y="72"/>
                    <a:pt x="243" y="66"/>
                  </a:cubicBezTo>
                  <a:cubicBezTo>
                    <a:pt x="254" y="66"/>
                    <a:pt x="254" y="66"/>
                    <a:pt x="254" y="66"/>
                  </a:cubicBezTo>
                  <a:cubicBezTo>
                    <a:pt x="254" y="49"/>
                    <a:pt x="254" y="49"/>
                    <a:pt x="254" y="49"/>
                  </a:cubicBezTo>
                  <a:cubicBezTo>
                    <a:pt x="244" y="49"/>
                    <a:pt x="244" y="49"/>
                    <a:pt x="244" y="49"/>
                  </a:cubicBezTo>
                  <a:cubicBezTo>
                    <a:pt x="243" y="42"/>
                    <a:pt x="240" y="36"/>
                    <a:pt x="237" y="31"/>
                  </a:cubicBezTo>
                  <a:cubicBezTo>
                    <a:pt x="244" y="24"/>
                    <a:pt x="244" y="24"/>
                    <a:pt x="244" y="24"/>
                  </a:cubicBezTo>
                  <a:cubicBezTo>
                    <a:pt x="232" y="11"/>
                    <a:pt x="232" y="11"/>
                    <a:pt x="232" y="11"/>
                  </a:cubicBezTo>
                  <a:cubicBezTo>
                    <a:pt x="225" y="19"/>
                    <a:pt x="225" y="19"/>
                    <a:pt x="225" y="19"/>
                  </a:cubicBezTo>
                  <a:cubicBezTo>
                    <a:pt x="220" y="15"/>
                    <a:pt x="214" y="12"/>
                    <a:pt x="208" y="11"/>
                  </a:cubicBezTo>
                  <a:cubicBezTo>
                    <a:pt x="208" y="1"/>
                    <a:pt x="208" y="1"/>
                    <a:pt x="208" y="1"/>
                  </a:cubicBezTo>
                  <a:cubicBezTo>
                    <a:pt x="190" y="0"/>
                    <a:pt x="190" y="0"/>
                    <a:pt x="190" y="0"/>
                  </a:cubicBezTo>
                </a:path>
              </a:pathLst>
            </a:custGeom>
            <a:solidFill>
              <a:srgbClr val="8592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01" name="Freeform 62"/>
            <p:cNvSpPr>
              <a:spLocks noEditPoints="1"/>
            </p:cNvSpPr>
            <p:nvPr/>
          </p:nvSpPr>
          <p:spPr bwMode="auto">
            <a:xfrm>
              <a:off x="8785122" y="5268913"/>
              <a:ext cx="779463" cy="711200"/>
            </a:xfrm>
            <a:custGeom>
              <a:avLst/>
              <a:gdLst>
                <a:gd name="T0" fmla="*/ 113 w 226"/>
                <a:gd name="T1" fmla="*/ 48 h 206"/>
                <a:gd name="T2" fmla="*/ 109 w 226"/>
                <a:gd name="T3" fmla="*/ 53 h 206"/>
                <a:gd name="T4" fmla="*/ 109 w 226"/>
                <a:gd name="T5" fmla="*/ 107 h 206"/>
                <a:gd name="T6" fmla="*/ 102 w 226"/>
                <a:gd name="T7" fmla="*/ 109 h 206"/>
                <a:gd name="T8" fmla="*/ 99 w 226"/>
                <a:gd name="T9" fmla="*/ 115 h 206"/>
                <a:gd name="T10" fmla="*/ 103 w 226"/>
                <a:gd name="T11" fmla="*/ 118 h 206"/>
                <a:gd name="T12" fmla="*/ 105 w 226"/>
                <a:gd name="T13" fmla="*/ 118 h 206"/>
                <a:gd name="T14" fmla="*/ 109 w 226"/>
                <a:gd name="T15" fmla="*/ 117 h 206"/>
                <a:gd name="T16" fmla="*/ 109 w 226"/>
                <a:gd name="T17" fmla="*/ 129 h 206"/>
                <a:gd name="T18" fmla="*/ 113 w 226"/>
                <a:gd name="T19" fmla="*/ 134 h 206"/>
                <a:gd name="T20" fmla="*/ 118 w 226"/>
                <a:gd name="T21" fmla="*/ 129 h 206"/>
                <a:gd name="T22" fmla="*/ 118 w 226"/>
                <a:gd name="T23" fmla="*/ 114 h 206"/>
                <a:gd name="T24" fmla="*/ 161 w 226"/>
                <a:gd name="T25" fmla="*/ 100 h 206"/>
                <a:gd name="T26" fmla="*/ 164 w 226"/>
                <a:gd name="T27" fmla="*/ 94 h 206"/>
                <a:gd name="T28" fmla="*/ 160 w 226"/>
                <a:gd name="T29" fmla="*/ 90 h 206"/>
                <a:gd name="T30" fmla="*/ 158 w 226"/>
                <a:gd name="T31" fmla="*/ 91 h 206"/>
                <a:gd name="T32" fmla="*/ 118 w 226"/>
                <a:gd name="T33" fmla="*/ 104 h 206"/>
                <a:gd name="T34" fmla="*/ 118 w 226"/>
                <a:gd name="T35" fmla="*/ 53 h 206"/>
                <a:gd name="T36" fmla="*/ 113 w 226"/>
                <a:gd name="T37" fmla="*/ 48 h 206"/>
                <a:gd name="T38" fmla="*/ 113 w 226"/>
                <a:gd name="T39" fmla="*/ 184 h 206"/>
                <a:gd name="T40" fmla="*/ 62 w 226"/>
                <a:gd name="T41" fmla="*/ 163 h 206"/>
                <a:gd name="T42" fmla="*/ 40 w 226"/>
                <a:gd name="T43" fmla="*/ 111 h 206"/>
                <a:gd name="T44" fmla="*/ 113 w 226"/>
                <a:gd name="T45" fmla="*/ 38 h 206"/>
                <a:gd name="T46" fmla="*/ 186 w 226"/>
                <a:gd name="T47" fmla="*/ 111 h 206"/>
                <a:gd name="T48" fmla="*/ 165 w 226"/>
                <a:gd name="T49" fmla="*/ 163 h 206"/>
                <a:gd name="T50" fmla="*/ 113 w 226"/>
                <a:gd name="T51" fmla="*/ 184 h 206"/>
                <a:gd name="T52" fmla="*/ 182 w 226"/>
                <a:gd name="T53" fmla="*/ 0 h 206"/>
                <a:gd name="T54" fmla="*/ 153 w 226"/>
                <a:gd name="T55" fmla="*/ 12 h 206"/>
                <a:gd name="T56" fmla="*/ 174 w 226"/>
                <a:gd name="T57" fmla="*/ 32 h 206"/>
                <a:gd name="T58" fmla="*/ 168 w 226"/>
                <a:gd name="T59" fmla="*/ 38 h 206"/>
                <a:gd name="T60" fmla="*/ 113 w 226"/>
                <a:gd name="T61" fmla="*/ 20 h 206"/>
                <a:gd name="T62" fmla="*/ 59 w 226"/>
                <a:gd name="T63" fmla="*/ 38 h 206"/>
                <a:gd name="T64" fmla="*/ 53 w 226"/>
                <a:gd name="T65" fmla="*/ 32 h 206"/>
                <a:gd name="T66" fmla="*/ 73 w 226"/>
                <a:gd name="T67" fmla="*/ 12 h 206"/>
                <a:gd name="T68" fmla="*/ 45 w 226"/>
                <a:gd name="T69" fmla="*/ 0 h 206"/>
                <a:gd name="T70" fmla="*/ 16 w 226"/>
                <a:gd name="T71" fmla="*/ 12 h 206"/>
                <a:gd name="T72" fmla="*/ 16 w 226"/>
                <a:gd name="T73" fmla="*/ 69 h 206"/>
                <a:gd name="T74" fmla="*/ 36 w 226"/>
                <a:gd name="T75" fmla="*/ 49 h 206"/>
                <a:gd name="T76" fmla="*/ 42 w 226"/>
                <a:gd name="T77" fmla="*/ 54 h 206"/>
                <a:gd name="T78" fmla="*/ 22 w 226"/>
                <a:gd name="T79" fmla="*/ 111 h 206"/>
                <a:gd name="T80" fmla="*/ 49 w 226"/>
                <a:gd name="T81" fmla="*/ 176 h 206"/>
                <a:gd name="T82" fmla="*/ 51 w 226"/>
                <a:gd name="T83" fmla="*/ 179 h 206"/>
                <a:gd name="T84" fmla="*/ 44 w 226"/>
                <a:gd name="T85" fmla="*/ 186 h 206"/>
                <a:gd name="T86" fmla="*/ 44 w 226"/>
                <a:gd name="T87" fmla="*/ 202 h 206"/>
                <a:gd name="T88" fmla="*/ 52 w 226"/>
                <a:gd name="T89" fmla="*/ 206 h 206"/>
                <a:gd name="T90" fmla="*/ 61 w 226"/>
                <a:gd name="T91" fmla="*/ 202 h 206"/>
                <a:gd name="T92" fmla="*/ 70 w 226"/>
                <a:gd name="T93" fmla="*/ 193 h 206"/>
                <a:gd name="T94" fmla="*/ 71 w 226"/>
                <a:gd name="T95" fmla="*/ 192 h 206"/>
                <a:gd name="T96" fmla="*/ 113 w 226"/>
                <a:gd name="T97" fmla="*/ 203 h 206"/>
                <a:gd name="T98" fmla="*/ 159 w 226"/>
                <a:gd name="T99" fmla="*/ 191 h 206"/>
                <a:gd name="T100" fmla="*/ 161 w 226"/>
                <a:gd name="T101" fmla="*/ 193 h 206"/>
                <a:gd name="T102" fmla="*/ 170 w 226"/>
                <a:gd name="T103" fmla="*/ 202 h 206"/>
                <a:gd name="T104" fmla="*/ 179 w 226"/>
                <a:gd name="T105" fmla="*/ 206 h 206"/>
                <a:gd name="T106" fmla="*/ 187 w 226"/>
                <a:gd name="T107" fmla="*/ 202 h 206"/>
                <a:gd name="T108" fmla="*/ 187 w 226"/>
                <a:gd name="T109" fmla="*/ 186 h 206"/>
                <a:gd name="T110" fmla="*/ 178 w 226"/>
                <a:gd name="T111" fmla="*/ 177 h 206"/>
                <a:gd name="T112" fmla="*/ 178 w 226"/>
                <a:gd name="T113" fmla="*/ 176 h 206"/>
                <a:gd name="T114" fmla="*/ 205 w 226"/>
                <a:gd name="T115" fmla="*/ 111 h 206"/>
                <a:gd name="T116" fmla="*/ 185 w 226"/>
                <a:gd name="T117" fmla="*/ 54 h 206"/>
                <a:gd name="T118" fmla="*/ 190 w 226"/>
                <a:gd name="T119" fmla="*/ 49 h 206"/>
                <a:gd name="T120" fmla="*/ 211 w 226"/>
                <a:gd name="T121" fmla="*/ 69 h 206"/>
                <a:gd name="T122" fmla="*/ 211 w 226"/>
                <a:gd name="T123" fmla="*/ 12 h 206"/>
                <a:gd name="T124" fmla="*/ 182 w 226"/>
                <a:gd name="T1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 h="206">
                  <a:moveTo>
                    <a:pt x="113" y="48"/>
                  </a:moveTo>
                  <a:cubicBezTo>
                    <a:pt x="111" y="48"/>
                    <a:pt x="109" y="51"/>
                    <a:pt x="109" y="53"/>
                  </a:cubicBezTo>
                  <a:cubicBezTo>
                    <a:pt x="109" y="107"/>
                    <a:pt x="109" y="107"/>
                    <a:pt x="109" y="107"/>
                  </a:cubicBezTo>
                  <a:cubicBezTo>
                    <a:pt x="102" y="109"/>
                    <a:pt x="102" y="109"/>
                    <a:pt x="102" y="109"/>
                  </a:cubicBezTo>
                  <a:cubicBezTo>
                    <a:pt x="99" y="110"/>
                    <a:pt x="98" y="113"/>
                    <a:pt x="99" y="115"/>
                  </a:cubicBezTo>
                  <a:cubicBezTo>
                    <a:pt x="99" y="117"/>
                    <a:pt x="101" y="118"/>
                    <a:pt x="103" y="118"/>
                  </a:cubicBezTo>
                  <a:cubicBezTo>
                    <a:pt x="104" y="118"/>
                    <a:pt x="104" y="118"/>
                    <a:pt x="105" y="118"/>
                  </a:cubicBezTo>
                  <a:cubicBezTo>
                    <a:pt x="109" y="117"/>
                    <a:pt x="109" y="117"/>
                    <a:pt x="109" y="117"/>
                  </a:cubicBezTo>
                  <a:cubicBezTo>
                    <a:pt x="109" y="129"/>
                    <a:pt x="109" y="129"/>
                    <a:pt x="109" y="129"/>
                  </a:cubicBezTo>
                  <a:cubicBezTo>
                    <a:pt x="109" y="132"/>
                    <a:pt x="111" y="134"/>
                    <a:pt x="113" y="134"/>
                  </a:cubicBezTo>
                  <a:cubicBezTo>
                    <a:pt x="116" y="134"/>
                    <a:pt x="118" y="132"/>
                    <a:pt x="118" y="129"/>
                  </a:cubicBezTo>
                  <a:cubicBezTo>
                    <a:pt x="118" y="114"/>
                    <a:pt x="118" y="114"/>
                    <a:pt x="118" y="114"/>
                  </a:cubicBezTo>
                  <a:cubicBezTo>
                    <a:pt x="161" y="100"/>
                    <a:pt x="161" y="100"/>
                    <a:pt x="161" y="100"/>
                  </a:cubicBezTo>
                  <a:cubicBezTo>
                    <a:pt x="164" y="99"/>
                    <a:pt x="165" y="96"/>
                    <a:pt x="164" y="94"/>
                  </a:cubicBezTo>
                  <a:cubicBezTo>
                    <a:pt x="163" y="92"/>
                    <a:pt x="162" y="90"/>
                    <a:pt x="160" y="90"/>
                  </a:cubicBezTo>
                  <a:cubicBezTo>
                    <a:pt x="159" y="90"/>
                    <a:pt x="159" y="91"/>
                    <a:pt x="158" y="91"/>
                  </a:cubicBezTo>
                  <a:cubicBezTo>
                    <a:pt x="118" y="104"/>
                    <a:pt x="118" y="104"/>
                    <a:pt x="118" y="104"/>
                  </a:cubicBezTo>
                  <a:cubicBezTo>
                    <a:pt x="118" y="53"/>
                    <a:pt x="118" y="53"/>
                    <a:pt x="118" y="53"/>
                  </a:cubicBezTo>
                  <a:cubicBezTo>
                    <a:pt x="118" y="51"/>
                    <a:pt x="116" y="48"/>
                    <a:pt x="113" y="48"/>
                  </a:cubicBezTo>
                  <a:moveTo>
                    <a:pt x="113" y="184"/>
                  </a:moveTo>
                  <a:cubicBezTo>
                    <a:pt x="94" y="184"/>
                    <a:pt x="76" y="177"/>
                    <a:pt x="62" y="163"/>
                  </a:cubicBezTo>
                  <a:cubicBezTo>
                    <a:pt x="48" y="149"/>
                    <a:pt x="40" y="131"/>
                    <a:pt x="40" y="111"/>
                  </a:cubicBezTo>
                  <a:cubicBezTo>
                    <a:pt x="40" y="71"/>
                    <a:pt x="73" y="38"/>
                    <a:pt x="113" y="38"/>
                  </a:cubicBezTo>
                  <a:cubicBezTo>
                    <a:pt x="154" y="38"/>
                    <a:pt x="186" y="71"/>
                    <a:pt x="186" y="111"/>
                  </a:cubicBezTo>
                  <a:cubicBezTo>
                    <a:pt x="186" y="131"/>
                    <a:pt x="179" y="149"/>
                    <a:pt x="165" y="163"/>
                  </a:cubicBezTo>
                  <a:cubicBezTo>
                    <a:pt x="151" y="177"/>
                    <a:pt x="133" y="184"/>
                    <a:pt x="113" y="184"/>
                  </a:cubicBezTo>
                  <a:moveTo>
                    <a:pt x="182" y="0"/>
                  </a:moveTo>
                  <a:cubicBezTo>
                    <a:pt x="171" y="0"/>
                    <a:pt x="161" y="4"/>
                    <a:pt x="153" y="12"/>
                  </a:cubicBezTo>
                  <a:cubicBezTo>
                    <a:pt x="174" y="32"/>
                    <a:pt x="174" y="32"/>
                    <a:pt x="174" y="32"/>
                  </a:cubicBezTo>
                  <a:cubicBezTo>
                    <a:pt x="168" y="38"/>
                    <a:pt x="168" y="38"/>
                    <a:pt x="168" y="38"/>
                  </a:cubicBezTo>
                  <a:cubicBezTo>
                    <a:pt x="153" y="26"/>
                    <a:pt x="134" y="20"/>
                    <a:pt x="113" y="20"/>
                  </a:cubicBezTo>
                  <a:cubicBezTo>
                    <a:pt x="93" y="20"/>
                    <a:pt x="74" y="27"/>
                    <a:pt x="59" y="38"/>
                  </a:cubicBezTo>
                  <a:cubicBezTo>
                    <a:pt x="53" y="32"/>
                    <a:pt x="53" y="32"/>
                    <a:pt x="53" y="32"/>
                  </a:cubicBezTo>
                  <a:cubicBezTo>
                    <a:pt x="73" y="12"/>
                    <a:pt x="73" y="12"/>
                    <a:pt x="73" y="12"/>
                  </a:cubicBezTo>
                  <a:cubicBezTo>
                    <a:pt x="66" y="4"/>
                    <a:pt x="55" y="0"/>
                    <a:pt x="45" y="0"/>
                  </a:cubicBezTo>
                  <a:cubicBezTo>
                    <a:pt x="34" y="0"/>
                    <a:pt x="24" y="4"/>
                    <a:pt x="16" y="12"/>
                  </a:cubicBezTo>
                  <a:cubicBezTo>
                    <a:pt x="0" y="28"/>
                    <a:pt x="0" y="53"/>
                    <a:pt x="16" y="69"/>
                  </a:cubicBezTo>
                  <a:cubicBezTo>
                    <a:pt x="36" y="49"/>
                    <a:pt x="36" y="49"/>
                    <a:pt x="36" y="49"/>
                  </a:cubicBezTo>
                  <a:cubicBezTo>
                    <a:pt x="42" y="54"/>
                    <a:pt x="42" y="54"/>
                    <a:pt x="42" y="54"/>
                  </a:cubicBezTo>
                  <a:cubicBezTo>
                    <a:pt x="29" y="70"/>
                    <a:pt x="22" y="90"/>
                    <a:pt x="22" y="111"/>
                  </a:cubicBezTo>
                  <a:cubicBezTo>
                    <a:pt x="22" y="136"/>
                    <a:pt x="31" y="159"/>
                    <a:pt x="49" y="176"/>
                  </a:cubicBezTo>
                  <a:cubicBezTo>
                    <a:pt x="50" y="177"/>
                    <a:pt x="50" y="178"/>
                    <a:pt x="51" y="179"/>
                  </a:cubicBezTo>
                  <a:cubicBezTo>
                    <a:pt x="44" y="186"/>
                    <a:pt x="44" y="186"/>
                    <a:pt x="44" y="186"/>
                  </a:cubicBezTo>
                  <a:cubicBezTo>
                    <a:pt x="40" y="190"/>
                    <a:pt x="40" y="198"/>
                    <a:pt x="44" y="202"/>
                  </a:cubicBezTo>
                  <a:cubicBezTo>
                    <a:pt x="47" y="205"/>
                    <a:pt x="49" y="206"/>
                    <a:pt x="52" y="206"/>
                  </a:cubicBezTo>
                  <a:cubicBezTo>
                    <a:pt x="55" y="206"/>
                    <a:pt x="58" y="205"/>
                    <a:pt x="61" y="202"/>
                  </a:cubicBezTo>
                  <a:cubicBezTo>
                    <a:pt x="70" y="193"/>
                    <a:pt x="70" y="193"/>
                    <a:pt x="70" y="193"/>
                  </a:cubicBezTo>
                  <a:cubicBezTo>
                    <a:pt x="71" y="192"/>
                    <a:pt x="71" y="192"/>
                    <a:pt x="71" y="192"/>
                  </a:cubicBezTo>
                  <a:cubicBezTo>
                    <a:pt x="84" y="199"/>
                    <a:pt x="98" y="203"/>
                    <a:pt x="113" y="203"/>
                  </a:cubicBezTo>
                  <a:cubicBezTo>
                    <a:pt x="130" y="203"/>
                    <a:pt x="145" y="199"/>
                    <a:pt x="159" y="191"/>
                  </a:cubicBezTo>
                  <a:cubicBezTo>
                    <a:pt x="160" y="191"/>
                    <a:pt x="160" y="192"/>
                    <a:pt x="161" y="193"/>
                  </a:cubicBezTo>
                  <a:cubicBezTo>
                    <a:pt x="170" y="202"/>
                    <a:pt x="170" y="202"/>
                    <a:pt x="170" y="202"/>
                  </a:cubicBezTo>
                  <a:cubicBezTo>
                    <a:pt x="173" y="205"/>
                    <a:pt x="176" y="206"/>
                    <a:pt x="179" y="206"/>
                  </a:cubicBezTo>
                  <a:cubicBezTo>
                    <a:pt x="182" y="206"/>
                    <a:pt x="185" y="205"/>
                    <a:pt x="187" y="202"/>
                  </a:cubicBezTo>
                  <a:cubicBezTo>
                    <a:pt x="191" y="198"/>
                    <a:pt x="191" y="190"/>
                    <a:pt x="187" y="186"/>
                  </a:cubicBezTo>
                  <a:cubicBezTo>
                    <a:pt x="178" y="177"/>
                    <a:pt x="178" y="177"/>
                    <a:pt x="178" y="177"/>
                  </a:cubicBezTo>
                  <a:cubicBezTo>
                    <a:pt x="178" y="176"/>
                    <a:pt x="178" y="176"/>
                    <a:pt x="178" y="176"/>
                  </a:cubicBezTo>
                  <a:cubicBezTo>
                    <a:pt x="196" y="159"/>
                    <a:pt x="205" y="136"/>
                    <a:pt x="205" y="111"/>
                  </a:cubicBezTo>
                  <a:cubicBezTo>
                    <a:pt x="205" y="90"/>
                    <a:pt x="198" y="70"/>
                    <a:pt x="185" y="54"/>
                  </a:cubicBezTo>
                  <a:cubicBezTo>
                    <a:pt x="190" y="49"/>
                    <a:pt x="190" y="49"/>
                    <a:pt x="190" y="49"/>
                  </a:cubicBezTo>
                  <a:cubicBezTo>
                    <a:pt x="211" y="69"/>
                    <a:pt x="211" y="69"/>
                    <a:pt x="211" y="69"/>
                  </a:cubicBezTo>
                  <a:cubicBezTo>
                    <a:pt x="226" y="53"/>
                    <a:pt x="226" y="28"/>
                    <a:pt x="211" y="12"/>
                  </a:cubicBezTo>
                  <a:cubicBezTo>
                    <a:pt x="203" y="4"/>
                    <a:pt x="192" y="0"/>
                    <a:pt x="182" y="0"/>
                  </a:cubicBezTo>
                </a:path>
              </a:pathLst>
            </a:custGeom>
            <a:solidFill>
              <a:srgbClr val="8592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p>
          </p:txBody>
        </p:sp>
        <p:sp>
          <p:nvSpPr>
            <p:cNvPr id="202" name="文本框 121"/>
            <p:cNvSpPr txBox="1"/>
            <p:nvPr/>
          </p:nvSpPr>
          <p:spPr>
            <a:xfrm>
              <a:off x="7322352" y="569379"/>
              <a:ext cx="601416" cy="613458"/>
            </a:xfrm>
            <a:prstGeom prst="rect">
              <a:avLst/>
            </a:prstGeom>
            <a:noFill/>
          </p:spPr>
          <p:txBody>
            <a:bodyPr wrap="none" rtlCol="0">
              <a:spAutoFit/>
            </a:bodyPr>
            <a:lstStyle/>
            <a:p>
              <a:r>
                <a:rPr lang="en-US" altLang="zh-CN" sz="3200" dirty="0" smtClean="0">
                  <a:solidFill>
                    <a:srgbClr val="605E5E"/>
                  </a:solidFill>
                  <a:latin typeface="Impact" panose="020B0806030902050204" pitchFamily="34" charset="0"/>
                  <a:cs typeface="Aharoni" panose="02010803020104030203" pitchFamily="2" charset="-79"/>
                </a:rPr>
                <a:t>01</a:t>
              </a:r>
              <a:endParaRPr lang="zh-CN" altLang="en-US" sz="3200" dirty="0">
                <a:solidFill>
                  <a:srgbClr val="605E5E"/>
                </a:solidFill>
                <a:latin typeface="Impact" panose="020B0806030902050204" pitchFamily="34" charset="0"/>
                <a:cs typeface="Aharoni" panose="02010803020104030203" pitchFamily="2" charset="-79"/>
              </a:endParaRPr>
            </a:p>
          </p:txBody>
        </p:sp>
        <p:sp>
          <p:nvSpPr>
            <p:cNvPr id="203" name="文本框 122"/>
            <p:cNvSpPr txBox="1"/>
            <p:nvPr/>
          </p:nvSpPr>
          <p:spPr>
            <a:xfrm>
              <a:off x="10441796" y="2136051"/>
              <a:ext cx="654654" cy="613458"/>
            </a:xfrm>
            <a:prstGeom prst="rect">
              <a:avLst/>
            </a:prstGeom>
            <a:noFill/>
          </p:spPr>
          <p:txBody>
            <a:bodyPr wrap="none" rtlCol="0">
              <a:spAutoFit/>
            </a:bodyPr>
            <a:lstStyle/>
            <a:p>
              <a:r>
                <a:rPr lang="en-US" altLang="zh-CN" sz="3200" dirty="0" smtClean="0">
                  <a:solidFill>
                    <a:srgbClr val="605E5E"/>
                  </a:solidFill>
                  <a:latin typeface="Impact" panose="020B0806030902050204" pitchFamily="34" charset="0"/>
                  <a:cs typeface="Aharoni" panose="02010803020104030203" pitchFamily="2" charset="-79"/>
                </a:rPr>
                <a:t>02</a:t>
              </a:r>
              <a:endParaRPr lang="zh-CN" altLang="en-US" sz="3200" dirty="0">
                <a:solidFill>
                  <a:srgbClr val="605E5E"/>
                </a:solidFill>
                <a:latin typeface="Impact" panose="020B0806030902050204" pitchFamily="34" charset="0"/>
                <a:cs typeface="Aharoni" panose="02010803020104030203" pitchFamily="2" charset="-79"/>
              </a:endParaRPr>
            </a:p>
          </p:txBody>
        </p:sp>
        <p:sp>
          <p:nvSpPr>
            <p:cNvPr id="204" name="文本框 123"/>
            <p:cNvSpPr txBox="1"/>
            <p:nvPr/>
          </p:nvSpPr>
          <p:spPr>
            <a:xfrm>
              <a:off x="7322352" y="3445423"/>
              <a:ext cx="666675" cy="613458"/>
            </a:xfrm>
            <a:prstGeom prst="rect">
              <a:avLst/>
            </a:prstGeom>
            <a:noFill/>
          </p:spPr>
          <p:txBody>
            <a:bodyPr wrap="none" rtlCol="0">
              <a:spAutoFit/>
            </a:bodyPr>
            <a:lstStyle/>
            <a:p>
              <a:r>
                <a:rPr lang="en-US" altLang="zh-CN" sz="3200" dirty="0" smtClean="0">
                  <a:solidFill>
                    <a:srgbClr val="605E5E"/>
                  </a:solidFill>
                  <a:latin typeface="Impact" panose="020B0806030902050204" pitchFamily="34" charset="0"/>
                  <a:cs typeface="Aharoni" panose="02010803020104030203" pitchFamily="2" charset="-79"/>
                </a:rPr>
                <a:t>03</a:t>
              </a:r>
              <a:endParaRPr lang="zh-CN" altLang="en-US" sz="3200" dirty="0">
                <a:solidFill>
                  <a:srgbClr val="605E5E"/>
                </a:solidFill>
                <a:latin typeface="Impact" panose="020B0806030902050204" pitchFamily="34" charset="0"/>
                <a:cs typeface="Aharoni" panose="02010803020104030203" pitchFamily="2" charset="-79"/>
              </a:endParaRPr>
            </a:p>
          </p:txBody>
        </p:sp>
        <p:sp>
          <p:nvSpPr>
            <p:cNvPr id="205" name="文本框 124"/>
            <p:cNvSpPr txBox="1"/>
            <p:nvPr/>
          </p:nvSpPr>
          <p:spPr>
            <a:xfrm>
              <a:off x="10391224" y="4985865"/>
              <a:ext cx="652937" cy="613458"/>
            </a:xfrm>
            <a:prstGeom prst="rect">
              <a:avLst/>
            </a:prstGeom>
            <a:noFill/>
          </p:spPr>
          <p:txBody>
            <a:bodyPr wrap="none" rtlCol="0">
              <a:spAutoFit/>
            </a:bodyPr>
            <a:lstStyle/>
            <a:p>
              <a:r>
                <a:rPr lang="en-US" altLang="zh-CN" sz="3200" dirty="0" smtClean="0">
                  <a:solidFill>
                    <a:srgbClr val="605E5E"/>
                  </a:solidFill>
                  <a:latin typeface="Impact" panose="020B0806030902050204" pitchFamily="34" charset="0"/>
                  <a:cs typeface="Aharoni" panose="02010803020104030203" pitchFamily="2" charset="-79"/>
                </a:rPr>
                <a:t>04</a:t>
              </a:r>
              <a:endParaRPr lang="zh-CN" altLang="en-US" sz="3200" dirty="0">
                <a:solidFill>
                  <a:srgbClr val="605E5E"/>
                </a:solidFill>
                <a:latin typeface="Impact" panose="020B0806030902050204" pitchFamily="34" charset="0"/>
                <a:cs typeface="Aharoni" panose="02010803020104030203" pitchFamily="2" charset="-79"/>
              </a:endParaRPr>
            </a:p>
          </p:txBody>
        </p:sp>
        <p:sp>
          <p:nvSpPr>
            <p:cNvPr id="206" name="文本框 125"/>
            <p:cNvSpPr txBox="1"/>
            <p:nvPr/>
          </p:nvSpPr>
          <p:spPr>
            <a:xfrm>
              <a:off x="6321838" y="1346439"/>
              <a:ext cx="1431911" cy="965960"/>
            </a:xfrm>
            <a:prstGeom prst="rect">
              <a:avLst/>
            </a:prstGeom>
            <a:noFill/>
          </p:spPr>
          <p:txBody>
            <a:bodyPr wrap="none" rtlCol="0">
              <a:spAutoFit/>
            </a:bodyPr>
            <a:lstStyle/>
            <a:p>
              <a:pPr>
                <a:lnSpc>
                  <a:spcPct val="150000"/>
                </a:lnSpc>
              </a:pPr>
              <a:r>
                <a:rPr lang="zh-CN" altLang="en-US" sz="1600" dirty="0">
                  <a:latin typeface="华文中宋" panose="02010600040101010101" charset="-122"/>
                  <a:ea typeface="华文中宋" panose="02010600040101010101" charset="-122"/>
                </a:rPr>
                <a:t>对系统中</a:t>
              </a:r>
              <a:r>
                <a:rPr lang="zh-CN" altLang="en-US" sz="1600" dirty="0" smtClean="0">
                  <a:latin typeface="华文中宋" panose="02010600040101010101" charset="-122"/>
                  <a:ea typeface="华文中宋" panose="02010600040101010101" charset="-122"/>
                </a:rPr>
                <a:t>的</a:t>
              </a:r>
              <a:endParaRPr lang="en-US" altLang="zh-CN" sz="1600" dirty="0" smtClean="0">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组件</a:t>
              </a:r>
              <a:r>
                <a:rPr lang="zh-CN" altLang="en-US" sz="1600" dirty="0">
                  <a:latin typeface="华文中宋" panose="02010600040101010101" charset="-122"/>
                  <a:ea typeface="华文中宋" panose="02010600040101010101" charset="-122"/>
                </a:rPr>
                <a:t>建模</a:t>
              </a:r>
              <a:endParaRPr lang="en-US" altLang="zh-CN" sz="1600" dirty="0">
                <a:latin typeface="华文中宋" panose="02010600040101010101" charset="-122"/>
                <a:ea typeface="华文中宋" panose="02010600040101010101" charset="-122"/>
              </a:endParaRPr>
            </a:p>
          </p:txBody>
        </p:sp>
        <p:sp>
          <p:nvSpPr>
            <p:cNvPr id="207" name="文本框 126"/>
            <p:cNvSpPr txBox="1"/>
            <p:nvPr/>
          </p:nvSpPr>
          <p:spPr>
            <a:xfrm>
              <a:off x="6629839" y="4166547"/>
              <a:ext cx="1431911" cy="717390"/>
            </a:xfrm>
            <a:prstGeom prst="rect">
              <a:avLst/>
            </a:prstGeom>
            <a:noFill/>
          </p:spPr>
          <p:txBody>
            <a:bodyPr wrap="none" rtlCol="0">
              <a:spAutoFit/>
            </a:bodyPr>
            <a:lstStyle/>
            <a:p>
              <a:pPr algn="ctr"/>
              <a:r>
                <a:rPr lang="zh-CN" altLang="en-US" sz="1600" dirty="0">
                  <a:latin typeface="华文中宋" panose="02010600040101010101" charset="-122"/>
                  <a:ea typeface="华文中宋" panose="02010600040101010101" charset="-122"/>
                </a:rPr>
                <a:t>对它们间</a:t>
              </a:r>
              <a:r>
                <a:rPr lang="zh-CN" altLang="en-US" sz="1600" dirty="0" smtClean="0">
                  <a:latin typeface="华文中宋" panose="02010600040101010101" charset="-122"/>
                  <a:ea typeface="华文中宋" panose="02010600040101010101" charset="-122"/>
                </a:rPr>
                <a:t>的</a:t>
              </a:r>
              <a:endParaRPr lang="en-US" altLang="zh-CN" sz="1600" dirty="0" smtClean="0">
                <a:latin typeface="华文中宋" panose="02010600040101010101" charset="-122"/>
                <a:ea typeface="华文中宋" panose="02010600040101010101" charset="-122"/>
              </a:endParaRPr>
            </a:p>
            <a:p>
              <a:pPr algn="ctr"/>
              <a:r>
                <a:rPr lang="zh-CN" altLang="en-US" sz="1600" dirty="0" smtClean="0">
                  <a:latin typeface="华文中宋" panose="02010600040101010101" charset="-122"/>
                  <a:ea typeface="华文中宋" panose="02010600040101010101" charset="-122"/>
                </a:rPr>
                <a:t>关系</a:t>
              </a:r>
              <a:r>
                <a:rPr lang="zh-CN" altLang="en-US" sz="1600" dirty="0">
                  <a:latin typeface="华文中宋" panose="02010600040101010101" charset="-122"/>
                  <a:ea typeface="华文中宋" panose="02010600040101010101" charset="-122"/>
                </a:rPr>
                <a:t>建模</a:t>
              </a:r>
              <a:endParaRPr lang="zh-CN" altLang="en-US" sz="1600" b="1" dirty="0">
                <a:solidFill>
                  <a:srgbClr val="3A3A3A"/>
                </a:solidFill>
              </a:endParaRPr>
            </a:p>
          </p:txBody>
        </p:sp>
        <p:sp>
          <p:nvSpPr>
            <p:cNvPr id="208" name="文本框 127"/>
            <p:cNvSpPr txBox="1"/>
            <p:nvPr/>
          </p:nvSpPr>
          <p:spPr>
            <a:xfrm>
              <a:off x="10607382" y="2914557"/>
              <a:ext cx="1674607" cy="717390"/>
            </a:xfrm>
            <a:prstGeom prst="rect">
              <a:avLst/>
            </a:prstGeom>
            <a:noFill/>
          </p:spPr>
          <p:txBody>
            <a:bodyPr wrap="none" rtlCol="0">
              <a:spAutoFit/>
            </a:bodyPr>
            <a:lstStyle/>
            <a:p>
              <a:pPr algn="ctr"/>
              <a:r>
                <a:rPr lang="zh-CN" altLang="en-US" sz="1600" dirty="0">
                  <a:latin typeface="华文中宋" panose="02010600040101010101" charset="-122"/>
                  <a:ea typeface="华文中宋" panose="02010600040101010101" charset="-122"/>
                </a:rPr>
                <a:t>定义相关</a:t>
              </a:r>
              <a:r>
                <a:rPr lang="zh-CN" altLang="en-US" sz="1600" dirty="0" smtClean="0">
                  <a:latin typeface="华文中宋" panose="02010600040101010101" charset="-122"/>
                  <a:ea typeface="华文中宋" panose="02010600040101010101" charset="-122"/>
                </a:rPr>
                <a:t>组件</a:t>
              </a:r>
              <a:endParaRPr lang="en-US" altLang="zh-CN" sz="1600" dirty="0" smtClean="0">
                <a:latin typeface="华文中宋" panose="02010600040101010101" charset="-122"/>
                <a:ea typeface="华文中宋" panose="02010600040101010101" charset="-122"/>
              </a:endParaRPr>
            </a:p>
            <a:p>
              <a:pPr algn="ctr"/>
              <a:r>
                <a:rPr lang="zh-CN" altLang="en-US" sz="1600" dirty="0" smtClean="0">
                  <a:latin typeface="华文中宋" panose="02010600040101010101" charset="-122"/>
                  <a:ea typeface="华文中宋" panose="02010600040101010101" charset="-122"/>
                </a:rPr>
                <a:t>提供</a:t>
              </a:r>
              <a:r>
                <a:rPr lang="zh-CN" altLang="en-US" sz="1600" dirty="0">
                  <a:latin typeface="华文中宋" panose="02010600040101010101" charset="-122"/>
                  <a:ea typeface="华文中宋" panose="02010600040101010101" charset="-122"/>
                </a:rPr>
                <a:t>的接口</a:t>
              </a:r>
              <a:endParaRPr lang="zh-CN" altLang="en-US" sz="1600" dirty="0">
                <a:solidFill>
                  <a:srgbClr val="3A3A3A"/>
                </a:solidFill>
              </a:endParaRPr>
            </a:p>
          </p:txBody>
        </p:sp>
        <p:sp>
          <p:nvSpPr>
            <p:cNvPr id="209" name="文本框 128"/>
            <p:cNvSpPr txBox="1"/>
            <p:nvPr/>
          </p:nvSpPr>
          <p:spPr>
            <a:xfrm>
              <a:off x="10698118" y="5750928"/>
              <a:ext cx="1917305" cy="717390"/>
            </a:xfrm>
            <a:prstGeom prst="rect">
              <a:avLst/>
            </a:prstGeom>
            <a:noFill/>
          </p:spPr>
          <p:txBody>
            <a:bodyPr wrap="none" rtlCol="0">
              <a:spAutoFit/>
            </a:bodyPr>
            <a:lstStyle/>
            <a:p>
              <a:pPr algn="ctr"/>
              <a:r>
                <a:rPr lang="zh-CN" altLang="en-US" sz="1600" dirty="0">
                  <a:latin typeface="华文中宋" panose="02010600040101010101" charset="-122"/>
                  <a:ea typeface="华文中宋" panose="02010600040101010101" charset="-122"/>
                </a:rPr>
                <a:t>对建模的</a:t>
              </a:r>
              <a:r>
                <a:rPr lang="zh-CN" altLang="en-US" sz="1600" dirty="0" smtClean="0">
                  <a:latin typeface="华文中宋" panose="02010600040101010101" charset="-122"/>
                  <a:ea typeface="华文中宋" panose="02010600040101010101" charset="-122"/>
                </a:rPr>
                <a:t>结果</a:t>
              </a:r>
              <a:endParaRPr lang="en-US" altLang="zh-CN" sz="1600" dirty="0" smtClean="0">
                <a:latin typeface="华文中宋" panose="02010600040101010101" charset="-122"/>
                <a:ea typeface="华文中宋" panose="02010600040101010101" charset="-122"/>
              </a:endParaRPr>
            </a:p>
            <a:p>
              <a:pPr algn="ctr"/>
              <a:r>
                <a:rPr lang="zh-CN" altLang="en-US" sz="1600" dirty="0" smtClean="0">
                  <a:latin typeface="华文中宋" panose="02010600040101010101" charset="-122"/>
                  <a:ea typeface="华文中宋" panose="02010600040101010101" charset="-122"/>
                </a:rPr>
                <a:t>进行</a:t>
              </a:r>
              <a:r>
                <a:rPr lang="zh-CN" altLang="en-US" sz="1600" dirty="0">
                  <a:latin typeface="华文中宋" panose="02010600040101010101" charset="-122"/>
                  <a:ea typeface="华文中宋" panose="02010600040101010101" charset="-122"/>
                </a:rPr>
                <a:t>精化和细化</a:t>
              </a:r>
              <a:endParaRPr lang="zh-CN" altLang="en-US" sz="1600" dirty="0">
                <a:solidFill>
                  <a:srgbClr val="3A3A3A"/>
                </a:solidFill>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s'd\AppData\Roaming\Tencent\Users\1374126063\QQ\WinTemp\RichOle\ZNRUJ{P)DQ8`[C4GPNE2{07.png"/>
          <p:cNvPicPr>
            <a:picLocks noChangeAspect="1" noChangeArrowheads="1"/>
          </p:cNvPicPr>
          <p:nvPr/>
        </p:nvPicPr>
        <p:blipFill rotWithShape="1">
          <a:blip r:embed="rId1">
            <a:extLst>
              <a:ext uri="{28A0092B-C50C-407E-A947-70E740481C1C}">
                <a14:useLocalDpi xmlns:a14="http://schemas.microsoft.com/office/drawing/2010/main" val="0"/>
              </a:ext>
            </a:extLst>
          </a:blip>
          <a:srcRect l="11610" t="3261" r="5379" b="7302"/>
          <a:stretch>
            <a:fillRect/>
          </a:stretch>
        </p:blipFill>
        <p:spPr bwMode="auto">
          <a:xfrm>
            <a:off x="7184574" y="3177817"/>
            <a:ext cx="4981303" cy="3680183"/>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C:\Users\s'd\AppData\Roaming\Tencent\Users\1374126063\QQ\WinTemp\RichOle\GK}94[7BRY9KIZ68U6%J{M2.png"/>
          <p:cNvPicPr>
            <a:picLocks noChangeAspect="1" noChangeArrowheads="1"/>
          </p:cNvPicPr>
          <p:nvPr/>
        </p:nvPicPr>
        <p:blipFill rotWithShape="1">
          <a:blip r:embed="rId2">
            <a:extLst>
              <a:ext uri="{28A0092B-C50C-407E-A947-70E740481C1C}">
                <a14:useLocalDpi xmlns:a14="http://schemas.microsoft.com/office/drawing/2010/main" val="0"/>
              </a:ext>
            </a:extLst>
          </a:blip>
          <a:srcRect l="6881" r="3262" b="14431"/>
          <a:stretch>
            <a:fillRect/>
          </a:stretch>
        </p:blipFill>
        <p:spPr bwMode="auto">
          <a:xfrm>
            <a:off x="609598" y="4279798"/>
            <a:ext cx="3979817" cy="1760498"/>
          </a:xfrm>
          <a:prstGeom prst="rect">
            <a:avLst/>
          </a:prstGeom>
          <a:noFill/>
          <a:extLst>
            <a:ext uri="{909E8E84-426E-40DD-AFC4-6F175D3DCCD1}">
              <a14:hiddenFill xmlns:a14="http://schemas.microsoft.com/office/drawing/2010/main">
                <a:solidFill>
                  <a:srgbClr val="FFFFFF"/>
                </a:solidFill>
              </a14:hiddenFill>
            </a:ext>
          </a:extLst>
        </p:spPr>
      </p:pic>
      <p:pic>
        <p:nvPicPr>
          <p:cNvPr id="8" name="TOP-PPT-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4"/>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85918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84" name="TOP-PPT-5-1"/>
          <p:cNvSpPr/>
          <p:nvPr/>
        </p:nvSpPr>
        <p:spPr>
          <a:xfrm>
            <a:off x="1602154" y="6135832"/>
            <a:ext cx="1994707"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图</a:t>
            </a:r>
            <a:r>
              <a:rPr lang="en-US" altLang="zh-CN"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8.8</a:t>
            </a: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系统结构图</a:t>
            </a:r>
            <a:endParaRPr lang="zh-CN" altLang="en-US" sz="14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49" y="728106"/>
            <a:ext cx="11494407"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8.1.5 </a:t>
            </a:r>
            <a:r>
              <a:rPr lang="zh-CN" altLang="en-US" sz="2400" b="1" dirty="0" smtClean="0">
                <a:solidFill>
                  <a:srgbClr val="C00000"/>
                </a:solidFill>
                <a:latin typeface="华文中宋" panose="02010600040101010101" charset="-122"/>
                <a:ea typeface="华文中宋" panose="02010600040101010101" charset="-122"/>
              </a:rPr>
              <a:t>接口使用构件图对系统建模及应用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marL="285750"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根据静态结构设计中所得到的包图和类图进行分析，图书管理系统由图书管理系统界面，业务逻辑处理组件</a:t>
            </a:r>
            <a:r>
              <a:rPr lang="en-US" altLang="zh-CN" sz="1600" dirty="0" smtClean="0">
                <a:latin typeface="华文中宋" panose="02010600040101010101" charset="-122"/>
                <a:ea typeface="华文中宋" panose="02010600040101010101" charset="-122"/>
              </a:rPr>
              <a:t>﹑</a:t>
            </a:r>
            <a:r>
              <a:rPr lang="zh-CN" altLang="en-US" sz="1600" dirty="0" smtClean="0">
                <a:latin typeface="华文中宋" panose="02010600040101010101" charset="-122"/>
                <a:ea typeface="华文中宋" panose="02010600040101010101" charset="-122"/>
              </a:rPr>
              <a:t>数据库访问组件和数据库组成。</a:t>
            </a:r>
            <a:r>
              <a:rPr lang="zh-CN" altLang="en-US" b="1" dirty="0" smtClean="0">
                <a:solidFill>
                  <a:srgbClr val="C00000"/>
                </a:solidFill>
                <a:latin typeface="华文中宋" panose="02010600040101010101" charset="-122"/>
                <a:ea typeface="华文中宋" panose="02010600040101010101" charset="-122"/>
              </a:rPr>
              <a:t>系统构件图</a:t>
            </a:r>
            <a:r>
              <a:rPr lang="zh-CN" altLang="en-US" sz="1600" dirty="0" smtClean="0">
                <a:latin typeface="华文中宋" panose="02010600040101010101" charset="-122"/>
                <a:ea typeface="华文中宋" panose="02010600040101010101" charset="-122"/>
              </a:rPr>
              <a:t>如图</a:t>
            </a:r>
            <a:r>
              <a:rPr lang="en-US" altLang="zh-CN" sz="1600" dirty="0" smtClean="0">
                <a:latin typeface="华文中宋" panose="02010600040101010101" charset="-122"/>
                <a:ea typeface="华文中宋" panose="02010600040101010101" charset="-122"/>
              </a:rPr>
              <a:t>8.8</a:t>
            </a:r>
            <a:r>
              <a:rPr lang="zh-CN" altLang="en-US" sz="1600" dirty="0" smtClean="0">
                <a:latin typeface="华文中宋" panose="02010600040101010101" charset="-122"/>
                <a:ea typeface="华文中宋" panose="02010600040101010101" charset="-122"/>
              </a:rPr>
              <a:t>所示。</a:t>
            </a:r>
            <a:endParaRPr lang="en-US" altLang="zh-CN" sz="1600" dirty="0" smtClean="0">
              <a:latin typeface="华文中宋" panose="02010600040101010101" charset="-122"/>
              <a:ea typeface="华文中宋" panose="02010600040101010101" charset="-122"/>
            </a:endParaRPr>
          </a:p>
          <a:p>
            <a:pPr marL="285750"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如</a:t>
            </a:r>
            <a:r>
              <a:rPr lang="zh-CN" altLang="en-US" sz="1600" dirty="0">
                <a:latin typeface="华文中宋" panose="02010600040101010101" charset="-122"/>
                <a:ea typeface="华文中宋" panose="02010600040101010101" charset="-122"/>
              </a:rPr>
              <a:t>图</a:t>
            </a:r>
            <a:r>
              <a:rPr lang="en-US" altLang="zh-CN" sz="1600" dirty="0">
                <a:latin typeface="华文中宋" panose="02010600040101010101" charset="-122"/>
                <a:ea typeface="华文中宋" panose="02010600040101010101" charset="-122"/>
              </a:rPr>
              <a:t>8.9</a:t>
            </a:r>
            <a:r>
              <a:rPr lang="zh-CN" altLang="en-US" sz="1600" dirty="0">
                <a:latin typeface="华文中宋" panose="02010600040101010101" charset="-122"/>
                <a:ea typeface="华文中宋" panose="02010600040101010101" charset="-122"/>
              </a:rPr>
              <a:t>所示</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将整个“在线酒店预订子系统”作为一个构件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考虑其对外接口并确定子系统对外的接口。显然它首先需要提供用户</a:t>
            </a:r>
            <a:r>
              <a:rPr lang="zh-CN" altLang="en-US" sz="1600" dirty="0" smtClean="0">
                <a:latin typeface="华文中宋" panose="02010600040101010101" charset="-122"/>
                <a:ea typeface="华文中宋" panose="02010600040101010101" charset="-122"/>
              </a:rPr>
              <a:t>界面；其次</a:t>
            </a:r>
            <a:r>
              <a:rPr lang="zh-CN" altLang="en-US" sz="1600" dirty="0">
                <a:latin typeface="华文中宋" panose="02010600040101010101" charset="-122"/>
                <a:ea typeface="华文中宋" panose="02010600040101010101" charset="-122"/>
              </a:rPr>
              <a:t>还需要与加盟的酒店系统</a:t>
            </a:r>
            <a:r>
              <a:rPr lang="zh-CN" altLang="en-US" sz="1600" dirty="0" smtClean="0">
                <a:latin typeface="华文中宋" panose="02010600040101010101" charset="-122"/>
                <a:ea typeface="华文中宋" panose="02010600040101010101" charset="-122"/>
              </a:rPr>
              <a:t>连接，完成</a:t>
            </a:r>
            <a:r>
              <a:rPr lang="zh-CN" altLang="en-US" sz="1600" dirty="0">
                <a:latin typeface="华文中宋" panose="02010600040101010101" charset="-122"/>
                <a:ea typeface="华文中宋" panose="02010600040101010101" charset="-122"/>
              </a:rPr>
              <a:t>预订</a:t>
            </a:r>
            <a:r>
              <a:rPr lang="zh-CN" altLang="en-US" sz="1600" dirty="0" smtClean="0">
                <a:latin typeface="华文中宋" panose="02010600040101010101" charset="-122"/>
                <a:ea typeface="华文中宋" panose="02010600040101010101" charset="-122"/>
              </a:rPr>
              <a:t>工作，就是</a:t>
            </a:r>
            <a:r>
              <a:rPr lang="zh-CN" altLang="en-US" sz="1600" dirty="0">
                <a:latin typeface="华文中宋" panose="02010600040101010101" charset="-122"/>
                <a:ea typeface="华文中宋" panose="02010600040101010101" charset="-122"/>
              </a:rPr>
              <a:t>提供了接入和输出接口</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342900" indent="-34290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图</a:t>
            </a:r>
            <a:r>
              <a:rPr lang="en-US" altLang="zh-CN" sz="1600" dirty="0">
                <a:latin typeface="华文中宋" panose="02010600040101010101" charset="-122"/>
                <a:ea typeface="华文中宋" panose="02010600040101010101" charset="-122"/>
              </a:rPr>
              <a:t>8.10</a:t>
            </a:r>
            <a:r>
              <a:rPr lang="zh-CN" altLang="en-US" sz="1600" dirty="0">
                <a:latin typeface="华文中宋" panose="02010600040101010101" charset="-122"/>
                <a:ea typeface="华文中宋" panose="02010600040101010101" charset="-122"/>
              </a:rPr>
              <a:t>显示</a:t>
            </a:r>
            <a:r>
              <a:rPr lang="zh-CN" altLang="en-US" b="1" dirty="0">
                <a:solidFill>
                  <a:srgbClr val="C00000"/>
                </a:solidFill>
                <a:latin typeface="华文中宋" panose="02010600040101010101" charset="-122"/>
                <a:ea typeface="华文中宋" panose="02010600040101010101" charset="-122"/>
              </a:rPr>
              <a:t>如何确定子组件和</a:t>
            </a:r>
            <a:r>
              <a:rPr lang="zh-CN" altLang="en-US" b="1" dirty="0" smtClean="0">
                <a:solidFill>
                  <a:srgbClr val="C00000"/>
                </a:solidFill>
                <a:latin typeface="华文中宋" panose="02010600040101010101" charset="-122"/>
                <a:ea typeface="华文中宋" panose="02010600040101010101" charset="-122"/>
              </a:rPr>
              <a:t>接口</a:t>
            </a:r>
            <a:r>
              <a:rPr lang="zh-CN" altLang="en-US" sz="1600" dirty="0" smtClean="0">
                <a:latin typeface="华文中宋" panose="02010600040101010101" charset="-122"/>
                <a:ea typeface="华文中宋" panose="02010600040101010101" charset="-122"/>
              </a:rPr>
              <a:t>，显然</a:t>
            </a:r>
            <a:r>
              <a:rPr lang="zh-CN" altLang="en-US" sz="1600" dirty="0">
                <a:latin typeface="华文中宋" panose="02010600040101010101" charset="-122"/>
                <a:ea typeface="华文中宋" panose="02010600040101010101" charset="-122"/>
              </a:rPr>
              <a:t>要有一个组件来实现用户界面</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一个组件来完成与酒店系统的连接和</a:t>
            </a:r>
            <a:r>
              <a:rPr lang="zh-CN" altLang="en-US" sz="1600" dirty="0" smtClean="0">
                <a:latin typeface="华文中宋" panose="02010600040101010101" charset="-122"/>
                <a:ea typeface="华文中宋" panose="02010600040101010101" charset="-122"/>
              </a:rPr>
              <a:t>预订，另外</a:t>
            </a:r>
            <a:r>
              <a:rPr lang="zh-CN" altLang="en-US" sz="1600" dirty="0">
                <a:latin typeface="华文中宋" panose="02010600040101010101" charset="-122"/>
                <a:ea typeface="华文中宋" panose="02010600040101010101" charset="-122"/>
              </a:rPr>
              <a:t>还应该有一个负责将用户的需求与酒店的供给进行匹配的“调度程序”子组件。</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19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400" r="6839" b="14470"/>
          <a:stretch>
            <a:fillRect/>
          </a:stretch>
        </p:blipFill>
        <p:spPr bwMode="auto">
          <a:xfrm>
            <a:off x="5013489" y="4126636"/>
            <a:ext cx="2165019" cy="201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OP-PPT-5-1"/>
          <p:cNvSpPr/>
          <p:nvPr/>
        </p:nvSpPr>
        <p:spPr>
          <a:xfrm>
            <a:off x="4788624" y="6135832"/>
            <a:ext cx="2690140"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图</a:t>
            </a:r>
            <a:r>
              <a:rPr lang="en-US" altLang="zh-CN"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8.9</a:t>
            </a:r>
            <a:r>
              <a:rPr lang="zh-CN" altLang="en-US" sz="14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rPr>
              <a:t>酒店</a:t>
            </a: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预订系统接口建模</a:t>
            </a:r>
            <a:endParaRPr lang="zh-CN" altLang="en-US" sz="14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TOP-PPT-5-1"/>
          <p:cNvSpPr/>
          <p:nvPr/>
        </p:nvSpPr>
        <p:spPr>
          <a:xfrm>
            <a:off x="7715866" y="6135832"/>
            <a:ext cx="3511821"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图</a:t>
            </a:r>
            <a:r>
              <a:rPr lang="en-US" altLang="zh-CN"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8.10</a:t>
            </a:r>
            <a:r>
              <a:rPr lang="zh-CN" altLang="en-US" sz="14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rPr>
              <a:t>酒店</a:t>
            </a: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预订系统建模子组件示意图</a:t>
            </a:r>
            <a:endParaRPr lang="zh-CN" altLang="en-US" sz="14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85918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49" y="728106"/>
            <a:ext cx="11494407" cy="518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8.1.5 </a:t>
            </a:r>
            <a:r>
              <a:rPr lang="zh-CN" altLang="en-US" sz="2400" b="1" dirty="0" smtClean="0">
                <a:solidFill>
                  <a:srgbClr val="C00000"/>
                </a:solidFill>
                <a:latin typeface="华文中宋" panose="02010600040101010101" charset="-122"/>
                <a:ea typeface="华文中宋" panose="02010600040101010101" charset="-122"/>
              </a:rPr>
              <a:t>接口使用构件图对系统建模及应用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en-US" altLang="zh-CN" b="1" dirty="0" smtClean="0">
                <a:latin typeface="华文中宋" panose="02010600040101010101" charset="-122"/>
                <a:ea typeface="华文中宋" panose="02010600040101010101" charset="-122"/>
              </a:rPr>
              <a:t>2</a:t>
            </a:r>
            <a:r>
              <a:rPr lang="zh-CN" altLang="en-US" b="1" dirty="0">
                <a:latin typeface="华文中宋" panose="02010600040101010101" charset="-122"/>
                <a:ea typeface="华文中宋" panose="02010600040101010101" charset="-122"/>
              </a:rPr>
              <a:t>．构件图的几种</a:t>
            </a:r>
            <a:r>
              <a:rPr lang="zh-CN" altLang="en-US" sz="2000" b="1" dirty="0">
                <a:solidFill>
                  <a:srgbClr val="C00000"/>
                </a:solidFill>
                <a:latin typeface="华文中宋" panose="02010600040101010101" charset="-122"/>
                <a:ea typeface="华文中宋" panose="02010600040101010101" charset="-122"/>
              </a:rPr>
              <a:t>使用</a:t>
            </a:r>
            <a:r>
              <a:rPr lang="zh-CN" altLang="en-US" sz="2000" b="1" dirty="0" smtClean="0">
                <a:solidFill>
                  <a:srgbClr val="C00000"/>
                </a:solidFill>
                <a:latin typeface="华文中宋" panose="02010600040101010101" charset="-122"/>
                <a:ea typeface="华文中宋" panose="02010600040101010101" charset="-122"/>
              </a:rPr>
              <a:t>方式</a:t>
            </a:r>
            <a:endParaRPr lang="en-US" altLang="zh-CN" sz="2000" b="1" dirty="0" smtClean="0">
              <a:solidFill>
                <a:srgbClr val="C00000"/>
              </a:solidFill>
              <a:latin typeface="华文中宋" panose="02010600040101010101" charset="-122"/>
              <a:ea typeface="华文中宋" panose="02010600040101010101" charset="-122"/>
            </a:endParaRPr>
          </a:p>
          <a:p>
            <a:pPr marL="285750"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构件</a:t>
            </a:r>
            <a:r>
              <a:rPr lang="zh-CN" altLang="en-US" sz="1600" dirty="0">
                <a:latin typeface="华文中宋" panose="02010600040101010101" charset="-122"/>
                <a:ea typeface="华文中宋" panose="02010600040101010101" charset="-122"/>
              </a:rPr>
              <a:t>图用于对系统的静态实现视图建模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这种视图主要支持系统部件的</a:t>
            </a:r>
            <a:r>
              <a:rPr lang="zh-CN" altLang="en-US" sz="1600" b="1" dirty="0">
                <a:solidFill>
                  <a:srgbClr val="C00000"/>
                </a:solidFill>
                <a:latin typeface="华文中宋" panose="02010600040101010101" charset="-122"/>
                <a:ea typeface="华文中宋" panose="02010600040101010101" charset="-122"/>
              </a:rPr>
              <a:t>配置管理</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en-US" altLang="zh-CN" sz="1600" dirty="0" smtClean="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通常</a:t>
            </a:r>
            <a:r>
              <a:rPr lang="zh-CN" altLang="en-US" sz="1600" dirty="0">
                <a:latin typeface="华文中宋" panose="02010600040101010101" charset="-122"/>
                <a:ea typeface="华文中宋" panose="02010600040101010101" charset="-122"/>
              </a:rPr>
              <a:t>可以按下列</a:t>
            </a:r>
            <a:r>
              <a:rPr lang="en-US" altLang="zh-CN" sz="1600" dirty="0">
                <a:latin typeface="华文中宋" panose="02010600040101010101" charset="-122"/>
                <a:ea typeface="华文中宋" panose="02010600040101010101" charset="-122"/>
              </a:rPr>
              <a:t>4</a:t>
            </a:r>
            <a:r>
              <a:rPr lang="zh-CN" altLang="en-US" sz="1600" dirty="0">
                <a:latin typeface="华文中宋" panose="02010600040101010101" charset="-122"/>
                <a:ea typeface="华文中宋" panose="02010600040101010101" charset="-122"/>
              </a:rPr>
              <a:t>种方式之一来使用构件图</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en-US" altLang="zh-CN" sz="1600" dirty="0" smtClean="0">
                <a:latin typeface="华文中宋" panose="02010600040101010101" charset="-122"/>
                <a:ea typeface="华文中宋" panose="02010600040101010101" charset="-122"/>
              </a:rPr>
              <a:t>     1</a:t>
            </a:r>
            <a:r>
              <a:rPr lang="zh-CN" altLang="en-US" sz="1600" dirty="0">
                <a:latin typeface="华文中宋" panose="02010600040101010101" charset="-122"/>
                <a:ea typeface="华文中宋" panose="02010600040101010101" charset="-122"/>
              </a:rPr>
              <a:t>）</a:t>
            </a:r>
            <a:r>
              <a:rPr lang="zh-CN" altLang="en-US" b="1" dirty="0">
                <a:solidFill>
                  <a:srgbClr val="C00000"/>
                </a:solidFill>
                <a:latin typeface="华文中宋" panose="02010600040101010101" charset="-122"/>
                <a:ea typeface="华文中宋" panose="02010600040101010101" charset="-122"/>
              </a:rPr>
              <a:t>对源代码</a:t>
            </a:r>
            <a:r>
              <a:rPr lang="zh-CN" altLang="en-US" b="1" dirty="0" smtClean="0">
                <a:solidFill>
                  <a:srgbClr val="C00000"/>
                </a:solidFill>
                <a:latin typeface="华文中宋" panose="02010600040101010101" charset="-122"/>
                <a:ea typeface="华文中宋" panose="02010600040101010101" charset="-122"/>
              </a:rPr>
              <a:t>建模</a:t>
            </a:r>
            <a:endParaRPr lang="en-US" altLang="zh-CN" b="1" dirty="0" smtClean="0">
              <a:solidFill>
                <a:srgbClr val="C00000"/>
              </a:solidFill>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采用</a:t>
            </a:r>
            <a:r>
              <a:rPr lang="zh-CN" altLang="en-US" sz="1600" dirty="0">
                <a:latin typeface="华文中宋" panose="02010600040101010101" charset="-122"/>
                <a:ea typeface="华文中宋" panose="02010600040101010101" charset="-122"/>
              </a:rPr>
              <a:t>当前大多数</a:t>
            </a:r>
            <a:r>
              <a:rPr lang="zh-CN" altLang="en-US" sz="1600" b="1" dirty="0">
                <a:solidFill>
                  <a:srgbClr val="C00000"/>
                </a:solidFill>
                <a:latin typeface="华文中宋" panose="02010600040101010101" charset="-122"/>
                <a:ea typeface="华文中宋" panose="02010600040101010101" charset="-122"/>
              </a:rPr>
              <a:t>面向对象编程语言</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将使用集成化开发环境来分割代码</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并将源代码存储到文件中。可以使用构件图来为这些文件的配置建模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并设置配置管理系统</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源代码建模</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要遵循如下的策略</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b="1" dirty="0" smtClean="0">
                <a:solidFill>
                  <a:srgbClr val="C00000"/>
                </a:solidFill>
                <a:latin typeface="华文中宋" panose="02010600040101010101" charset="-122"/>
                <a:ea typeface="华文中宋" panose="02010600040101010101" charset="-122"/>
              </a:rPr>
              <a:t>识别</a:t>
            </a:r>
            <a:r>
              <a:rPr lang="zh-CN" altLang="en-US" sz="1600" dirty="0">
                <a:latin typeface="华文中宋" panose="02010600040101010101" charset="-122"/>
                <a:ea typeface="华文中宋" panose="02010600040101010101" charset="-122"/>
              </a:rPr>
              <a:t>出感兴趣的相关源代码文件的集合</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并把它们建模为组件</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对于</a:t>
            </a:r>
            <a:r>
              <a:rPr lang="zh-CN" altLang="en-US" sz="1600" dirty="0">
                <a:latin typeface="华文中宋" panose="02010600040101010101" charset="-122"/>
                <a:ea typeface="华文中宋" panose="02010600040101010101" charset="-122"/>
              </a:rPr>
              <a:t>较大的系统</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利用包</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文件夹</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对其进行</a:t>
            </a:r>
            <a:r>
              <a:rPr lang="zh-CN" altLang="en-US" b="1" dirty="0">
                <a:solidFill>
                  <a:srgbClr val="C00000"/>
                </a:solidFill>
                <a:latin typeface="华文中宋" panose="02010600040101010101" charset="-122"/>
                <a:ea typeface="华文中宋" panose="02010600040101010101" charset="-122"/>
              </a:rPr>
              <a:t>分组</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通过</a:t>
            </a:r>
            <a:r>
              <a:rPr lang="zh-CN" altLang="en-US" b="1" dirty="0">
                <a:solidFill>
                  <a:srgbClr val="C00000"/>
                </a:solidFill>
                <a:latin typeface="华文中宋" panose="02010600040101010101" charset="-122"/>
                <a:ea typeface="华文中宋" panose="02010600040101010101" charset="-122"/>
              </a:rPr>
              <a:t>约束</a:t>
            </a:r>
            <a:r>
              <a:rPr lang="zh-CN" altLang="en-US" sz="1600" dirty="0">
                <a:latin typeface="华文中宋" panose="02010600040101010101" charset="-122"/>
                <a:ea typeface="华文中宋" panose="02010600040101010101" charset="-122"/>
              </a:rPr>
              <a:t>来表示源代码的版本号</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作者和最后修改日期等信息</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利用工具管理这个标记值</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用</a:t>
            </a:r>
            <a:r>
              <a:rPr lang="zh-CN" altLang="en-US" b="1" dirty="0">
                <a:solidFill>
                  <a:srgbClr val="C00000"/>
                </a:solidFill>
                <a:latin typeface="华文中宋" panose="02010600040101010101" charset="-122"/>
                <a:ea typeface="华文中宋" panose="02010600040101010101" charset="-122"/>
              </a:rPr>
              <a:t>依赖关系</a:t>
            </a:r>
            <a:r>
              <a:rPr lang="zh-CN" altLang="en-US" sz="1600" dirty="0">
                <a:latin typeface="华文中宋" panose="02010600040101010101" charset="-122"/>
                <a:ea typeface="华文中宋" panose="02010600040101010101" charset="-122"/>
              </a:rPr>
              <a:t>来表示这些文件间编译的依赖关系</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箭头指向为谁依赖谁。利用工具帮助产生并管理这些关系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85918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50" y="728106"/>
            <a:ext cx="7253334" cy="5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8.1.5 </a:t>
            </a:r>
            <a:r>
              <a:rPr lang="zh-CN" altLang="en-US" sz="2400" b="1" dirty="0" smtClean="0">
                <a:solidFill>
                  <a:srgbClr val="C00000"/>
                </a:solidFill>
                <a:latin typeface="华文中宋" panose="02010600040101010101" charset="-122"/>
                <a:ea typeface="华文中宋" panose="02010600040101010101" charset="-122"/>
              </a:rPr>
              <a:t>接口使用构件图对系统建模及应用</a:t>
            </a:r>
            <a:endParaRPr lang="en-US" altLang="zh-CN" sz="2400" b="1" dirty="0" smtClean="0">
              <a:solidFill>
                <a:srgbClr val="C00000"/>
              </a:solidFill>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TOP-PPT-5-1"/>
          <p:cNvSpPr/>
          <p:nvPr/>
        </p:nvSpPr>
        <p:spPr>
          <a:xfrm>
            <a:off x="7172862" y="6135832"/>
            <a:ext cx="3511821" cy="431800"/>
          </a:xfrm>
          <a:prstGeom prst="roundRect">
            <a:avLst>
              <a:gd name="adj" fmla="val 50000"/>
            </a:avLst>
          </a:prstGeom>
          <a:noFill/>
          <a:ln w="12700" cap="flat" cmpd="sng" algn="ctr">
            <a:solidFill>
              <a:sysClr val="window" lastClr="FFFFFF"/>
            </a:solidFill>
            <a:prstDash val="solid"/>
            <a:miter lim="800000"/>
          </a:ln>
          <a:effectLst/>
        </p:spPr>
        <p:txBody>
          <a:bodyPr anchor="ctr"/>
          <a:lstStyle/>
          <a:p>
            <a:pPr algn="ctr" fontAlgn="auto">
              <a:spcBef>
                <a:spcPts val="0"/>
              </a:spcBef>
              <a:spcAft>
                <a:spcPts val="0"/>
              </a:spcAft>
              <a:defRPr/>
            </a:pP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图</a:t>
            </a:r>
            <a:r>
              <a:rPr lang="en-US" altLang="zh-CN"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8.11</a:t>
            </a:r>
            <a:r>
              <a:rPr lang="zh-CN" altLang="en-US" sz="1400" b="1" kern="0" dirty="0" smtClean="0">
                <a:solidFill>
                  <a:srgbClr val="C00000"/>
                </a:solidFill>
                <a:latin typeface="Arial" panose="020B0604020202020204" pitchFamily="34" charset="0"/>
                <a:ea typeface="思源黑体 CN Regular" panose="020B0500000000000000" pitchFamily="34" charset="-122"/>
                <a:sym typeface="Arial" panose="020B0604020202020204" pitchFamily="34" charset="0"/>
              </a:rPr>
              <a:t>对源代码建模</a:t>
            </a:r>
            <a:endParaRPr lang="zh-CN" altLang="en-US" sz="1400" b="1" kern="0" dirty="0">
              <a:solidFill>
                <a:srgbClr val="C00000"/>
              </a:solidFill>
              <a:latin typeface="Arial" panose="020B0604020202020204" pitchFamily="34" charset="0"/>
              <a:ea typeface="思源黑体 CN Regular" panose="020B0500000000000000" pitchFamily="34" charset="-122"/>
              <a:sym typeface="Arial" panose="020B0604020202020204" pitchFamily="34" charset="0"/>
            </a:endParaRPr>
          </a:p>
        </p:txBody>
      </p:sp>
      <p:pic>
        <p:nvPicPr>
          <p:cNvPr id="11265" name="Picture 1" descr="C:\Users\s'd\AppData\Roaming\Tencent\Users\1374126063\QQ\WinTemp\RichOle\7D8@LW2S8DZEK4K_FKJ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694" y="1061810"/>
            <a:ext cx="5590159" cy="4734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859185"/>
            <a:ext cx="5116358" cy="447814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600" dirty="0" smtClean="0">
                <a:latin typeface="华文中宋" panose="02010600040101010101" charset="-122"/>
                <a:ea typeface="华文中宋" panose="02010600040101010101" charset="-122"/>
              </a:rPr>
              <a:t>例如，图</a:t>
            </a:r>
            <a:r>
              <a:rPr lang="en-US" altLang="zh-CN" sz="1600" dirty="0">
                <a:latin typeface="华文中宋" panose="02010600040101010101" charset="-122"/>
                <a:ea typeface="华文中宋" panose="02010600040101010101" charset="-122"/>
              </a:rPr>
              <a:t>8.11</a:t>
            </a:r>
            <a:r>
              <a:rPr lang="zh-CN" altLang="en-US" sz="1600" dirty="0">
                <a:latin typeface="华文中宋" panose="02010600040101010101" charset="-122"/>
                <a:ea typeface="华文中宋" panose="02010600040101010101" charset="-122"/>
              </a:rPr>
              <a:t>中有</a:t>
            </a:r>
            <a:r>
              <a:rPr lang="en-US" altLang="zh-CN" sz="1600" dirty="0">
                <a:latin typeface="华文中宋" panose="02010600040101010101" charset="-122"/>
                <a:ea typeface="华文中宋" panose="02010600040101010101" charset="-122"/>
              </a:rPr>
              <a:t>5</a:t>
            </a:r>
            <a:r>
              <a:rPr lang="zh-CN" altLang="en-US" sz="1600" dirty="0">
                <a:latin typeface="华文中宋" panose="02010600040101010101" charset="-122"/>
                <a:ea typeface="华文中宋" panose="02010600040101010101" charset="-122"/>
              </a:rPr>
              <a:t>个源代码文件</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zh-CN" altLang="en-US" sz="1600" dirty="0" smtClean="0">
                <a:latin typeface="华文中宋" panose="02010600040101010101" charset="-122"/>
                <a:ea typeface="华文中宋" panose="02010600040101010101" charset="-122"/>
              </a:rPr>
              <a:t>      文件 </a:t>
            </a:r>
            <a:r>
              <a:rPr lang="en-US" altLang="zh-CN" sz="1600" dirty="0" err="1">
                <a:latin typeface="华文中宋" panose="02010600040101010101" charset="-122"/>
                <a:ea typeface="华文中宋" panose="02010600040101010101" charset="-122"/>
              </a:rPr>
              <a:t>signal.h</a:t>
            </a:r>
            <a:r>
              <a:rPr lang="zh-CN" altLang="en-US" sz="1600" dirty="0">
                <a:latin typeface="华文中宋" panose="02010600040101010101" charset="-122"/>
                <a:ea typeface="华文中宋" panose="02010600040101010101" charset="-122"/>
              </a:rPr>
              <a:t>是一个头文件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标记显示了</a:t>
            </a:r>
            <a:r>
              <a:rPr lang="zh-CN" altLang="en-US" b="1" dirty="0">
                <a:solidFill>
                  <a:srgbClr val="C00000"/>
                </a:solidFill>
                <a:latin typeface="华文中宋" panose="02010600040101010101" charset="-122"/>
                <a:ea typeface="华文中宋" panose="02010600040101010101" charset="-122"/>
              </a:rPr>
              <a:t>版本号</a:t>
            </a:r>
            <a:r>
              <a:rPr lang="zh-CN" altLang="en-US" sz="1600" dirty="0">
                <a:latin typeface="华文中宋" panose="02010600040101010101" charset="-122"/>
                <a:ea typeface="华文中宋" panose="02010600040101010101" charset="-122"/>
              </a:rPr>
              <a:t>的值。这个头文件被其他两个文件</a:t>
            </a:r>
            <a:r>
              <a:rPr lang="en-US" altLang="zh-CN" sz="1600" dirty="0">
                <a:latin typeface="华文中宋" panose="02010600040101010101" charset="-122"/>
                <a:ea typeface="华文中宋" panose="02010600040101010101" charset="-122"/>
              </a:rPr>
              <a:t>(interp.cpp</a:t>
            </a:r>
            <a:r>
              <a:rPr lang="zh-CN" altLang="en-US" sz="1600" dirty="0">
                <a:latin typeface="华文中宋" panose="02010600040101010101" charset="-122"/>
                <a:ea typeface="华文中宋" panose="02010600040101010101" charset="-122"/>
              </a:rPr>
              <a:t>和 </a:t>
            </a:r>
            <a:r>
              <a:rPr lang="en-US" altLang="zh-CN" sz="1600" dirty="0">
                <a:latin typeface="华文中宋" panose="02010600040101010101" charset="-122"/>
                <a:ea typeface="华文中宋" panose="02010600040101010101" charset="-122"/>
              </a:rPr>
              <a:t>signal.cpp)</a:t>
            </a:r>
            <a:r>
              <a:rPr lang="zh-CN" altLang="en-US" sz="1600" dirty="0" smtClean="0">
                <a:latin typeface="华文中宋" panose="02010600040101010101" charset="-122"/>
                <a:ea typeface="华文中宋" panose="02010600040101010101" charset="-122"/>
              </a:rPr>
              <a:t>引用，这</a:t>
            </a:r>
            <a:r>
              <a:rPr lang="zh-CN" altLang="en-US" sz="1600" dirty="0">
                <a:latin typeface="华文中宋" panose="02010600040101010101" charset="-122"/>
                <a:ea typeface="华文中宋" panose="02010600040101010101" charset="-122"/>
              </a:rPr>
              <a:t>两个</a:t>
            </a:r>
            <a:r>
              <a:rPr lang="en-US" altLang="zh-CN" sz="1600" dirty="0">
                <a:latin typeface="华文中宋" panose="02010600040101010101" charset="-122"/>
                <a:ea typeface="华文中宋" panose="02010600040101010101" charset="-122"/>
              </a:rPr>
              <a:t>.</a:t>
            </a:r>
            <a:r>
              <a:rPr lang="en-US" altLang="zh-CN" sz="1600" dirty="0" err="1">
                <a:latin typeface="华文中宋" panose="02010600040101010101" charset="-122"/>
                <a:ea typeface="华文中宋" panose="02010600040101010101" charset="-122"/>
              </a:rPr>
              <a:t>cpp</a:t>
            </a:r>
            <a:r>
              <a:rPr lang="zh-CN" altLang="en-US" sz="1600" dirty="0">
                <a:latin typeface="华文中宋" panose="02010600040101010101" charset="-122"/>
                <a:ea typeface="华文中宋" panose="02010600040101010101" charset="-122"/>
              </a:rPr>
              <a:t>文件都是体</a:t>
            </a:r>
            <a:r>
              <a:rPr lang="zh-CN" altLang="en-US" sz="1600" dirty="0" smtClean="0">
                <a:latin typeface="华文中宋" panose="02010600040101010101" charset="-122"/>
                <a:ea typeface="华文中宋" panose="02010600040101010101" charset="-122"/>
              </a:rPr>
              <a:t>文件，其中</a:t>
            </a:r>
            <a:r>
              <a:rPr lang="zh-CN" altLang="en-US" sz="1600" dirty="0">
                <a:latin typeface="华文中宋" panose="02010600040101010101" charset="-122"/>
                <a:ea typeface="华文中宋" panose="02010600040101010101" charset="-122"/>
              </a:rPr>
              <a:t>一个文件</a:t>
            </a:r>
            <a:r>
              <a:rPr lang="en-US" altLang="zh-CN" sz="1600" dirty="0">
                <a:latin typeface="华文中宋" panose="02010600040101010101" charset="-122"/>
                <a:ea typeface="华文中宋" panose="02010600040101010101" charset="-122"/>
              </a:rPr>
              <a:t>(interp. </a:t>
            </a:r>
            <a:r>
              <a:rPr lang="en-US" altLang="zh-CN" sz="1600" dirty="0" err="1">
                <a:latin typeface="华文中宋" panose="02010600040101010101" charset="-122"/>
                <a:ea typeface="华文中宋" panose="02010600040101010101" charset="-122"/>
              </a:rPr>
              <a:t>cpp</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有一个到另一个头文件</a:t>
            </a:r>
            <a:r>
              <a:rPr lang="en-US" altLang="zh-CN" sz="1600" dirty="0">
                <a:latin typeface="华文中宋" panose="02010600040101010101" charset="-122"/>
                <a:ea typeface="华文中宋" panose="02010600040101010101" charset="-122"/>
              </a:rPr>
              <a:t>(</a:t>
            </a:r>
            <a:r>
              <a:rPr lang="en-US" altLang="zh-CN" sz="1600" dirty="0" err="1">
                <a:latin typeface="华文中宋" panose="02010600040101010101" charset="-122"/>
                <a:ea typeface="华文中宋" panose="02010600040101010101" charset="-122"/>
              </a:rPr>
              <a:t>iraq.h</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的编译依赖</a:t>
            </a:r>
            <a:r>
              <a:rPr lang="zh-CN" altLang="en-US" sz="1600" dirty="0" smtClean="0">
                <a:latin typeface="华文中宋" panose="02010600040101010101" charset="-122"/>
                <a:ea typeface="华文中宋" panose="02010600040101010101" charset="-122"/>
              </a:rPr>
              <a:t>关系，而</a:t>
            </a:r>
            <a:r>
              <a:rPr lang="en-US" altLang="zh-CN" sz="1600" dirty="0">
                <a:latin typeface="华文中宋" panose="02010600040101010101" charset="-122"/>
                <a:ea typeface="华文中宋" panose="02010600040101010101" charset="-122"/>
              </a:rPr>
              <a:t>device.cpp</a:t>
            </a:r>
            <a:r>
              <a:rPr lang="zh-CN" altLang="en-US" sz="1600" dirty="0">
                <a:latin typeface="华文中宋" panose="02010600040101010101" charset="-122"/>
                <a:ea typeface="华文中宋" panose="02010600040101010101" charset="-122"/>
              </a:rPr>
              <a:t>又有一个到</a:t>
            </a:r>
            <a:r>
              <a:rPr lang="en-US" altLang="zh-CN" sz="1600" dirty="0">
                <a:latin typeface="华文中宋" panose="02010600040101010101" charset="-122"/>
                <a:ea typeface="华文中宋" panose="02010600040101010101" charset="-122"/>
              </a:rPr>
              <a:t>interp.cpp</a:t>
            </a:r>
            <a:r>
              <a:rPr lang="zh-CN" altLang="en-US" sz="1600" dirty="0">
                <a:latin typeface="华文中宋" panose="02010600040101010101" charset="-122"/>
                <a:ea typeface="华文中宋" panose="02010600040101010101" charset="-122"/>
              </a:rPr>
              <a:t>的编译依赖关系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a:lnSpc>
                <a:spcPct val="150000"/>
              </a:lnSpc>
            </a:pPr>
            <a:r>
              <a:rPr lang="en-US" altLang="zh-CN" sz="1600" dirty="0">
                <a:latin typeface="华文中宋" panose="02010600040101010101" charset="-122"/>
                <a:ea typeface="华文中宋" panose="02010600040101010101" charset="-122"/>
              </a:rPr>
              <a:t> </a:t>
            </a:r>
            <a:r>
              <a:rPr lang="en-US" altLang="zh-CN" sz="1600" dirty="0" smtClean="0">
                <a:latin typeface="华文中宋" panose="02010600040101010101" charset="-122"/>
                <a:ea typeface="华文中宋" panose="02010600040101010101" charset="-122"/>
              </a:rPr>
              <a:t>      </a:t>
            </a:r>
            <a:r>
              <a:rPr lang="zh-CN" altLang="en-US" sz="1600" dirty="0" smtClean="0">
                <a:latin typeface="华文中宋" panose="02010600040101010101" charset="-122"/>
                <a:ea typeface="华文中宋" panose="02010600040101010101" charset="-122"/>
              </a:rPr>
              <a:t>有了</a:t>
            </a:r>
            <a:r>
              <a:rPr lang="zh-CN" altLang="en-US" sz="1600" dirty="0">
                <a:latin typeface="华文中宋" panose="02010600040101010101" charset="-122"/>
                <a:ea typeface="华文中宋" panose="02010600040101010101" charset="-122"/>
              </a:rPr>
              <a:t>这个</a:t>
            </a:r>
            <a:r>
              <a:rPr lang="zh-CN" altLang="en-US" sz="1600" dirty="0" smtClean="0">
                <a:latin typeface="华文中宋" panose="02010600040101010101" charset="-122"/>
                <a:ea typeface="华文中宋" panose="02010600040101010101" charset="-122"/>
              </a:rPr>
              <a:t>图，跟踪</a:t>
            </a:r>
            <a:r>
              <a:rPr lang="zh-CN" altLang="en-US" sz="1600" dirty="0">
                <a:latin typeface="华文中宋" panose="02010600040101010101" charset="-122"/>
                <a:ea typeface="华文中宋" panose="02010600040101010101" charset="-122"/>
              </a:rPr>
              <a:t>变化的影响就容易多了。例如</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源代码文件 </a:t>
            </a:r>
            <a:r>
              <a:rPr lang="en-US" altLang="zh-CN" sz="1600" dirty="0">
                <a:latin typeface="华文中宋" panose="02010600040101010101" charset="-122"/>
                <a:ea typeface="华文中宋" panose="02010600040101010101" charset="-122"/>
              </a:rPr>
              <a:t>signal. h</a:t>
            </a:r>
            <a:r>
              <a:rPr lang="zh-CN" altLang="en-US" sz="1600" dirty="0">
                <a:latin typeface="华文中宋" panose="02010600040101010101" charset="-122"/>
                <a:ea typeface="华文中宋" panose="02010600040101010101" charset="-122"/>
              </a:rPr>
              <a:t>发生了变化将需要重新编译</a:t>
            </a:r>
            <a:r>
              <a:rPr lang="en-US" altLang="zh-CN" sz="1600" dirty="0">
                <a:latin typeface="华文中宋" panose="02010600040101010101" charset="-122"/>
                <a:ea typeface="华文中宋" panose="02010600040101010101" charset="-122"/>
              </a:rPr>
              <a:t>signal.cpp</a:t>
            </a:r>
            <a:r>
              <a:rPr lang="zh-CN" altLang="en-US" sz="1600" dirty="0" smtClean="0">
                <a:latin typeface="华文中宋" panose="02010600040101010101" charset="-122"/>
                <a:ea typeface="华文中宋" panose="02010600040101010101" charset="-122"/>
              </a:rPr>
              <a:t>、</a:t>
            </a:r>
            <a:r>
              <a:rPr lang="en-US" altLang="zh-CN" sz="1600" dirty="0" smtClean="0">
                <a:latin typeface="华文中宋" panose="02010600040101010101" charset="-122"/>
                <a:ea typeface="华文中宋" panose="02010600040101010101" charset="-122"/>
              </a:rPr>
              <a:t>interp.cpp</a:t>
            </a:r>
            <a:r>
              <a:rPr lang="zh-CN" altLang="en-US" sz="1600" dirty="0" smtClean="0">
                <a:latin typeface="华文中宋" panose="02010600040101010101" charset="-122"/>
                <a:ea typeface="华文中宋" panose="02010600040101010101" charset="-122"/>
              </a:rPr>
              <a:t>及</a:t>
            </a:r>
            <a:r>
              <a:rPr lang="en-US" altLang="zh-CN" sz="1600" dirty="0">
                <a:latin typeface="华文中宋" panose="02010600040101010101" charset="-122"/>
                <a:ea typeface="华文中宋" panose="02010600040101010101" charset="-122"/>
              </a:rPr>
              <a:t>device.cpp</a:t>
            </a:r>
            <a:r>
              <a:rPr lang="zh-CN" altLang="en-US" sz="1600" dirty="0">
                <a:latin typeface="华文中宋" panose="02010600040101010101" charset="-122"/>
                <a:ea typeface="华文中宋" panose="02010600040101010101" charset="-122"/>
              </a:rPr>
              <a:t>这三个文件。</a:t>
            </a:r>
            <a:r>
              <a:rPr lang="zh-CN" altLang="en-US" sz="1600" b="1" dirty="0">
                <a:solidFill>
                  <a:srgbClr val="C00000"/>
                </a:solidFill>
                <a:latin typeface="华文中宋" panose="02010600040101010101" charset="-122"/>
                <a:ea typeface="华文中宋" panose="02010600040101010101" charset="-122"/>
              </a:rPr>
              <a:t>该图也显示了</a:t>
            </a:r>
            <a:r>
              <a:rPr lang="en-US" altLang="zh-CN" sz="1600" b="1" dirty="0" err="1" smtClean="0">
                <a:solidFill>
                  <a:srgbClr val="C00000"/>
                </a:solidFill>
                <a:latin typeface="华文中宋" panose="02010600040101010101" charset="-122"/>
                <a:ea typeface="华文中宋" panose="02010600040101010101" charset="-122"/>
              </a:rPr>
              <a:t>irq.h</a:t>
            </a:r>
            <a:r>
              <a:rPr lang="zh-CN" altLang="en-US" sz="1600" b="1" dirty="0" smtClean="0">
                <a:solidFill>
                  <a:srgbClr val="C00000"/>
                </a:solidFill>
                <a:latin typeface="华文中宋" panose="02010600040101010101" charset="-122"/>
                <a:ea typeface="华文中宋" panose="02010600040101010101" charset="-122"/>
              </a:rPr>
              <a:t>文件</a:t>
            </a:r>
            <a:r>
              <a:rPr lang="zh-CN" altLang="en-US" sz="1600" b="1" dirty="0">
                <a:solidFill>
                  <a:srgbClr val="C00000"/>
                </a:solidFill>
                <a:latin typeface="华文中宋" panose="02010600040101010101" charset="-122"/>
                <a:ea typeface="华文中宋" panose="02010600040101010101" charset="-122"/>
              </a:rPr>
              <a:t>将不受影响。</a:t>
            </a:r>
            <a:endParaRPr lang="en-US" altLang="zh-CN" sz="1600" b="1" dirty="0">
              <a:solidFill>
                <a:srgbClr val="C00000"/>
              </a:solidFill>
              <a:latin typeface="华文中宋" panose="02010600040101010101" charset="-122"/>
              <a:ea typeface="华文中宋" panose="02010600040101010101" charset="-122"/>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PPT-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flipV="1">
            <a:off x="2895712" y="0"/>
            <a:ext cx="6400576" cy="671332"/>
          </a:xfrm>
          <a:prstGeom prst="rect">
            <a:avLst/>
          </a:prstGeom>
        </p:spPr>
      </p:pic>
      <p:sp>
        <p:nvSpPr>
          <p:cNvPr id="9" name="TOP-PPT-2"/>
          <p:cNvSpPr txBox="1"/>
          <p:nvPr>
            <p:custDataLst>
              <p:tags r:id="rId2"/>
            </p:custDataLst>
          </p:nvPr>
        </p:nvSpPr>
        <p:spPr>
          <a:xfrm>
            <a:off x="4714752" y="34724"/>
            <a:ext cx="2762494" cy="60769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gn="ctr">
              <a:defRPr/>
            </a:pPr>
            <a:r>
              <a:rPr lang="zh-CN" altLang="en-US" sz="280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rPr>
              <a:t>构件图和部署图</a:t>
            </a:r>
            <a:endParaRPr lang="zh-CN" altLang="en-US" sz="2800" b="0" noProof="0" dirty="0">
              <a:solidFill>
                <a:schemeClr val="bg1"/>
              </a:solidFill>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83" name="TOP-PPT-3"/>
          <p:cNvSpPr/>
          <p:nvPr/>
        </p:nvSpPr>
        <p:spPr>
          <a:xfrm>
            <a:off x="998538" y="1859185"/>
            <a:ext cx="7577137" cy="3500438"/>
          </a:xfrm>
          <a:prstGeom prst="rect">
            <a:avLst/>
          </a:prstGeom>
          <a:noFill/>
          <a:ln w="12700" cap="flat" cmpd="sng" algn="ctr">
            <a:noFill/>
            <a:prstDash val="solid"/>
            <a:miter lim="800000"/>
          </a:ln>
          <a:effectLst>
            <a:outerShdw blurRad="381000" dist="444500" dir="5400000" sx="90000" sy="90000" algn="ctr" rotWithShape="0">
              <a:prstClr val="black">
                <a:alpha val="15000"/>
              </a:prstClr>
            </a:outerShdw>
          </a:effectLst>
        </p:spPr>
        <p:txBody>
          <a:bodyPr anchor="ctr"/>
          <a:lstStyle/>
          <a:p>
            <a:pPr algn="ctr" fontAlgn="auto">
              <a:spcBef>
                <a:spcPts val="0"/>
              </a:spcBef>
              <a:spcAft>
                <a:spcPts val="0"/>
              </a:spcAft>
              <a:defRPr/>
            </a:pPr>
            <a:endParaRPr lang="zh-CN" altLang="en-US" b="1" kern="0" dirty="0">
              <a:solidFill>
                <a:prstClr val="white"/>
              </a:solidFill>
              <a:latin typeface="Arial" panose="020B0604020202020204" pitchFamily="34" charset="0"/>
              <a:ea typeface="思源黑体 CN Regular" panose="020B0500000000000000" pitchFamily="34" charset="-122"/>
              <a:sym typeface="Arial" panose="020B0604020202020204" pitchFamily="34" charset="0"/>
            </a:endParaRPr>
          </a:p>
        </p:txBody>
      </p:sp>
      <p:sp>
        <p:nvSpPr>
          <p:cNvPr id="90" name="文本框 16"/>
          <p:cNvSpPr txBox="1">
            <a:spLocks noChangeArrowheads="1"/>
          </p:cNvSpPr>
          <p:nvPr/>
        </p:nvSpPr>
        <p:spPr bwMode="auto">
          <a:xfrm>
            <a:off x="349250" y="728106"/>
            <a:ext cx="5744513" cy="540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b="1" dirty="0" smtClean="0">
                <a:solidFill>
                  <a:srgbClr val="C00000"/>
                </a:solidFill>
                <a:latin typeface="华文中宋" panose="02010600040101010101" charset="-122"/>
                <a:ea typeface="华文中宋" panose="02010600040101010101" charset="-122"/>
              </a:rPr>
              <a:t>8.1.5 </a:t>
            </a:r>
            <a:r>
              <a:rPr lang="zh-CN" altLang="en-US" sz="2400" b="1" dirty="0" smtClean="0">
                <a:solidFill>
                  <a:srgbClr val="C00000"/>
                </a:solidFill>
                <a:latin typeface="华文中宋" panose="02010600040101010101" charset="-122"/>
                <a:ea typeface="华文中宋" panose="02010600040101010101" charset="-122"/>
              </a:rPr>
              <a:t>接口使用构件图对系统建模及应用</a:t>
            </a:r>
            <a:endParaRPr lang="en-US" altLang="zh-CN" sz="2400" b="1" dirty="0" smtClean="0">
              <a:solidFill>
                <a:srgbClr val="C00000"/>
              </a:solidFill>
              <a:latin typeface="华文中宋" panose="02010600040101010101" charset="-122"/>
              <a:ea typeface="华文中宋" panose="02010600040101010101" charset="-122"/>
            </a:endParaRPr>
          </a:p>
          <a:p>
            <a:pPr>
              <a:lnSpc>
                <a:spcPct val="200000"/>
              </a:lnSpc>
            </a:pPr>
            <a:r>
              <a:rPr lang="en-US" altLang="zh-CN" sz="1600" dirty="0" smtClean="0">
                <a:latin typeface="华文中宋" panose="02010600040101010101" charset="-122"/>
                <a:ea typeface="华文中宋" panose="02010600040101010101" charset="-122"/>
              </a:rPr>
              <a:t>     2</a:t>
            </a:r>
            <a:r>
              <a:rPr lang="zh-CN" altLang="en-US" sz="1600" dirty="0" smtClean="0">
                <a:latin typeface="华文中宋" panose="02010600040101010101" charset="-122"/>
                <a:ea typeface="华文中宋" panose="02010600040101010101" charset="-122"/>
              </a:rPr>
              <a:t>）</a:t>
            </a:r>
            <a:r>
              <a:rPr lang="zh-CN" altLang="en-US" b="1" dirty="0" smtClean="0">
                <a:solidFill>
                  <a:srgbClr val="C00000"/>
                </a:solidFill>
                <a:latin typeface="华文中宋" panose="02010600040101010101" charset="-122"/>
                <a:ea typeface="华文中宋" panose="02010600040101010101" charset="-122"/>
              </a:rPr>
              <a:t>对</a:t>
            </a:r>
            <a:r>
              <a:rPr lang="zh-CN" altLang="en-US" b="1" dirty="0">
                <a:solidFill>
                  <a:srgbClr val="C00000"/>
                </a:solidFill>
                <a:latin typeface="华文中宋" panose="02010600040101010101" charset="-122"/>
                <a:ea typeface="华文中宋" panose="02010600040101010101" charset="-122"/>
              </a:rPr>
              <a:t>可执行体的发布</a:t>
            </a:r>
            <a:r>
              <a:rPr lang="zh-CN" altLang="en-US" b="1" dirty="0" smtClean="0">
                <a:solidFill>
                  <a:srgbClr val="C00000"/>
                </a:solidFill>
                <a:latin typeface="华文中宋" panose="02010600040101010101" charset="-122"/>
                <a:ea typeface="华文中宋" panose="02010600040101010101" charset="-122"/>
              </a:rPr>
              <a:t>建模</a:t>
            </a:r>
            <a:endParaRPr lang="en-US" altLang="zh-CN" b="1" dirty="0" smtClean="0">
              <a:solidFill>
                <a:srgbClr val="C00000"/>
              </a:solidFill>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软件</a:t>
            </a:r>
            <a:r>
              <a:rPr lang="zh-CN" altLang="en-US" sz="1600" dirty="0">
                <a:latin typeface="华文中宋" panose="02010600040101010101" charset="-122"/>
                <a:ea typeface="华文中宋" panose="02010600040101010101" charset="-122"/>
              </a:rPr>
              <a:t>的发布是交付给内部或外部用户的相对完整而且一致的组件系列。在组件的语境中，一个发布注重交付一个运行系统所必需的部分。当用构件图对发布建模时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其实是在对构成软件的物理部分</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即部署组件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所做的决策进行</a:t>
            </a:r>
            <a:r>
              <a:rPr lang="zh-CN" altLang="en-US" b="1" dirty="0">
                <a:solidFill>
                  <a:srgbClr val="C00000"/>
                </a:solidFill>
                <a:latin typeface="华文中宋" panose="02010600040101010101" charset="-122"/>
                <a:ea typeface="华文中宋" panose="02010600040101010101" charset="-122"/>
              </a:rPr>
              <a:t>可视化</a:t>
            </a:r>
            <a:r>
              <a:rPr lang="zh-CN" altLang="en-US" sz="1600" dirty="0">
                <a:latin typeface="华文中宋" panose="02010600040101010101" charset="-122"/>
                <a:ea typeface="华文中宋" panose="02010600040101010101" charset="-122"/>
              </a:rPr>
              <a:t>、</a:t>
            </a:r>
            <a:r>
              <a:rPr lang="zh-CN" altLang="en-US" b="1" dirty="0">
                <a:solidFill>
                  <a:srgbClr val="C00000"/>
                </a:solidFill>
                <a:latin typeface="华文中宋" panose="02010600040101010101" charset="-122"/>
                <a:ea typeface="华文中宋" panose="02010600040101010101" charset="-122"/>
              </a:rPr>
              <a:t>详述</a:t>
            </a:r>
            <a:r>
              <a:rPr lang="zh-CN" altLang="en-US" sz="1600" dirty="0">
                <a:latin typeface="华文中宋" panose="02010600040101010101" charset="-122"/>
                <a:ea typeface="华文中宋" panose="02010600040101010101" charset="-122"/>
              </a:rPr>
              <a:t>和</a:t>
            </a:r>
            <a:r>
              <a:rPr lang="zh-CN" altLang="en-US" b="1" dirty="0">
                <a:solidFill>
                  <a:srgbClr val="C00000"/>
                </a:solidFill>
                <a:latin typeface="华文中宋" panose="02010600040101010101" charset="-122"/>
                <a:ea typeface="华文中宋" panose="02010600040101010101" charset="-122"/>
              </a:rPr>
              <a:t>文档化</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sz="1600" dirty="0">
                <a:latin typeface="华文中宋" panose="02010600040101010101" charset="-122"/>
                <a:ea typeface="华文中宋" panose="02010600040101010101" charset="-122"/>
              </a:rPr>
              <a:t>对可执行程序的结构建模要遵循如下策略</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识别</a:t>
            </a:r>
            <a:r>
              <a:rPr lang="zh-CN" altLang="en-US" sz="1600" dirty="0">
                <a:latin typeface="华文中宋" panose="02010600040101010101" charset="-122"/>
                <a:ea typeface="华文中宋" panose="02010600040101010101" charset="-122"/>
              </a:rPr>
              <a:t>想建模的构件</a:t>
            </a:r>
            <a:r>
              <a:rPr lang="zh-CN" altLang="en-US" sz="1600" b="1" dirty="0">
                <a:solidFill>
                  <a:srgbClr val="C00000"/>
                </a:solidFill>
                <a:latin typeface="华文中宋" panose="02010600040101010101" charset="-122"/>
                <a:ea typeface="华文中宋" panose="02010600040101010101" charset="-122"/>
              </a:rPr>
              <a:t>集合</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考虑</a:t>
            </a:r>
            <a:r>
              <a:rPr lang="zh-CN" altLang="en-US" sz="1600" dirty="0">
                <a:latin typeface="华文中宋" panose="02010600040101010101" charset="-122"/>
                <a:ea typeface="华文中宋" panose="02010600040101010101" charset="-122"/>
              </a:rPr>
              <a:t>集合中各构件的不同</a:t>
            </a:r>
            <a:r>
              <a:rPr lang="zh-CN" altLang="en-US" b="1" dirty="0">
                <a:solidFill>
                  <a:srgbClr val="C00000"/>
                </a:solidFill>
                <a:latin typeface="华文中宋" panose="02010600040101010101" charset="-122"/>
                <a:ea typeface="华文中宋" panose="02010600040101010101" charset="-122"/>
              </a:rPr>
              <a:t>类型</a:t>
            </a:r>
            <a:r>
              <a:rPr lang="en-US" altLang="zh-CN"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1257300" lvl="2" indent="-342900">
              <a:lnSpc>
                <a:spcPct val="150000"/>
              </a:lnSpc>
              <a:buFont typeface="+mj-ea"/>
              <a:buAutoNum type="circleNumDbPlain"/>
            </a:pPr>
            <a:r>
              <a:rPr lang="zh-CN" altLang="en-US" sz="1600" dirty="0" smtClean="0">
                <a:latin typeface="华文中宋" panose="02010600040101010101" charset="-122"/>
                <a:ea typeface="华文中宋" panose="02010600040101010101" charset="-122"/>
              </a:rPr>
              <a:t>对</a:t>
            </a:r>
            <a:r>
              <a:rPr lang="zh-CN" altLang="en-US" sz="1600" dirty="0">
                <a:latin typeface="华文中宋" panose="02010600040101010101" charset="-122"/>
                <a:ea typeface="华文中宋" panose="02010600040101010101" charset="-122"/>
              </a:rPr>
              <a:t>这个集合中的每个构件</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分析它们之间的</a:t>
            </a:r>
            <a:r>
              <a:rPr lang="zh-CN" altLang="en-US" b="1" dirty="0">
                <a:solidFill>
                  <a:srgbClr val="C00000"/>
                </a:solidFill>
                <a:latin typeface="华文中宋" panose="02010600040101010101" charset="-122"/>
                <a:ea typeface="华文中宋" panose="02010600040101010101" charset="-122"/>
              </a:rPr>
              <a:t>关系</a:t>
            </a:r>
            <a:r>
              <a:rPr lang="zh-CN" altLang="en-US" sz="1600" dirty="0" smtClean="0">
                <a:latin typeface="华文中宋" panose="02010600040101010101" charset="-122"/>
                <a:ea typeface="华文中宋" panose="02010600040101010101" charset="-122"/>
              </a:rPr>
              <a:t>。</a:t>
            </a:r>
            <a:endParaRPr lang="en-US" altLang="zh-CN" sz="1600" dirty="0" smtClean="0">
              <a:latin typeface="华文中宋" panose="02010600040101010101" charset="-122"/>
              <a:ea typeface="华文中宋" panose="02010600040101010101" charset="-122"/>
            </a:endParaRPr>
          </a:p>
          <a:p>
            <a:pPr marL="742950" lvl="1" indent="-285750">
              <a:lnSpc>
                <a:spcPct val="150000"/>
              </a:lnSpc>
              <a:buFont typeface="Wingdings" panose="05000000000000000000" pitchFamily="2" charset="2"/>
              <a:buChar char="Ø"/>
            </a:pPr>
            <a:r>
              <a:rPr lang="zh-CN" altLang="en-US" sz="1600" dirty="0" smtClean="0">
                <a:latin typeface="华文中宋" panose="02010600040101010101" charset="-122"/>
                <a:ea typeface="华文中宋" panose="02010600040101010101" charset="-122"/>
              </a:rPr>
              <a:t>例如</a:t>
            </a:r>
            <a:r>
              <a:rPr lang="en-US" altLang="zh-CN" sz="1600" dirty="0">
                <a:latin typeface="华文中宋" panose="02010600040101010101" charset="-122"/>
                <a:ea typeface="华文中宋" panose="02010600040101010101" charset="-122"/>
              </a:rPr>
              <a:t>,</a:t>
            </a:r>
            <a:r>
              <a:rPr lang="zh-CN" altLang="en-US" sz="1600" dirty="0">
                <a:latin typeface="华文中宋" panose="02010600040101010101" charset="-122"/>
                <a:ea typeface="华文中宋" panose="02010600040101010101" charset="-122"/>
              </a:rPr>
              <a:t>图</a:t>
            </a:r>
            <a:r>
              <a:rPr lang="en-US" altLang="zh-CN" sz="1600" dirty="0">
                <a:latin typeface="华文中宋" panose="02010600040101010101" charset="-122"/>
                <a:ea typeface="华文中宋" panose="02010600040101010101" charset="-122"/>
              </a:rPr>
              <a:t>8.12</a:t>
            </a:r>
            <a:r>
              <a:rPr lang="zh-CN" altLang="en-US" sz="1600" dirty="0">
                <a:latin typeface="华文中宋" panose="02010600040101010101" charset="-122"/>
                <a:ea typeface="华文中宋" panose="02010600040101010101" charset="-122"/>
              </a:rPr>
              <a:t>中体现了</a:t>
            </a:r>
            <a:r>
              <a:rPr lang="en-US" altLang="zh-CN" sz="1600" dirty="0">
                <a:latin typeface="华文中宋" panose="02010600040101010101" charset="-122"/>
                <a:ea typeface="华文中宋" panose="02010600040101010101" charset="-122"/>
              </a:rPr>
              <a:t>callcenter.exe</a:t>
            </a:r>
            <a:r>
              <a:rPr lang="zh-CN" altLang="en-US" sz="1600" dirty="0">
                <a:latin typeface="华文中宋" panose="02010600040101010101" charset="-122"/>
                <a:ea typeface="华文中宋" panose="02010600040101010101" charset="-122"/>
              </a:rPr>
              <a:t>对</a:t>
            </a:r>
            <a:r>
              <a:rPr lang="en-US" altLang="zh-CN" sz="1600" dirty="0" err="1">
                <a:latin typeface="华文中宋" panose="02010600040101010101" charset="-122"/>
                <a:ea typeface="华文中宋" panose="02010600040101010101" charset="-122"/>
              </a:rPr>
              <a:t>sh_ttsu</a:t>
            </a:r>
            <a:r>
              <a:rPr lang="en-US" altLang="zh-CN" sz="1600" dirty="0">
                <a:latin typeface="华文中宋" panose="02010600040101010101" charset="-122"/>
                <a:ea typeface="华文中宋" panose="02010600040101010101" charset="-122"/>
              </a:rPr>
              <a:t>. </a:t>
            </a:r>
            <a:r>
              <a:rPr lang="en-US" altLang="zh-CN" sz="1600" dirty="0" err="1">
                <a:latin typeface="华文中宋" panose="02010600040101010101" charset="-122"/>
                <a:ea typeface="华文中宋" panose="02010600040101010101" charset="-122"/>
              </a:rPr>
              <a:t>dll</a:t>
            </a:r>
            <a:r>
              <a:rPr lang="zh-CN" altLang="en-US" sz="1600" dirty="0">
                <a:latin typeface="华文中宋" panose="02010600040101010101" charset="-122"/>
                <a:ea typeface="华文中宋" panose="02010600040101010101" charset="-122"/>
              </a:rPr>
              <a:t>和 </a:t>
            </a:r>
            <a:r>
              <a:rPr lang="en-US" altLang="zh-CN" sz="1600" dirty="0">
                <a:latin typeface="华文中宋" panose="02010600040101010101" charset="-122"/>
                <a:ea typeface="华文中宋" panose="02010600040101010101" charset="-122"/>
              </a:rPr>
              <a:t>shp_a3.dll </a:t>
            </a:r>
            <a:r>
              <a:rPr lang="zh-CN" altLang="en-US" sz="1600" dirty="0">
                <a:latin typeface="华文中宋" panose="02010600040101010101" charset="-122"/>
                <a:ea typeface="华文中宋" panose="02010600040101010101" charset="-122"/>
              </a:rPr>
              <a:t>这两个库的依赖。</a:t>
            </a:r>
            <a:endParaRPr lang="en-US" altLang="zh-CN" sz="1600" dirty="0" smtClean="0">
              <a:latin typeface="华文中宋" panose="02010600040101010101" charset="-122"/>
              <a:ea typeface="华文中宋" panose="02010600040101010101" charset="-122"/>
            </a:endParaRPr>
          </a:p>
        </p:txBody>
      </p:sp>
      <p:sp>
        <p:nvSpPr>
          <p:cNvPr id="2" name="AutoShape 1" descr="C:\Users\s'd\AppData\Roaming\Tencent\Users\1374126063\QQ\WinTemp\RichOle\Z26U3LEO_`F(U%C3PlNLP.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C:\Users\s'd\AppData\Roaming\Tencent\Users\1374126063\QQ\WinTemp\RichOle\Z26U3LEO_`F(U%C3PlNLP.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3" descr="C:\Users\s'd\AppData\Roaming\Tencent\Users\1374126063\QQ\WinTemp\RichOle\Z26U3LEO_`F(U%C3PlNLP.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313" name="Picture 1" descr="C:\Users\s'd\AppData\Roaming\Tencent\Users\1374126063\QQ\WinTemp\RichOle\XB]]7{GV$R0AI@)9HFKW_Q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763" y="1066229"/>
            <a:ext cx="6067425" cy="5086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PA" val="v4.1.3"/>
</p:tagLst>
</file>

<file path=ppt/tags/tag101.xml><?xml version="1.0" encoding="utf-8"?>
<p:tagLst xmlns:p="http://schemas.openxmlformats.org/presentationml/2006/main">
  <p:tag name="PA" val="v4.1.3"/>
</p:tagLst>
</file>

<file path=ppt/tags/tag102.xml><?xml version="1.0" encoding="utf-8"?>
<p:tagLst xmlns:p="http://schemas.openxmlformats.org/presentationml/2006/main">
  <p:tag name="PA" val="v4.1.3"/>
</p:tagLst>
</file>

<file path=ppt/tags/tag103.xml><?xml version="1.0" encoding="utf-8"?>
<p:tagLst xmlns:p="http://schemas.openxmlformats.org/presentationml/2006/main">
  <p:tag name="PA" val="v4.1.3"/>
</p:tagLst>
</file>

<file path=ppt/tags/tag104.xml><?xml version="1.0" encoding="utf-8"?>
<p:tagLst xmlns:p="http://schemas.openxmlformats.org/presentationml/2006/main">
  <p:tag name="PA" val="v4.1.3"/>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8681_4*l_h_i*1_1_2"/>
  <p:tag name="KSO_WM_TEMPLATE_CATEGORY" val="diagram"/>
  <p:tag name="KSO_WM_TEMPLATE_INDEX" val="2016868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DIAGRAM_SCHEMECOLOR_ID"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8681_4*l_h_i*1_2_2"/>
  <p:tag name="KSO_WM_TEMPLATE_CATEGORY" val="diagram"/>
  <p:tag name="KSO_WM_TEMPLATE_INDEX" val="2016868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DIAGRAM_SCHEMECOLOR_ID"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68681_4*l_i*1_1"/>
  <p:tag name="KSO_WM_TEMPLATE_CATEGORY" val="diagram"/>
  <p:tag name="KSO_WM_TEMPLATE_INDEX" val="20168681"/>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 name="KSO_WM_UNIT_DIAGRAM_SCHEMECOLOR_ID"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8681_4*l_h_i*1_3_2"/>
  <p:tag name="KSO_WM_TEMPLATE_CATEGORY" val="diagram"/>
  <p:tag name="KSO_WM_TEMPLATE_INDEX" val="2016868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DIAGRAM_SCHEMECOLOR_ID"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68681_4*l_h_i*1_4_2"/>
  <p:tag name="KSO_WM_TEMPLATE_CATEGORY" val="diagram"/>
  <p:tag name="KSO_WM_TEMPLATE_INDEX" val="2016868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DIAGRAM_SCHEMECOLOR_ID"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182018_3*n_h_i*1_1_4"/>
  <p:tag name="KSO_WM_TEMPLATE_CATEGORY" val="diagram"/>
  <p:tag name="KSO_WM_TEMPLATE_INDEX" val="20182018"/>
  <p:tag name="KSO_WM_UNIT_LAYERLEVEL" val="1_1_1"/>
  <p:tag name="KSO_WM_TAG_VERSION" val="1.0"/>
  <p:tag name="KSO_WM_BEAUTIFY_FLAG" val="#wm#"/>
  <p:tag name="KSO_WM_UNIT_FILL_FORE_SCHEMECOLOR_INDEX" val="5"/>
  <p:tag name="KSO_WM_UNIT_FILL_TYPE" val="1"/>
  <p:tag name="KSO_WM_UNIT_LINE_FORE_SCHEMECOLOR_INDEX" val="6"/>
  <p:tag name="KSO_WM_UNIT_LINE_FILL_TYPE" val="2"/>
  <p:tag name="KSO_WM_UNIT_TEXT_FILL_FORE_SCHEMECOLOR_INDEX" val="2"/>
  <p:tag name="KSO_WM_UNIT_TEXT_FILL_TYPE" val="1"/>
  <p:tag name="KSO_WM_UNIT_DIAGRAM_SCHEMECOLOR_ID" val="3"/>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68681_4*l_h_i*1_4_3"/>
  <p:tag name="KSO_WM_TEMPLATE_CATEGORY" val="diagram"/>
  <p:tag name="KSO_WM_TEMPLATE_INDEX" val="20168681"/>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DIAGRAM_SCHEMECOLOR_ID"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68681_4*l_h_i*1_2_3"/>
  <p:tag name="KSO_WM_TEMPLATE_CATEGORY" val="diagram"/>
  <p:tag name="KSO_WM_TEMPLATE_INDEX" val="20168681"/>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DIAGRAM_SCHEMECOLOR_ID"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68681_4*l_h_i*1_3_3"/>
  <p:tag name="KSO_WM_TEMPLATE_CATEGORY" val="diagram"/>
  <p:tag name="KSO_WM_TEMPLATE_INDEX" val="20168681"/>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DIAGRAM_SCHEMECOLOR_ID"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68681_4*l_h_i*1_1_3"/>
  <p:tag name="KSO_WM_TEMPLATE_CATEGORY" val="diagram"/>
  <p:tag name="KSO_WM_TEMPLATE_INDEX" val="20168681"/>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DIAGRAM_SCHEMECOLOR_ID" val="2"/>
</p:tagLst>
</file>

<file path=ppt/tags/tag114.xml><?xml version="1.0" encoding="utf-8"?>
<p:tagLst xmlns:p="http://schemas.openxmlformats.org/presentationml/2006/main">
  <p:tag name="KSO_WM_UNIT_RELATE_UNITID" val="diagram20168681_4*l_h_f*1_2_1"/>
  <p:tag name="KSO_WM_UNIT_PRESET_TEXT" val="Option 02"/>
  <p:tag name="KSO_WM_UNIT_NOCLEAR" val="0"/>
  <p:tag name="KSO_WM_UNIT_VALUE" val="5"/>
  <p:tag name="KSO_WM_UNIT_HIGHLIGHT" val="0"/>
  <p:tag name="KSO_WM_UNIT_COMPATIBLE" val="1"/>
  <p:tag name="KSO_WM_UNIT_DIAGRAM_ISNUMVISUAL" val="0"/>
  <p:tag name="KSO_WM_UNIT_DIAGRAM_ISREFERUNIT" val="0"/>
  <p:tag name="KSO_WM_DIAGRAM_GROUP_CODE" val="l1-1"/>
  <p:tag name="KSO_WM_UNIT_TYPE" val="l_h_g"/>
  <p:tag name="KSO_WM_UNIT_INDEX" val="1_2_1"/>
  <p:tag name="KSO_WM_UNIT_ID" val="diagram20168681_4*l_h_g*1_2_1"/>
  <p:tag name="KSO_WM_TEMPLATE_CATEGORY" val="diagram"/>
  <p:tag name="KSO_WM_TEMPLATE_INDEX" val="20168681"/>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115.xml><?xml version="1.0" encoding="utf-8"?>
<p:tagLst xmlns:p="http://schemas.openxmlformats.org/presentationml/2006/main">
  <p:tag name="KSO_WM_UNIT_RELATE_UNITID" val="diagram20168681_4*l_h_f*1_1_1"/>
  <p:tag name="KSO_WM_UNIT_PRESET_TEXT" val="Option 01"/>
  <p:tag name="KSO_WM_UNIT_NOCLEAR" val="0"/>
  <p:tag name="KSO_WM_UNIT_VALUE" val="5"/>
  <p:tag name="KSO_WM_UNIT_HIGHLIGHT" val="0"/>
  <p:tag name="KSO_WM_UNIT_COMPATIBLE" val="1"/>
  <p:tag name="KSO_WM_UNIT_DIAGRAM_ISNUMVISUAL" val="0"/>
  <p:tag name="KSO_WM_UNIT_DIAGRAM_ISREFERUNIT" val="0"/>
  <p:tag name="KSO_WM_DIAGRAM_GROUP_CODE" val="l1-1"/>
  <p:tag name="KSO_WM_UNIT_TYPE" val="l_h_g"/>
  <p:tag name="KSO_WM_UNIT_INDEX" val="1_1_1"/>
  <p:tag name="KSO_WM_UNIT_ID" val="diagram20168681_4*l_h_g*1_1_1"/>
  <p:tag name="KSO_WM_TEMPLATE_CATEGORY" val="diagram"/>
  <p:tag name="KSO_WM_TEMPLATE_INDEX" val="20168681"/>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116.xml><?xml version="1.0" encoding="utf-8"?>
<p:tagLst xmlns:p="http://schemas.openxmlformats.org/presentationml/2006/main">
  <p:tag name="KSO_WM_UNIT_RELATE_UNITID" val="diagram20168681_4*l_h_f*1_3_1"/>
  <p:tag name="KSO_WM_UNIT_PRESET_TEXT" val="Option 03"/>
  <p:tag name="KSO_WM_UNIT_NOCLEAR" val="0"/>
  <p:tag name="KSO_WM_UNIT_VALUE" val="5"/>
  <p:tag name="KSO_WM_UNIT_HIGHLIGHT" val="0"/>
  <p:tag name="KSO_WM_UNIT_COMPATIBLE" val="1"/>
  <p:tag name="KSO_WM_UNIT_DIAGRAM_ISNUMVISUAL" val="0"/>
  <p:tag name="KSO_WM_UNIT_DIAGRAM_ISREFERUNIT" val="0"/>
  <p:tag name="KSO_WM_DIAGRAM_GROUP_CODE" val="l1-1"/>
  <p:tag name="KSO_WM_UNIT_TYPE" val="l_h_g"/>
  <p:tag name="KSO_WM_UNIT_INDEX" val="1_3_1"/>
  <p:tag name="KSO_WM_UNIT_ID" val="diagram20168681_4*l_h_g*1_3_1"/>
  <p:tag name="KSO_WM_TEMPLATE_CATEGORY" val="diagram"/>
  <p:tag name="KSO_WM_TEMPLATE_INDEX" val="20168681"/>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117.xml><?xml version="1.0" encoding="utf-8"?>
<p:tagLst xmlns:p="http://schemas.openxmlformats.org/presentationml/2006/main">
  <p:tag name="KSO_WM_UNIT_RELATE_UNITID" val="diagram20168681_4*l_h_f*1_4_1"/>
  <p:tag name="KSO_WM_UNIT_PRESET_TEXT" val="Option 04"/>
  <p:tag name="KSO_WM_UNIT_NOCLEAR" val="0"/>
  <p:tag name="KSO_WM_UNIT_VALUE" val="5"/>
  <p:tag name="KSO_WM_UNIT_HIGHLIGHT" val="0"/>
  <p:tag name="KSO_WM_UNIT_COMPATIBLE" val="1"/>
  <p:tag name="KSO_WM_UNIT_DIAGRAM_ISNUMVISUAL" val="0"/>
  <p:tag name="KSO_WM_UNIT_DIAGRAM_ISREFERUNIT" val="0"/>
  <p:tag name="KSO_WM_DIAGRAM_GROUP_CODE" val="l1-1"/>
  <p:tag name="KSO_WM_UNIT_TYPE" val="l_h_g"/>
  <p:tag name="KSO_WM_UNIT_INDEX" val="1_4_1"/>
  <p:tag name="KSO_WM_UNIT_ID" val="diagram20168681_4*l_h_g*1_4_1"/>
  <p:tag name="KSO_WM_TEMPLATE_CATEGORY" val="diagram"/>
  <p:tag name="KSO_WM_TEMPLATE_INDEX" val="20168681"/>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118.xml><?xml version="1.0" encoding="utf-8"?>
<p:tagLst xmlns:p="http://schemas.openxmlformats.org/presentationml/2006/main">
  <p:tag name="KSO_WM_UNIT_PRESET_TEXT" val="Lorem ipsum dolor sit amet, consectetur adipisicing elit."/>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8681_4*l_h_f*1_1_1"/>
  <p:tag name="KSO_WM_TEMPLATE_CATEGORY" val="diagram"/>
  <p:tag name="KSO_WM_TEMPLATE_INDEX" val="20168681"/>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8681_4*l_h_i*1_1_1"/>
  <p:tag name="KSO_WM_TEMPLATE_CATEGORY" val="diagram"/>
  <p:tag name="KSO_WM_TEMPLATE_INDEX" val="20168681"/>
  <p:tag name="KSO_WM_UNIT_LAYERLEVEL" val="1_1_1"/>
  <p:tag name="KSO_WM_TAG_VERSION" val="1.0"/>
  <p:tag name="KSO_WM_BEAUTIFY_FLAG" val="#wm#"/>
  <p:tag name="KSO_WM_UNIT_LINE_FORE_SCHEMECOLOR_INDEX" val="13"/>
  <p:tag name="KSO_WM_UNIT_LINE_FILL_TYPE" val="2"/>
  <p:tag name="KSO_WM_UNIT_SHADOW_SCHEMECOLOR_INDEX" val="16"/>
  <p:tag name="KSO_WM_UNIT_TEXT_FILL_FORE_SCHEMECOLOR_INDEX" val="13"/>
  <p:tag name="KSO_WM_UNIT_TEXT_FILL_TYPE" val="1"/>
  <p:tag name="KSO_WM_UNIT_DIAGRAM_SCHEMECOLOR_ID"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7"/>
  <p:tag name="KSO_WM_UNIT_ID" val="diagram20182018_3*n_h_h_i*1_2_1_7"/>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DIAGRAM_SCHEMECOLOR_ID" val="3"/>
</p:tagLst>
</file>

<file path=ppt/tags/tag120.xml><?xml version="1.0" encoding="utf-8"?>
<p:tagLst xmlns:p="http://schemas.openxmlformats.org/presentationml/2006/main">
  <p:tag name="KSO_WM_UNIT_ISCONTENTSTITLE" val="0"/>
  <p:tag name="KSO_WM_UNIT_PRESET_TEXT" val="Option 01"/>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8681_4*l_h_a*1_1_1"/>
  <p:tag name="KSO_WM_TEMPLATE_CATEGORY" val="diagram"/>
  <p:tag name="KSO_WM_TEMPLATE_INDEX" val="20168681"/>
  <p:tag name="KSO_WM_UNIT_LAYERLEVEL" val="1_1_1"/>
  <p:tag name="KSO_WM_TAG_VERSION" val="1.0"/>
  <p:tag name="KSO_WM_BEAUTIFY_FLAG" val="#wm#"/>
  <p:tag name="KSO_WM_UNIT_TEXT_FILL_FORE_SCHEMECOLOR_INDEX" val="7"/>
  <p:tag name="KSO_WM_UNIT_TEXT_FILL_TYPE" val="1"/>
  <p:tag name="KSO_WM_UNIT_DIAGRAM_SCHEMECOLOR_ID" val="2"/>
</p:tagLst>
</file>

<file path=ppt/tags/tag121.xml><?xml version="1.0" encoding="utf-8"?>
<p:tagLst xmlns:p="http://schemas.openxmlformats.org/presentationml/2006/main">
  <p:tag name="KSO_WM_UNIT_PRESET_TEXT" val="Lorem ipsum dolor sit amet, consectetur adipisicing elit."/>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8681_4*l_h_f*1_2_1"/>
  <p:tag name="KSO_WM_TEMPLATE_CATEGORY" val="diagram"/>
  <p:tag name="KSO_WM_TEMPLATE_INDEX" val="20168681"/>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122.xml><?xml version="1.0" encoding="utf-8"?>
<p:tagLst xmlns:p="http://schemas.openxmlformats.org/presentationml/2006/main">
  <p:tag name="KSO_WM_UNIT_ISCONTENTSTITLE" val="0"/>
  <p:tag name="KSO_WM_UNIT_PRESET_TEXT" val="Option 02"/>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8681_4*l_h_a*1_2_1"/>
  <p:tag name="KSO_WM_TEMPLATE_CATEGORY" val="diagram"/>
  <p:tag name="KSO_WM_TEMPLATE_INDEX" val="20168681"/>
  <p:tag name="KSO_WM_UNIT_LAYERLEVEL" val="1_1_1"/>
  <p:tag name="KSO_WM_TAG_VERSION" val="1.0"/>
  <p:tag name="KSO_WM_BEAUTIFY_FLAG" val="#wm#"/>
  <p:tag name="KSO_WM_UNIT_TEXT_FILL_FORE_SCHEMECOLOR_INDEX" val="5"/>
  <p:tag name="KSO_WM_UNIT_TEXT_FILL_TYPE" val="1"/>
  <p:tag name="KSO_WM_UNIT_DIAGRAM_SCHEMECOLOR_ID" val="2"/>
</p:tagLst>
</file>

<file path=ppt/tags/tag123.xml><?xml version="1.0" encoding="utf-8"?>
<p:tagLst xmlns:p="http://schemas.openxmlformats.org/presentationml/2006/main">
  <p:tag name="KSO_WM_UNIT_PRESET_TEXT" val="Lorem ipsum dolor sit amet, consectetur adipisicing elit."/>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8681_4*l_h_f*1_3_1"/>
  <p:tag name="KSO_WM_TEMPLATE_CATEGORY" val="diagram"/>
  <p:tag name="KSO_WM_TEMPLATE_INDEX" val="20168681"/>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124.xml><?xml version="1.0" encoding="utf-8"?>
<p:tagLst xmlns:p="http://schemas.openxmlformats.org/presentationml/2006/main">
  <p:tag name="KSO_WM_UNIT_ISCONTENTSTITLE" val="0"/>
  <p:tag name="KSO_WM_UNIT_PRESET_TEXT" val="Option 03"/>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8681_4*l_h_a*1_3_1"/>
  <p:tag name="KSO_WM_TEMPLATE_CATEGORY" val="diagram"/>
  <p:tag name="KSO_WM_TEMPLATE_INDEX" val="20168681"/>
  <p:tag name="KSO_WM_UNIT_LAYERLEVEL" val="1_1_1"/>
  <p:tag name="KSO_WM_TAG_VERSION" val="1.0"/>
  <p:tag name="KSO_WM_BEAUTIFY_FLAG" val="#wm#"/>
  <p:tag name="KSO_WM_UNIT_TEXT_FILL_FORE_SCHEMECOLOR_INDEX" val="7"/>
  <p:tag name="KSO_WM_UNIT_TEXT_FILL_TYPE" val="1"/>
  <p:tag name="KSO_WM_UNIT_DIAGRAM_SCHEMECOLOR_ID" val="2"/>
</p:tagLst>
</file>

<file path=ppt/tags/tag125.xml><?xml version="1.0" encoding="utf-8"?>
<p:tagLst xmlns:p="http://schemas.openxmlformats.org/presentationml/2006/main">
  <p:tag name="KSO_WM_UNIT_PRESET_TEXT" val="Lorem ipsum dolor sit amet, consectetur adipisicing elit."/>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8681_4*l_h_f*1_4_1"/>
  <p:tag name="KSO_WM_TEMPLATE_CATEGORY" val="diagram"/>
  <p:tag name="KSO_WM_TEMPLATE_INDEX" val="20168681"/>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126.xml><?xml version="1.0" encoding="utf-8"?>
<p:tagLst xmlns:p="http://schemas.openxmlformats.org/presentationml/2006/main">
  <p:tag name="KSO_WM_UNIT_ISCONTENTSTITLE" val="0"/>
  <p:tag name="KSO_WM_UNIT_PRESET_TEXT" val="Option 04"/>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68681_4*l_h_a*1_4_1"/>
  <p:tag name="KSO_WM_TEMPLATE_CATEGORY" val="diagram"/>
  <p:tag name="KSO_WM_TEMPLATE_INDEX" val="20168681"/>
  <p:tag name="KSO_WM_UNIT_LAYERLEVEL" val="1_1_1"/>
  <p:tag name="KSO_WM_TAG_VERSION" val="1.0"/>
  <p:tag name="KSO_WM_BEAUTIFY_FLAG" val="#wm#"/>
  <p:tag name="KSO_WM_UNIT_TEXT_FILL_FORE_SCHEMECOLOR_INDEX" val="5"/>
  <p:tag name="KSO_WM_UNIT_TEXT_FILL_TYPE" val="1"/>
  <p:tag name="KSO_WM_UNIT_DIAGRAM_SCHEMECOLOR_ID"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8681_4*l_h_i*1_2_1"/>
  <p:tag name="KSO_WM_TEMPLATE_CATEGORY" val="diagram"/>
  <p:tag name="KSO_WM_TEMPLATE_INDEX" val="20168681"/>
  <p:tag name="KSO_WM_UNIT_LAYERLEVEL" val="1_1_1"/>
  <p:tag name="KSO_WM_TAG_VERSION" val="1.0"/>
  <p:tag name="KSO_WM_BEAUTIFY_FLAG" val="#wm#"/>
  <p:tag name="KSO_WM_UNIT_LINE_FORE_SCHEMECOLOR_INDEX" val="13"/>
  <p:tag name="KSO_WM_UNIT_LINE_FILL_TYPE" val="2"/>
  <p:tag name="KSO_WM_UNIT_SHADOW_SCHEMECOLOR_INDEX" val="16"/>
  <p:tag name="KSO_WM_UNIT_TEXT_FILL_FORE_SCHEMECOLOR_INDEX" val="13"/>
  <p:tag name="KSO_WM_UNIT_TEXT_FILL_TYPE" val="1"/>
  <p:tag name="KSO_WM_UNIT_DIAGRAM_SCHEMECOLOR_ID"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681_4*l_h_i*1_3_1"/>
  <p:tag name="KSO_WM_TEMPLATE_CATEGORY" val="diagram"/>
  <p:tag name="KSO_WM_TEMPLATE_INDEX" val="20168681"/>
  <p:tag name="KSO_WM_UNIT_LAYERLEVEL" val="1_1_1"/>
  <p:tag name="KSO_WM_TAG_VERSION" val="1.0"/>
  <p:tag name="KSO_WM_BEAUTIFY_FLAG" val="#wm#"/>
  <p:tag name="KSO_WM_UNIT_LINE_FORE_SCHEMECOLOR_INDEX" val="13"/>
  <p:tag name="KSO_WM_UNIT_LINE_FILL_TYPE" val="2"/>
  <p:tag name="KSO_WM_UNIT_SHADOW_SCHEMECOLOR_INDEX" val="16"/>
  <p:tag name="KSO_WM_UNIT_TEXT_FILL_FORE_SCHEMECOLOR_INDEX" val="13"/>
  <p:tag name="KSO_WM_UNIT_TEXT_FILL_TYPE" val="1"/>
  <p:tag name="KSO_WM_UNIT_DIAGRAM_SCHEMECOLOR_ID"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8681_4*l_h_i*1_4_1"/>
  <p:tag name="KSO_WM_TEMPLATE_CATEGORY" val="diagram"/>
  <p:tag name="KSO_WM_TEMPLATE_INDEX" val="20168681"/>
  <p:tag name="KSO_WM_UNIT_LAYERLEVEL" val="1_1_1"/>
  <p:tag name="KSO_WM_TAG_VERSION" val="1.0"/>
  <p:tag name="KSO_WM_BEAUTIFY_FLAG" val="#wm#"/>
  <p:tag name="KSO_WM_UNIT_LINE_FORE_SCHEMECOLOR_INDEX" val="13"/>
  <p:tag name="KSO_WM_UNIT_LINE_FILL_TYPE" val="2"/>
  <p:tag name="KSO_WM_UNIT_SHADOW_SCHEMECOLOR_INDEX" val="16"/>
  <p:tag name="KSO_WM_UNIT_TEXT_FILL_FORE_SCHEMECOLOR_INDEX" val="13"/>
  <p:tag name="KSO_WM_UNIT_TEXT_FILL_TYPE" val="1"/>
  <p:tag name="KSO_WM_UNIT_DIAGRAM_SCHEMECOLOR_ID"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6"/>
  <p:tag name="KSO_WM_UNIT_ID" val="diagram20182018_3*n_h_h_i*1_2_1_6"/>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130.xml><?xml version="1.0" encoding="utf-8"?>
<p:tagLst xmlns:p="http://schemas.openxmlformats.org/presentationml/2006/main">
  <p:tag name="PA" val="v4.1.3"/>
</p:tagLst>
</file>

<file path=ppt/tags/tag131.xml><?xml version="1.0" encoding="utf-8"?>
<p:tagLst xmlns:p="http://schemas.openxmlformats.org/presentationml/2006/main">
  <p:tag name="PA" val="v4.1.3"/>
</p:tagLst>
</file>

<file path=ppt/tags/tag132.xml><?xml version="1.0" encoding="utf-8"?>
<p:tagLst xmlns:p="http://schemas.openxmlformats.org/presentationml/2006/main">
  <p:tag name="PA" val="v4.1.3"/>
</p:tagLst>
</file>

<file path=ppt/tags/tag133.xml><?xml version="1.0" encoding="utf-8"?>
<p:tagLst xmlns:p="http://schemas.openxmlformats.org/presentationml/2006/main">
  <p:tag name="PA" val="v4.1.3"/>
</p:tagLst>
</file>

<file path=ppt/tags/tag134.xml><?xml version="1.0" encoding="utf-8"?>
<p:tagLst xmlns:p="http://schemas.openxmlformats.org/presentationml/2006/main">
  <p:tag name="PA" val="v4.1.3"/>
</p:tagLst>
</file>

<file path=ppt/tags/tag135.xml><?xml version="1.0" encoding="utf-8"?>
<p:tagLst xmlns:p="http://schemas.openxmlformats.org/presentationml/2006/main">
  <p:tag name="PA" val="v4.1.3"/>
</p:tagLst>
</file>

<file path=ppt/tags/tag136.xml><?xml version="1.0" encoding="utf-8"?>
<p:tagLst xmlns:p="http://schemas.openxmlformats.org/presentationml/2006/main">
  <p:tag name="PA" val="v4.1.3"/>
</p:tagLst>
</file>

<file path=ppt/tags/tag137.xml><?xml version="1.0" encoding="utf-8"?>
<p:tagLst xmlns:p="http://schemas.openxmlformats.org/presentationml/2006/main">
  <p:tag name="PA" val="v4.1.3"/>
</p:tagLst>
</file>

<file path=ppt/tags/tag138.xml><?xml version="1.0" encoding="utf-8"?>
<p:tagLst xmlns:p="http://schemas.openxmlformats.org/presentationml/2006/main">
  <p:tag name="PA" val="v4.1.3"/>
</p:tagLst>
</file>

<file path=ppt/tags/tag139.xml><?xml version="1.0" encoding="utf-8"?>
<p:tagLst xmlns:p="http://schemas.openxmlformats.org/presentationml/2006/main">
  <p:tag name="PA" val="v4.1.3"/>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5"/>
  <p:tag name="KSO_WM_UNIT_ID" val="diagram20182018_3*n_h_h_i*1_2_1_5"/>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140.xml><?xml version="1.0" encoding="utf-8"?>
<p:tagLst xmlns:p="http://schemas.openxmlformats.org/presentationml/2006/main">
  <p:tag name="PA" val="v4.1.3"/>
</p:tagLst>
</file>

<file path=ppt/tags/tag141.xml><?xml version="1.0" encoding="utf-8"?>
<p:tagLst xmlns:p="http://schemas.openxmlformats.org/presentationml/2006/main">
  <p:tag name="PA" val="v4.1.3"/>
</p:tagLst>
</file>

<file path=ppt/tags/tag142.xml><?xml version="1.0" encoding="utf-8"?>
<p:tagLst xmlns:p="http://schemas.openxmlformats.org/presentationml/2006/main">
  <p:tag name="PA" val="v4.1.3"/>
</p:tagLst>
</file>

<file path=ppt/tags/tag143.xml><?xml version="1.0" encoding="utf-8"?>
<p:tagLst xmlns:p="http://schemas.openxmlformats.org/presentationml/2006/main">
  <p:tag name="PA" val="v4.1.3"/>
</p:tagLst>
</file>

<file path=ppt/tags/tag144.xml><?xml version="1.0" encoding="utf-8"?>
<p:tagLst xmlns:p="http://schemas.openxmlformats.org/presentationml/2006/main">
  <p:tag name="PA" val="v4.1.3"/>
</p:tagLst>
</file>

<file path=ppt/tags/tag145.xml><?xml version="1.0" encoding="utf-8"?>
<p:tagLst xmlns:p="http://schemas.openxmlformats.org/presentationml/2006/main">
  <p:tag name="PA" val="v4.1.3"/>
</p:tagLst>
</file>

<file path=ppt/tags/tag146.xml><?xml version="1.0" encoding="utf-8"?>
<p:tagLst xmlns:p="http://schemas.openxmlformats.org/presentationml/2006/main">
  <p:tag name="PA" val="v4.1.3"/>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4_2*l_h_i*1_1_1"/>
  <p:tag name="KSO_WM_TEMPLATE_CATEGORY" val="diagram"/>
  <p:tag name="KSO_WM_TEMPLATE_INDEX" val="2018126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DIAGRAM_SCHEMECOLOR_ID" val="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1264_2*l_h_i*1_1_2"/>
  <p:tag name="KSO_WM_TEMPLATE_CATEGORY" val="diagram"/>
  <p:tag name="KSO_WM_TEMPLATE_INDEX" val="2018126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DIAGRAM_SCHEMECOLOR_ID"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1264_2*l_h_i*1_1_3"/>
  <p:tag name="KSO_WM_TEMPLATE_CATEGORY" val="diagram"/>
  <p:tag name="KSO_WM_TEMPLATE_INDEX" val="20181264"/>
  <p:tag name="KSO_WM_UNIT_LAYERLEVEL" val="1_1_1"/>
  <p:tag name="KSO_WM_TAG_VERSION" val="1.0"/>
  <p:tag name="KSO_WM_BEAUTIFY_FLAG" val="#wm#"/>
  <p:tag name="KSO_WM_UNIT_TEXT_FILL_FORE_SCHEMECOLOR_INDEX" val="13"/>
  <p:tag name="KSO_WM_UNIT_TEXT_FILL_TYPE" val="1"/>
  <p:tag name="KSO_WM_UNIT_DIAGRAM_SCHEMECOLOR_ID"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4"/>
  <p:tag name="KSO_WM_UNIT_ID" val="diagram20182018_3*n_h_h_i*1_2_1_4"/>
  <p:tag name="KSO_WM_TEMPLATE_CATEGORY" val="diagram"/>
  <p:tag name="KSO_WM_TEMPLATE_INDEX" val="20182018"/>
  <p:tag name="KSO_WM_UNIT_LAYERLEVEL" val="1_1_1_1"/>
  <p:tag name="KSO_WM_TAG_VERSION" val="1.0"/>
  <p:tag name="KSO_WM_BEAUTIFY_FLAG" val="#wm#"/>
  <p:tag name="KSO_WM_UNIT_LINE_FORE_SCHEMECOLOR_INDEX" val="8"/>
  <p:tag name="KSO_WM_UNIT_LINE_FILL_TYPE" val="2"/>
  <p:tag name="KSO_WM_UNIT_DIAGRAM_SCHEMECOLOR_ID" val="3"/>
</p:tagLst>
</file>

<file path=ppt/tags/tag150.xml><?xml version="1.0" encoding="utf-8"?>
<p:tagLst xmlns:p="http://schemas.openxmlformats.org/presentationml/2006/main">
  <p:tag name="KSO_WM_UNIT_ISCONTENTSTITLE" val="0"/>
  <p:tag name="KSO_WM_UNIT_ISNUMDGMTITLE" val="0"/>
  <p:tag name="KSO_WM_UNIT_PRESET_TEXT" val="点击输入标题内容"/>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1264_2*l_h_a*1_1_1"/>
  <p:tag name="KSO_WM_TEMPLATE_CATEGORY" val="diagram"/>
  <p:tag name="KSO_WM_TEMPLATE_INDEX" val="20181264"/>
  <p:tag name="KSO_WM_UNIT_LAYERLEVEL" val="1_1_1"/>
  <p:tag name="KSO_WM_TAG_VERSION" val="1.0"/>
  <p:tag name="KSO_WM_BEAUTIFY_FLAG" val="#wm#"/>
  <p:tag name="KSO_WM_UNIT_TEXT_FILL_FORE_SCHEMECOLOR_INDEX" val="13"/>
  <p:tag name="KSO_WM_UNIT_TEXT_FILL_TYPE" val="1"/>
  <p:tag name="KSO_WM_UNIT_DIAGRAM_SCHEMECOLOR_ID" val="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4_2*l_h_i*1_2_1"/>
  <p:tag name="KSO_WM_TEMPLATE_CATEGORY" val="diagram"/>
  <p:tag name="KSO_WM_TEMPLATE_INDEX" val="2018126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DIAGRAM_SCHEMECOLOR_ID" val="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1264_2*l_h_i*1_2_2"/>
  <p:tag name="KSO_WM_TEMPLATE_CATEGORY" val="diagram"/>
  <p:tag name="KSO_WM_TEMPLATE_INDEX" val="2018126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DIAGRAM_SCHEMECOLOR_ID"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1264_2*l_h_i*1_2_3"/>
  <p:tag name="KSO_WM_TEMPLATE_CATEGORY" val="diagram"/>
  <p:tag name="KSO_WM_TEMPLATE_INDEX" val="20181264"/>
  <p:tag name="KSO_WM_UNIT_LAYERLEVEL" val="1_1_1"/>
  <p:tag name="KSO_WM_TAG_VERSION" val="1.0"/>
  <p:tag name="KSO_WM_BEAUTIFY_FLAG" val="#wm#"/>
  <p:tag name="KSO_WM_UNIT_TEXT_FILL_FORE_SCHEMECOLOR_INDEX" val="13"/>
  <p:tag name="KSO_WM_UNIT_TEXT_FILL_TYPE" val="1"/>
  <p:tag name="KSO_WM_UNIT_DIAGRAM_SCHEMECOLOR_ID" val="0"/>
</p:tagLst>
</file>

<file path=ppt/tags/tag154.xml><?xml version="1.0" encoding="utf-8"?>
<p:tagLst xmlns:p="http://schemas.openxmlformats.org/presentationml/2006/main">
  <p:tag name="KSO_WM_UNIT_ISCONTENTSTITLE" val="0"/>
  <p:tag name="KSO_WM_UNIT_ISNUMDGMTITLE" val="0"/>
  <p:tag name="KSO_WM_UNIT_PRESET_TEXT" val="点击输入标题内容"/>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1264_2*l_h_a*1_2_1"/>
  <p:tag name="KSO_WM_TEMPLATE_CATEGORY" val="diagram"/>
  <p:tag name="KSO_WM_TEMPLATE_INDEX" val="20181264"/>
  <p:tag name="KSO_WM_UNIT_LAYERLEVEL" val="1_1_1"/>
  <p:tag name="KSO_WM_TAG_VERSION" val="1.0"/>
  <p:tag name="KSO_WM_BEAUTIFY_FLAG" val="#wm#"/>
  <p:tag name="KSO_WM_UNIT_TEXT_FILL_FORE_SCHEMECOLOR_INDEX" val="13"/>
  <p:tag name="KSO_WM_UNIT_TEXT_FILL_TYPE" val="1"/>
  <p:tag name="KSO_WM_UNIT_DIAGRAM_SCHEMECOLOR_ID"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4_2*l_h_i*1_3_1"/>
  <p:tag name="KSO_WM_TEMPLATE_CATEGORY" val="diagram"/>
  <p:tag name="KSO_WM_TEMPLATE_INDEX" val="2018126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DIAGRAM_SCHEMECOLOR_ID" val="0"/>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1264_2*l_h_i*1_3_2"/>
  <p:tag name="KSO_WM_TEMPLATE_CATEGORY" val="diagram"/>
  <p:tag name="KSO_WM_TEMPLATE_INDEX" val="2018126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DIAGRAM_SCHEMECOLOR_ID"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1264_2*l_h_i*1_3_3"/>
  <p:tag name="KSO_WM_TEMPLATE_CATEGORY" val="diagram"/>
  <p:tag name="KSO_WM_TEMPLATE_INDEX" val="20181264"/>
  <p:tag name="KSO_WM_UNIT_LAYERLEVEL" val="1_1_1"/>
  <p:tag name="KSO_WM_TAG_VERSION" val="1.0"/>
  <p:tag name="KSO_WM_BEAUTIFY_FLAG" val="#wm#"/>
  <p:tag name="KSO_WM_UNIT_TEXT_FILL_FORE_SCHEMECOLOR_INDEX" val="13"/>
  <p:tag name="KSO_WM_UNIT_TEXT_FILL_TYPE" val="1"/>
  <p:tag name="KSO_WM_UNIT_DIAGRAM_SCHEMECOLOR_ID" val="0"/>
</p:tagLst>
</file>

<file path=ppt/tags/tag158.xml><?xml version="1.0" encoding="utf-8"?>
<p:tagLst xmlns:p="http://schemas.openxmlformats.org/presentationml/2006/main">
  <p:tag name="KSO_WM_UNIT_ISCONTENTSTITLE" val="0"/>
  <p:tag name="KSO_WM_UNIT_ISNUMDGMTITLE" val="0"/>
  <p:tag name="KSO_WM_UNIT_PRESET_TEXT" val="点击输入标题内容"/>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1264_2*l_h_a*1_3_1"/>
  <p:tag name="KSO_WM_TEMPLATE_CATEGORY" val="diagram"/>
  <p:tag name="KSO_WM_TEMPLATE_INDEX" val="20181264"/>
  <p:tag name="KSO_WM_UNIT_LAYERLEVEL" val="1_1_1"/>
  <p:tag name="KSO_WM_TAG_VERSION" val="1.0"/>
  <p:tag name="KSO_WM_BEAUTIFY_FLAG" val="#wm#"/>
  <p:tag name="KSO_WM_UNIT_TEXT_FILL_FORE_SCHEMECOLOR_INDEX" val="13"/>
  <p:tag name="KSO_WM_UNIT_TEXT_FILL_TYPE" val="1"/>
  <p:tag name="KSO_WM_UNIT_DIAGRAM_SCHEMECOLOR_ID" val="0"/>
</p:tagLst>
</file>

<file path=ppt/tags/tag159.xml><?xml version="1.0" encoding="utf-8"?>
<p:tagLst xmlns:p="http://schemas.openxmlformats.org/presentationml/2006/main">
  <p:tag name="PA" val="v4.1.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82018_3*n_h_h_i*1_2_1_3"/>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DIAGRAM_SCHEMECOLOR_ID" val="3"/>
</p:tagLst>
</file>

<file path=ppt/tags/tag160.xml><?xml version="1.0" encoding="utf-8"?>
<p:tagLst xmlns:p="http://schemas.openxmlformats.org/presentationml/2006/main">
  <p:tag name="PA" val="v4.1.3"/>
</p:tagLst>
</file>

<file path=ppt/tags/tag161.xml><?xml version="1.0" encoding="utf-8"?>
<p:tagLst xmlns:p="http://schemas.openxmlformats.org/presentationml/2006/main">
  <p:tag name="PA" val="v4.1.3"/>
</p:tagLst>
</file>

<file path=ppt/tags/tag162.xml><?xml version="1.0" encoding="utf-8"?>
<p:tagLst xmlns:p="http://schemas.openxmlformats.org/presentationml/2006/main">
  <p:tag name="KSO_WM_TAG_VERSION" val="1.0"/>
  <p:tag name="KSO_WM_BEAUTIFY_FLAG" val="#wm#"/>
  <p:tag name="KSO_WM_UNIT_TYPE" val="i"/>
  <p:tag name="KSO_WM_UNIT_ID" val="diagram160145_4*i*0"/>
  <p:tag name="KSO_WM_TEMPLATE_CATEGORY" val="diagram"/>
  <p:tag name="KSO_WM_TEMPLATE_INDEX" val="160145"/>
  <p:tag name="KSO_WM_UNIT_INDEX" val="0"/>
</p:tagLst>
</file>

<file path=ppt/tags/tag163.xml><?xml version="1.0" encoding="utf-8"?>
<p:tagLst xmlns:p="http://schemas.openxmlformats.org/presentationml/2006/main">
  <p:tag name="KSO_WM_TEMPLATE_CATEGORY" val="diagram"/>
  <p:tag name="KSO_WM_TEMPLATE_INDEX" val="160145"/>
  <p:tag name="KSO_WM_TAG_VERSION" val="1.0"/>
  <p:tag name="KSO_WM_UNIT_TYPE" val="l_i"/>
  <p:tag name="KSO_WM_UNIT_INDEX" val="1_1"/>
  <p:tag name="KSO_WM_UNIT_ID" val="diagram160145_4*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3"/>
  <p:tag name="KSO_WM_UNIT_TEXT_FILL_TYPE" val="1"/>
</p:tagLst>
</file>

<file path=ppt/tags/tag164.xml><?xml version="1.0" encoding="utf-8"?>
<p:tagLst xmlns:p="http://schemas.openxmlformats.org/presentationml/2006/main">
  <p:tag name="KSO_WM_TEMPLATE_CATEGORY" val="diagram"/>
  <p:tag name="KSO_WM_TEMPLATE_INDEX" val="160145"/>
  <p:tag name="KSO_WM_TAG_VERSION" val="1.0"/>
  <p:tag name="KSO_WM_UNIT_TYPE" val="l_h_f"/>
  <p:tag name="KSO_WM_UNIT_INDEX" val="1_1_1"/>
  <p:tag name="KSO_WM_UNIT_ID" val="diagram160145_4*l_h_f*1_1_1"/>
  <p:tag name="KSO_WM_UNIT_CLEAR" val="1"/>
  <p:tag name="KSO_WM_UNIT_LAYERLEVEL" val="1_1_1"/>
  <p:tag name="KSO_WM_UNIT_VALUE" val="50"/>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Lst>
</file>

<file path=ppt/tags/tag165.xml><?xml version="1.0" encoding="utf-8"?>
<p:tagLst xmlns:p="http://schemas.openxmlformats.org/presentationml/2006/main">
  <p:tag name="KSO_WM_TEMPLATE_CATEGORY" val="diagram"/>
  <p:tag name="KSO_WM_TEMPLATE_INDEX" val="160145"/>
  <p:tag name="KSO_WM_TAG_VERSION" val="1.0"/>
  <p:tag name="KSO_WM_UNIT_TYPE" val="l_i"/>
  <p:tag name="KSO_WM_UNIT_INDEX" val="1_2"/>
  <p:tag name="KSO_WM_UNIT_ID" val="diagram160145_4*l_i*1_2"/>
  <p:tag name="KSO_WM_UNIT_CLEAR" val="1"/>
  <p:tag name="KSO_WM_UNIT_LAYERLEVEL" val="1_1"/>
  <p:tag name="KSO_WM_BEAUTIFY_FLAG" val="#wm#"/>
  <p:tag name="KSO_WM_DIAGRAM_GROUP_CODE" val="l1-1"/>
  <p:tag name="KSO_WM_UNIT_FILL_FORE_SCHEMECOLOR_INDEX" val="5"/>
  <p:tag name="KSO_WM_UNIT_FILL_TYPE" val="1"/>
</p:tagLst>
</file>

<file path=ppt/tags/tag166.xml><?xml version="1.0" encoding="utf-8"?>
<p:tagLst xmlns:p="http://schemas.openxmlformats.org/presentationml/2006/main">
  <p:tag name="KSO_WM_TAG_VERSION" val="1.0"/>
  <p:tag name="KSO_WM_BEAUTIFY_FLAG" val="#wm#"/>
  <p:tag name="KSO_WM_UNIT_TYPE" val="i"/>
  <p:tag name="KSO_WM_UNIT_ID" val="diagram160145_4*i*7"/>
  <p:tag name="KSO_WM_TEMPLATE_CATEGORY" val="diagram"/>
  <p:tag name="KSO_WM_TEMPLATE_INDEX" val="160145"/>
  <p:tag name="KSO_WM_UNIT_INDEX" val="7"/>
</p:tagLst>
</file>

<file path=ppt/tags/tag167.xml><?xml version="1.0" encoding="utf-8"?>
<p:tagLst xmlns:p="http://schemas.openxmlformats.org/presentationml/2006/main">
  <p:tag name="KSO_WM_TEMPLATE_CATEGORY" val="diagram"/>
  <p:tag name="KSO_WM_TEMPLATE_INDEX" val="160145"/>
  <p:tag name="KSO_WM_TAG_VERSION" val="1.0"/>
  <p:tag name="KSO_WM_UNIT_TYPE" val="l_i"/>
  <p:tag name="KSO_WM_UNIT_INDEX" val="1_3"/>
  <p:tag name="KSO_WM_UNIT_ID" val="diagram160145_4*l_i*1_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3"/>
  <p:tag name="KSO_WM_UNIT_TEXT_FILL_TYPE" val="1"/>
</p:tagLst>
</file>

<file path=ppt/tags/tag168.xml><?xml version="1.0" encoding="utf-8"?>
<p:tagLst xmlns:p="http://schemas.openxmlformats.org/presentationml/2006/main">
  <p:tag name="KSO_WM_TEMPLATE_CATEGORY" val="diagram"/>
  <p:tag name="KSO_WM_TEMPLATE_INDEX" val="160145"/>
  <p:tag name="KSO_WM_TAG_VERSION" val="1.0"/>
  <p:tag name="KSO_WM_UNIT_TYPE" val="l_h_f"/>
  <p:tag name="KSO_WM_UNIT_INDEX" val="1_2_1"/>
  <p:tag name="KSO_WM_UNIT_ID" val="diagram160145_4*l_h_f*1_2_1"/>
  <p:tag name="KSO_WM_UNIT_CLEAR" val="1"/>
  <p:tag name="KSO_WM_UNIT_LAYERLEVEL" val="1_1_1"/>
  <p:tag name="KSO_WM_UNIT_VALUE" val="50"/>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Lst>
</file>

<file path=ppt/tags/tag169.xml><?xml version="1.0" encoding="utf-8"?>
<p:tagLst xmlns:p="http://schemas.openxmlformats.org/presentationml/2006/main">
  <p:tag name="KSO_WM_TEMPLATE_CATEGORY" val="diagram"/>
  <p:tag name="KSO_WM_TEMPLATE_INDEX" val="160145"/>
  <p:tag name="KSO_WM_TAG_VERSION" val="1.0"/>
  <p:tag name="KSO_WM_UNIT_TYPE" val="l_i"/>
  <p:tag name="KSO_WM_UNIT_INDEX" val="1_4"/>
  <p:tag name="KSO_WM_UNIT_ID" val="diagram160145_4*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3"/>
  <p:tag name="KSO_WM_UNIT_TEXT_FILL_TYPE" val="1"/>
</p:tagLst>
</file>

<file path=ppt/tags/tag17.xml><?xml version="1.0" encoding="utf-8"?>
<p:tagLst xmlns:p="http://schemas.openxmlformats.org/presentationml/2006/main">
  <p:tag name="KSO_WM_UNIT_SUBTYPE" val="a"/>
  <p:tag name="KSO_WM_UNIT_PRESET_TEXT" val="单击此处添加文本"/>
  <p:tag name="KSO_WM_UNIT_NOCLEAR" val="0"/>
  <p:tag name="KSO_WM_UNIT_VALUE" val="1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182018_3*n_h_h_f*1_2_1_1"/>
  <p:tag name="KSO_WM_TEMPLATE_CATEGORY" val="diagram"/>
  <p:tag name="KSO_WM_TEMPLATE_INDEX" val="20182018"/>
  <p:tag name="KSO_WM_UNIT_LAYERLEVEL" val="1_1_1_1"/>
  <p:tag name="KSO_WM_TAG_VERSION" val="1.0"/>
  <p:tag name="KSO_WM_BEAUTIFY_FLAG" val="#wm#"/>
  <p:tag name="KSO_WM_UNIT_TEXT_FILL_FORE_SCHEMECOLOR_INDEX" val="13"/>
  <p:tag name="KSO_WM_UNIT_TEXT_FILL_TYPE" val="1"/>
  <p:tag name="KSO_WM_UNIT_DIAGRAM_SCHEMECOLOR_ID" val="3"/>
</p:tagLst>
</file>

<file path=ppt/tags/tag170.xml><?xml version="1.0" encoding="utf-8"?>
<p:tagLst xmlns:p="http://schemas.openxmlformats.org/presentationml/2006/main">
  <p:tag name="KSO_WM_TAG_VERSION" val="1.0"/>
  <p:tag name="KSO_WM_BEAUTIFY_FLAG" val="#wm#"/>
  <p:tag name="KSO_WM_UNIT_TYPE" val="i"/>
  <p:tag name="KSO_WM_UNIT_ID" val="diagram160145_4*i*14"/>
  <p:tag name="KSO_WM_TEMPLATE_CATEGORY" val="diagram"/>
  <p:tag name="KSO_WM_TEMPLATE_INDEX" val="160145"/>
  <p:tag name="KSO_WM_UNIT_INDEX" val="14"/>
</p:tagLst>
</file>

<file path=ppt/tags/tag171.xml><?xml version="1.0" encoding="utf-8"?>
<p:tagLst xmlns:p="http://schemas.openxmlformats.org/presentationml/2006/main">
  <p:tag name="KSO_WM_TEMPLATE_CATEGORY" val="diagram"/>
  <p:tag name="KSO_WM_TEMPLATE_INDEX" val="160145"/>
  <p:tag name="KSO_WM_TAG_VERSION" val="1.0"/>
  <p:tag name="KSO_WM_UNIT_TYPE" val="l_i"/>
  <p:tag name="KSO_WM_UNIT_INDEX" val="1_5"/>
  <p:tag name="KSO_WM_UNIT_ID" val="diagram160145_4*l_i*1_5"/>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3"/>
  <p:tag name="KSO_WM_UNIT_TEXT_FILL_TYPE" val="1"/>
</p:tagLst>
</file>

<file path=ppt/tags/tag172.xml><?xml version="1.0" encoding="utf-8"?>
<p:tagLst xmlns:p="http://schemas.openxmlformats.org/presentationml/2006/main">
  <p:tag name="KSO_WM_TEMPLATE_CATEGORY" val="diagram"/>
  <p:tag name="KSO_WM_TEMPLATE_INDEX" val="160145"/>
  <p:tag name="KSO_WM_TAG_VERSION" val="1.0"/>
  <p:tag name="KSO_WM_UNIT_TYPE" val="l_h_f"/>
  <p:tag name="KSO_WM_UNIT_INDEX" val="1_3_1"/>
  <p:tag name="KSO_WM_UNIT_ID" val="diagram160145_4*l_h_f*1_3_1"/>
  <p:tag name="KSO_WM_UNIT_CLEAR" val="1"/>
  <p:tag name="KSO_WM_UNIT_LAYERLEVEL" val="1_1_1"/>
  <p:tag name="KSO_WM_UNIT_VALUE" val="50"/>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Lst>
</file>

<file path=ppt/tags/tag173.xml><?xml version="1.0" encoding="utf-8"?>
<p:tagLst xmlns:p="http://schemas.openxmlformats.org/presentationml/2006/main">
  <p:tag name="KSO_WM_TEMPLATE_CATEGORY" val="diagram"/>
  <p:tag name="KSO_WM_TEMPLATE_INDEX" val="160145"/>
  <p:tag name="KSO_WM_TAG_VERSION" val="1.0"/>
  <p:tag name="KSO_WM_UNIT_TYPE" val="l_i"/>
  <p:tag name="KSO_WM_UNIT_INDEX" val="1_6"/>
  <p:tag name="KSO_WM_UNIT_ID" val="diagram160145_4*l_i*1_6"/>
  <p:tag name="KSO_WM_UNIT_CLEAR" val="1"/>
  <p:tag name="KSO_WM_UNIT_LAYERLEVEL" val="1_1"/>
  <p:tag name="KSO_WM_BEAUTIFY_FLAG" val="#wm#"/>
  <p:tag name="KSO_WM_DIAGRAM_GROUP_CODE" val="l1-1"/>
  <p:tag name="KSO_WM_UNIT_FILL_FORE_SCHEMECOLOR_INDEX" val="7"/>
  <p:tag name="KSO_WM_UNIT_FILL_TYPE" val="1"/>
</p:tagLst>
</file>

<file path=ppt/tags/tag174.xml><?xml version="1.0" encoding="utf-8"?>
<p:tagLst xmlns:p="http://schemas.openxmlformats.org/presentationml/2006/main">
  <p:tag name="PA" val="v4.1.3"/>
</p:tagLst>
</file>

<file path=ppt/tags/tag175.xml><?xml version="1.0" encoding="utf-8"?>
<p:tagLst xmlns:p="http://schemas.openxmlformats.org/presentationml/2006/main">
  <p:tag name="PA" val="v4.1.3"/>
</p:tagLst>
</file>

<file path=ppt/tags/tag176.xml><?xml version="1.0" encoding="utf-8"?>
<p:tagLst xmlns:p="http://schemas.openxmlformats.org/presentationml/2006/main">
  <p:tag name="PA" val="v4.1.3"/>
</p:tagLst>
</file>

<file path=ppt/tags/tag177.xml><?xml version="1.0" encoding="utf-8"?>
<p:tagLst xmlns:p="http://schemas.openxmlformats.org/presentationml/2006/main">
  <p:tag name="PA" val="v4.1.3"/>
</p:tagLst>
</file>

<file path=ppt/tags/tag178.xml><?xml version="1.0" encoding="utf-8"?>
<p:tagLst xmlns:p="http://schemas.openxmlformats.org/presentationml/2006/main">
  <p:tag name="PA" val="v4.1.3"/>
</p:tagLst>
</file>

<file path=ppt/tags/tag179.xml><?xml version="1.0" encoding="utf-8"?>
<p:tagLst xmlns:p="http://schemas.openxmlformats.org/presentationml/2006/main">
  <p:tag name="PA" val="v4.1.3"/>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82018_3*n_h_h_i*1_2_1_1"/>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DIAGRAM_SCHEMECOLOR_ID" val="3"/>
</p:tagLst>
</file>

<file path=ppt/tags/tag180.xml><?xml version="1.0" encoding="utf-8"?>
<p:tagLst xmlns:p="http://schemas.openxmlformats.org/presentationml/2006/main">
  <p:tag name="PA" val="v4.1.3"/>
</p:tagLst>
</file>

<file path=ppt/tags/tag181.xml><?xml version="1.0" encoding="utf-8"?>
<p:tagLst xmlns:p="http://schemas.openxmlformats.org/presentationml/2006/main">
  <p:tag name="PA" val="v4.1.3"/>
</p:tagLst>
</file>

<file path=ppt/tags/tag182.xml><?xml version="1.0" encoding="utf-8"?>
<p:tagLst xmlns:p="http://schemas.openxmlformats.org/presentationml/2006/main">
  <p:tag name="PA" val="v4.1.3"/>
</p:tagLst>
</file>

<file path=ppt/tags/tag183.xml><?xml version="1.0" encoding="utf-8"?>
<p:tagLst xmlns:p="http://schemas.openxmlformats.org/presentationml/2006/main">
  <p:tag name="PA" val="v4.1.3"/>
</p:tagLst>
</file>

<file path=ppt/tags/tag184.xml><?xml version="1.0" encoding="utf-8"?>
<p:tagLst xmlns:p="http://schemas.openxmlformats.org/presentationml/2006/main">
  <p:tag name="PA" val="v4.1.3"/>
</p:tagLst>
</file>

<file path=ppt/tags/tag185.xml><?xml version="1.0" encoding="utf-8"?>
<p:tagLst xmlns:p="http://schemas.openxmlformats.org/presentationml/2006/main">
  <p:tag name="PA" val="v4.1.3"/>
</p:tagLst>
</file>

<file path=ppt/tags/tag186.xml><?xml version="1.0" encoding="utf-8"?>
<p:tagLst xmlns:p="http://schemas.openxmlformats.org/presentationml/2006/main">
  <p:tag name="PA" val="v4.1.3"/>
</p:tagLst>
</file>

<file path=ppt/tags/tag187.xml><?xml version="1.0" encoding="utf-8"?>
<p:tagLst xmlns:p="http://schemas.openxmlformats.org/presentationml/2006/main">
  <p:tag name="PA" val="v4.1.3"/>
</p:tagLst>
</file>

<file path=ppt/tags/tag188.xml><?xml version="1.0" encoding="utf-8"?>
<p:tagLst xmlns:p="http://schemas.openxmlformats.org/presentationml/2006/main">
  <p:tag name="PA" val="v4.1.3"/>
</p:tagLst>
</file>

<file path=ppt/tags/tag189.xml><?xml version="1.0" encoding="utf-8"?>
<p:tagLst xmlns:p="http://schemas.openxmlformats.org/presentationml/2006/main">
  <p:tag name="PA" val="v4.1.3"/>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7"/>
  <p:tag name="KSO_WM_UNIT_ID" val="diagram20182018_3*n_h_h_i*1_2_3_7"/>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DIAGRAM_SCHEMECOLOR_ID" val="3"/>
</p:tagLst>
</file>

<file path=ppt/tags/tag190.xml><?xml version="1.0" encoding="utf-8"?>
<p:tagLst xmlns:p="http://schemas.openxmlformats.org/presentationml/2006/main">
  <p:tag name="PA" val="v4.1.3"/>
</p:tagLst>
</file>

<file path=ppt/tags/tag191.xml><?xml version="1.0" encoding="utf-8"?>
<p:tagLst xmlns:p="http://schemas.openxmlformats.org/presentationml/2006/main">
  <p:tag name="PA" val="v4.1.3"/>
</p:tagLst>
</file>

<file path=ppt/tags/tag192.xml><?xml version="1.0" encoding="utf-8"?>
<p:tagLst xmlns:p="http://schemas.openxmlformats.org/presentationml/2006/main">
  <p:tag name="PA" val="v4.1.3"/>
</p:tagLst>
</file>

<file path=ppt/tags/tag193.xml><?xml version="1.0" encoding="utf-8"?>
<p:tagLst xmlns:p="http://schemas.openxmlformats.org/presentationml/2006/main">
  <p:tag name="PA" val="v4.1.3"/>
</p:tagLst>
</file>

<file path=ppt/tags/tag194.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a"/>
  <p:tag name="KSO_WM_UNIT_INDEX" val="1_1_1"/>
  <p:tag name="KSO_WM_UNIT_ID" val="diagram20198924_1*l_h_a*1_1_1"/>
  <p:tag name="KSO_WM_TEMPLATE_CATEGORY" val="diagram"/>
  <p:tag name="KSO_WM_TEMPLATE_INDEX" val="2019892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95.xml><?xml version="1.0" encoding="utf-8"?>
<p:tagLst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1_1"/>
  <p:tag name="KSO_WM_UNIT_ID" val="diagram20198924_1*l_h_f*1_1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96.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a"/>
  <p:tag name="KSO_WM_UNIT_INDEX" val="1_2_1"/>
  <p:tag name="KSO_WM_UNIT_ID" val="diagram20198924_1*l_h_a*1_2_1"/>
  <p:tag name="KSO_WM_TEMPLATE_CATEGORY" val="diagram"/>
  <p:tag name="KSO_WM_TEMPLATE_INDEX" val="2019892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97.xml><?xml version="1.0" encoding="utf-8"?>
<p:tagLst xmlns:p="http://schemas.openxmlformats.org/presentationml/2006/main">
  <p:tag name="KSO_WM_UNIT_DIAGRAM_MODELTYPE" val="stripeEnum"/>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UNIT_PLACING_PICTURE_MD4" val="0"/>
  <p:tag name="KSO_WM_DIAGRAM_GROUP_CODE" val="l1-1"/>
  <p:tag name="KSO_WM_UNIT_TYPE" val="l_h_f"/>
  <p:tag name="KSO_WM_UNIT_INDEX" val="1_2_1"/>
  <p:tag name="KSO_WM_UNIT_ID" val="diagram20198924_1*l_h_f*1_2_1"/>
  <p:tag name="KSO_WM_TEMPLATE_CATEGORY" val="diagram"/>
  <p:tag name="KSO_WM_TEMPLATE_INDEX" val="2019892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9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24_1*l_h_i*1_1_1"/>
  <p:tag name="KSO_WM_TEMPLATE_CATEGORY" val="diagram"/>
  <p:tag name="KSO_WM_TEMPLATE_INDEX" val="2019892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99.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924_1*l_h_i*1_2_1"/>
  <p:tag name="KSO_WM_TEMPLATE_CATEGORY" val="diagram"/>
  <p:tag name="KSO_WM_TEMPLATE_INDEX" val="2019892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6"/>
  <p:tag name="KSO_WM_UNIT_ID" val="diagram20182018_3*n_h_h_i*1_2_3_6"/>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20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24_1*l_h_i*1_1_2"/>
  <p:tag name="KSO_WM_TEMPLATE_CATEGORY" val="diagram"/>
  <p:tag name="KSO_WM_TEMPLATE_INDEX" val="2019892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0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924_1*l_h_i*1_2_2"/>
  <p:tag name="KSO_WM_TEMPLATE_CATEGORY" val="diagram"/>
  <p:tag name="KSO_WM_TEMPLATE_INDEX" val="2019892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02.xml><?xml version="1.0" encoding="utf-8"?>
<p:tagLst xmlns:p="http://schemas.openxmlformats.org/presentationml/2006/main">
  <p:tag name="PA" val="v4.1.3"/>
</p:tagLst>
</file>

<file path=ppt/tags/tag203.xml><?xml version="1.0" encoding="utf-8"?>
<p:tagLst xmlns:p="http://schemas.openxmlformats.org/presentationml/2006/main">
  <p:tag name="PA" val="v4.1.3"/>
</p:tagLst>
</file>

<file path=ppt/tags/tag204.xml><?xml version="1.0" encoding="utf-8"?>
<p:tagLst xmlns:p="http://schemas.openxmlformats.org/presentationml/2006/main">
  <p:tag name="PA" val="v4.1.3"/>
</p:tagLst>
</file>

<file path=ppt/tags/tag205.xml><?xml version="1.0" encoding="utf-8"?>
<p:tagLst xmlns:p="http://schemas.openxmlformats.org/presentationml/2006/main">
  <p:tag name="PA" val="v4.1.3"/>
</p:tagLst>
</file>

<file path=ppt/tags/tag206.xml><?xml version="1.0" encoding="utf-8"?>
<p:tagLst xmlns:p="http://schemas.openxmlformats.org/presentationml/2006/main">
  <p:tag name="PA" val="v4.1.3"/>
</p:tagLst>
</file>

<file path=ppt/tags/tag207.xml><?xml version="1.0" encoding="utf-8"?>
<p:tagLst xmlns:p="http://schemas.openxmlformats.org/presentationml/2006/main">
  <p:tag name="PA" val="v4.1.3"/>
</p:tagLst>
</file>

<file path=ppt/tags/tag208.xml><?xml version="1.0" encoding="utf-8"?>
<p:tagLst xmlns:p="http://schemas.openxmlformats.org/presentationml/2006/main">
  <p:tag name="PA" val="v4.1.3"/>
</p:tagLst>
</file>

<file path=ppt/tags/tag209.xml><?xml version="1.0" encoding="utf-8"?>
<p:tagLst xmlns:p="http://schemas.openxmlformats.org/presentationml/2006/main">
  <p:tag name="PA" val="v4.1.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5"/>
  <p:tag name="KSO_WM_UNIT_ID" val="diagram20182018_3*n_h_h_i*1_2_3_5"/>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210.xml><?xml version="1.0" encoding="utf-8"?>
<p:tagLst xmlns:p="http://schemas.openxmlformats.org/presentationml/2006/main">
  <p:tag name="PA" val="v4.1.3"/>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81961_2*l_i*1_1"/>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81961_2*l_i*1_2"/>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81961_2*l_i*1_3"/>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181961_2*l_i*1_4"/>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181961_2*l_i*1_5"/>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181961_2*l_i*1_6"/>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961_2*l_i*1_7"/>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8"/>
  <p:tag name="KSO_WM_UNIT_ID" val="diagram20181961_2*l_i*1_8"/>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9"/>
  <p:tag name="KSO_WM_UNIT_ID" val="diagram20181961_2*l_i*1_9"/>
  <p:tag name="KSO_WM_TEMPLATE_CATEGORY" val="diagram"/>
  <p:tag name="KSO_WM_TEMPLATE_INDEX" val="20181961"/>
  <p:tag name="KSO_WM_UNIT_LAYERLEVEL" val="1_1"/>
  <p:tag name="KSO_WM_TAG_VERSION" val="1.0"/>
  <p:tag name="KSO_WM_BEAUTIFY_FLAG" val="#wm#"/>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4"/>
  <p:tag name="KSO_WM_UNIT_ID" val="diagram20182018_3*n_h_h_i*1_2_3_4"/>
  <p:tag name="KSO_WM_TEMPLATE_CATEGORY" val="diagram"/>
  <p:tag name="KSO_WM_TEMPLATE_INDEX" val="20182018"/>
  <p:tag name="KSO_WM_UNIT_LAYERLEVEL" val="1_1_1_1"/>
  <p:tag name="KSO_WM_TAG_VERSION" val="1.0"/>
  <p:tag name="KSO_WM_BEAUTIFY_FLAG" val="#wm#"/>
  <p:tag name="KSO_WM_UNIT_LINE_FORE_SCHEMECOLOR_INDEX" val="8"/>
  <p:tag name="KSO_WM_UNIT_LINE_FILL_TYPE" val="2"/>
  <p:tag name="KSO_WM_UNIT_DIAGRAM_SCHEMECOLOR_ID" val="3"/>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0"/>
  <p:tag name="KSO_WM_UNIT_ID" val="diagram20181961_2*l_i*1_10"/>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1"/>
  <p:tag name="KSO_WM_UNIT_ID" val="diagram20181961_2*l_i*1_11"/>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2"/>
  <p:tag name="KSO_WM_UNIT_ID" val="diagram20181961_2*l_i*1_12"/>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3"/>
  <p:tag name="KSO_WM_UNIT_ID" val="diagram20181961_2*l_i*1_13"/>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4"/>
  <p:tag name="KSO_WM_UNIT_ID" val="diagram20181961_2*l_i*1_14"/>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5"/>
  <p:tag name="KSO_WM_UNIT_ID" val="diagram20181961_2*l_i*1_15"/>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6"/>
  <p:tag name="KSO_WM_UNIT_ID" val="diagram20181961_2*l_i*1_16"/>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7"/>
  <p:tag name="KSO_WM_UNIT_ID" val="diagram20181961_2*l_i*1_17"/>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8"/>
  <p:tag name="KSO_WM_UNIT_ID" val="diagram20181961_2*l_i*1_18"/>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9"/>
  <p:tag name="KSO_WM_UNIT_ID" val="diagram20181961_2*l_i*1_19"/>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2018_3*n_h_h_i*1_2_3_3"/>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DIAGRAM_SCHEMECOLOR_ID" val="3"/>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0"/>
  <p:tag name="KSO_WM_UNIT_ID" val="diagram20181961_2*l_i*1_20"/>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1"/>
  <p:tag name="KSO_WM_UNIT_ID" val="diagram20181961_2*l_i*1_21"/>
  <p:tag name="KSO_WM_TEMPLATE_CATEGORY" val="diagram"/>
  <p:tag name="KSO_WM_TEMPLATE_INDEX" val="20181961"/>
  <p:tag name="KSO_WM_UNIT_LAYERLEVEL" val="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2"/>
  <p:tag name="KSO_WM_UNIT_ID" val="diagram20181961_2*l_i*1_22"/>
  <p:tag name="KSO_WM_TEMPLATE_CATEGORY" val="diagram"/>
  <p:tag name="KSO_WM_TEMPLATE_INDEX" val="20181961"/>
  <p:tag name="KSO_WM_UNIT_LAYERLEVEL" val="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3"/>
  <p:tag name="KSO_WM_UNIT_ID" val="diagram20181961_2*l_i*1_23"/>
  <p:tag name="KSO_WM_TEMPLATE_CATEGORY" val="diagram"/>
  <p:tag name="KSO_WM_TEMPLATE_INDEX" val="20181961"/>
  <p:tag name="KSO_WM_UNIT_LAYERLEVEL" val="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4"/>
  <p:tag name="KSO_WM_UNIT_ID" val="diagram20181961_2*l_i*1_24"/>
  <p:tag name="KSO_WM_TEMPLATE_CATEGORY" val="diagram"/>
  <p:tag name="KSO_WM_TEMPLATE_INDEX" val="20181961"/>
  <p:tag name="KSO_WM_UNIT_LAYERLEVEL" val="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5"/>
  <p:tag name="KSO_WM_UNIT_ID" val="diagram20181961_2*l_i*1_25"/>
  <p:tag name="KSO_WM_TEMPLATE_CATEGORY" val="diagram"/>
  <p:tag name="KSO_WM_TEMPLATE_INDEX" val="20181961"/>
  <p:tag name="KSO_WM_UNIT_LAYERLEVEL" val="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6"/>
  <p:tag name="KSO_WM_UNIT_ID" val="diagram20181961_2*l_i*1_26"/>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7"/>
  <p:tag name="KSO_WM_UNIT_ID" val="diagram20181961_2*l_i*1_27"/>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8"/>
  <p:tag name="KSO_WM_UNIT_ID" val="diagram20181961_2*l_i*1_28"/>
  <p:tag name="KSO_WM_TEMPLATE_CATEGORY" val="diagram"/>
  <p:tag name="KSO_WM_TEMPLATE_INDEX" val="20181961"/>
  <p:tag name="KSO_WM_UNIT_LAYERLEVEL" val="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9"/>
  <p:tag name="KSO_WM_UNIT_ID" val="diagram20181961_2*l_i*1_29"/>
  <p:tag name="KSO_WM_TEMPLATE_CATEGORY" val="diagram"/>
  <p:tag name="KSO_WM_TEMPLATE_INDEX" val="20181961"/>
  <p:tag name="KSO_WM_UNIT_LAYERLEVEL" val="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4.xml><?xml version="1.0" encoding="utf-8"?>
<p:tagLst xmlns:p="http://schemas.openxmlformats.org/presentationml/2006/main">
  <p:tag name="KSO_WM_UNIT_SUBTYPE" val="a"/>
  <p:tag name="KSO_WM_UNIT_PRESET_TEXT" val="单击此处添加文本"/>
  <p:tag name="KSO_WM_UNIT_NOCLEAR" val="0"/>
  <p:tag name="KSO_WM_UNIT_VALUE" val="1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182018_3*n_h_h_f*1_2_3_1"/>
  <p:tag name="KSO_WM_TEMPLATE_CATEGORY" val="diagram"/>
  <p:tag name="KSO_WM_TEMPLATE_INDEX" val="20182018"/>
  <p:tag name="KSO_WM_UNIT_LAYERLEVEL" val="1_1_1_1"/>
  <p:tag name="KSO_WM_TAG_VERSION" val="1.0"/>
  <p:tag name="KSO_WM_BEAUTIFY_FLAG" val="#wm#"/>
  <p:tag name="KSO_WM_UNIT_TEXT_FILL_FORE_SCHEMECOLOR_INDEX" val="13"/>
  <p:tag name="KSO_WM_UNIT_TEXT_FILL_TYPE" val="1"/>
  <p:tag name="KSO_WM_UNIT_DIAGRAM_SCHEMECOLOR_ID" val="3"/>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0"/>
  <p:tag name="KSO_WM_UNIT_ID" val="diagram20181961_2*l_i*1_30"/>
  <p:tag name="KSO_WM_TEMPLATE_CATEGORY" val="diagram"/>
  <p:tag name="KSO_WM_TEMPLATE_INDEX" val="20181961"/>
  <p:tag name="KSO_WM_UNIT_LAYERLEVEL" val="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1"/>
  <p:tag name="KSO_WM_UNIT_ID" val="diagram20181961_2*l_i*1_31"/>
  <p:tag name="KSO_WM_TEMPLATE_CATEGORY" val="diagram"/>
  <p:tag name="KSO_WM_TEMPLATE_INDEX" val="20181961"/>
  <p:tag name="KSO_WM_UNIT_LAYERLEVEL" val="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2"/>
  <p:tag name="KSO_WM_UNIT_ID" val="diagram20181961_2*l_i*1_32"/>
  <p:tag name="KSO_WM_TEMPLATE_CATEGORY" val="diagram"/>
  <p:tag name="KSO_WM_TEMPLATE_INDEX" val="20181961"/>
  <p:tag name="KSO_WM_UNIT_LAYERLEVEL" val="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3"/>
  <p:tag name="KSO_WM_UNIT_ID" val="diagram20181961_2*l_i*1_33"/>
  <p:tag name="KSO_WM_TEMPLATE_CATEGORY" val="diagram"/>
  <p:tag name="KSO_WM_TEMPLATE_INDEX" val="20181961"/>
  <p:tag name="KSO_WM_UNIT_LAYERLEVEL" val="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44.xml><?xml version="1.0" encoding="utf-8"?>
<p:tagLst xmlns:p="http://schemas.openxmlformats.org/presentationml/2006/main">
  <p:tag name="PA" val="v4.1.3"/>
</p:tagLst>
</file>

<file path=ppt/tags/tag245.xml><?xml version="1.0" encoding="utf-8"?>
<p:tagLst xmlns:p="http://schemas.openxmlformats.org/presentationml/2006/main">
  <p:tag name="PA" val="v4.1.3"/>
</p:tagLst>
</file>

<file path=ppt/tags/tag246.xml><?xml version="1.0" encoding="utf-8"?>
<p:tagLst xmlns:p="http://schemas.openxmlformats.org/presentationml/2006/main">
  <p:tag name="PA" val="v4.1.3"/>
</p:tagLst>
</file>

<file path=ppt/tags/tag247.xml><?xml version="1.0" encoding="utf-8"?>
<p:tagLst xmlns:p="http://schemas.openxmlformats.org/presentationml/2006/main">
  <p:tag name="PA" val="v4.1.3"/>
</p:tagLst>
</file>

<file path=ppt/tags/tag248.xml><?xml version="1.0" encoding="utf-8"?>
<p:tagLst xmlns:p="http://schemas.openxmlformats.org/presentationml/2006/main">
  <p:tag name="PA" val="v4.1.3"/>
</p:tagLst>
</file>

<file path=ppt/tags/tag249.xml><?xml version="1.0" encoding="utf-8"?>
<p:tagLst xmlns:p="http://schemas.openxmlformats.org/presentationml/2006/main">
  <p:tag name="PA" val="v4.1.3"/>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182018_3*n_h_h_i*1_2_3_1"/>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DIAGRAM_SCHEMECOLOR_ID" val="3"/>
</p:tagLst>
</file>

<file path=ppt/tags/tag250.xml><?xml version="1.0" encoding="utf-8"?>
<p:tagLst xmlns:p="http://schemas.openxmlformats.org/presentationml/2006/main">
  <p:tag name="PA" val="v4.1.3"/>
</p:tagLst>
</file>

<file path=ppt/tags/tag251.xml><?xml version="1.0" encoding="utf-8"?>
<p:tagLst xmlns:p="http://schemas.openxmlformats.org/presentationml/2006/main">
  <p:tag name="PA" val="v4.1.3"/>
</p:tagLst>
</file>

<file path=ppt/tags/tag252.xml><?xml version="1.0" encoding="utf-8"?>
<p:tagLst xmlns:p="http://schemas.openxmlformats.org/presentationml/2006/main">
  <p:tag name="PA" val="v4.1.3"/>
</p:tagLst>
</file>

<file path=ppt/tags/tag253.xml><?xml version="1.0" encoding="utf-8"?>
<p:tagLst xmlns:p="http://schemas.openxmlformats.org/presentationml/2006/main">
  <p:tag name="PA" val="v4.1.3"/>
</p:tagLst>
</file>

<file path=ppt/tags/tag254.xml><?xml version="1.0" encoding="utf-8"?>
<p:tagLst xmlns:p="http://schemas.openxmlformats.org/presentationml/2006/main">
  <p:tag name="PA" val="v4.1.3"/>
</p:tagLst>
</file>

<file path=ppt/tags/tag255.xml><?xml version="1.0" encoding="utf-8"?>
<p:tagLst xmlns:p="http://schemas.openxmlformats.org/presentationml/2006/main">
  <p:tag name="PA" val="v4.1.3"/>
</p:tagLst>
</file>

<file path=ppt/tags/tag256.xml><?xml version="1.0" encoding="utf-8"?>
<p:tagLst xmlns:p="http://schemas.openxmlformats.org/presentationml/2006/main">
  <p:tag name="PA" val="v4.1.3"/>
</p:tagLst>
</file>

<file path=ppt/tags/tag257.xml><?xml version="1.0" encoding="utf-8"?>
<p:tagLst xmlns:p="http://schemas.openxmlformats.org/presentationml/2006/main">
  <p:tag name="PA" val="v4.1.3"/>
</p:tagLst>
</file>

<file path=ppt/tags/tag258.xml><?xml version="1.0" encoding="utf-8"?>
<p:tagLst xmlns:p="http://schemas.openxmlformats.org/presentationml/2006/main">
  <p:tag name="PA" val="v4.1.3"/>
</p:tagLst>
</file>

<file path=ppt/tags/tag259.xml><?xml version="1.0" encoding="utf-8"?>
<p:tagLst xmlns:p="http://schemas.openxmlformats.org/presentationml/2006/main">
  <p:tag name="PA" val="v4.1.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6"/>
  <p:tag name="KSO_WM_UNIT_ID" val="diagram20182018_3*n_h_h_i*1_2_2_6"/>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260.xml><?xml version="1.0" encoding="utf-8"?>
<p:tagLst xmlns:p="http://schemas.openxmlformats.org/presentationml/2006/main">
  <p:tag name="PA" val="v4.1.3"/>
</p:tagLst>
</file>

<file path=ppt/tags/tag261.xml><?xml version="1.0" encoding="utf-8"?>
<p:tagLst xmlns:p="http://schemas.openxmlformats.org/presentationml/2006/main">
  <p:tag name="PA" val="v4.1.3"/>
</p:tagLst>
</file>

<file path=ppt/tags/tag262.xml><?xml version="1.0" encoding="utf-8"?>
<p:tagLst xmlns:p="http://schemas.openxmlformats.org/presentationml/2006/main">
  <p:tag name="PA" val="v4.1.3"/>
</p:tagLst>
</file>

<file path=ppt/tags/tag263.xml><?xml version="1.0" encoding="utf-8"?>
<p:tagLst xmlns:p="http://schemas.openxmlformats.org/presentationml/2006/main">
  <p:tag name="PA" val="v4.1.3"/>
</p:tagLst>
</file>

<file path=ppt/tags/tag264.xml><?xml version="1.0" encoding="utf-8"?>
<p:tagLst xmlns:p="http://schemas.openxmlformats.org/presentationml/2006/main">
  <p:tag name="PA" val="v4.1.3"/>
</p:tagLst>
</file>

<file path=ppt/tags/tag265.xml><?xml version="1.0" encoding="utf-8"?>
<p:tagLst xmlns:p="http://schemas.openxmlformats.org/presentationml/2006/main">
  <p:tag name="PA" val="v4.1.3"/>
</p:tagLst>
</file>

<file path=ppt/tags/tag266.xml><?xml version="1.0" encoding="utf-8"?>
<p:tagLst xmlns:p="http://schemas.openxmlformats.org/presentationml/2006/main">
  <p:tag name="PA" val="v4.1.3"/>
</p:tagLst>
</file>

<file path=ppt/tags/tag267.xml><?xml version="1.0" encoding="utf-8"?>
<p:tagLst xmlns:p="http://schemas.openxmlformats.org/presentationml/2006/main">
  <p:tag name="PA" val="v4.1.3"/>
</p:tagLst>
</file>

<file path=ppt/tags/tag268.xml><?xml version="1.0" encoding="utf-8"?>
<p:tagLst xmlns:p="http://schemas.openxmlformats.org/presentationml/2006/main">
  <p:tag name="PA" val="v4.1.3"/>
</p:tagLst>
</file>

<file path=ppt/tags/tag269.xml><?xml version="1.0" encoding="utf-8"?>
<p:tagLst xmlns:p="http://schemas.openxmlformats.org/presentationml/2006/main">
  <p:tag name="PA" val="v4.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5"/>
  <p:tag name="KSO_WM_UNIT_ID" val="diagram20182018_3*n_h_h_i*1_2_2_5"/>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270.xml><?xml version="1.0" encoding="utf-8"?>
<p:tagLst xmlns:p="http://schemas.openxmlformats.org/presentationml/2006/main">
  <p:tag name="PA" val="v4.1.3"/>
</p:tagLst>
</file>

<file path=ppt/tags/tag271.xml><?xml version="1.0" encoding="utf-8"?>
<p:tagLst xmlns:p="http://schemas.openxmlformats.org/presentationml/2006/main">
  <p:tag name="PA" val="v4.1.3"/>
</p:tagLst>
</file>

<file path=ppt/tags/tag272.xml><?xml version="1.0" encoding="utf-8"?>
<p:tagLst xmlns:p="http://schemas.openxmlformats.org/presentationml/2006/main">
  <p:tag name="PA" val="v4.1.3"/>
</p:tagLst>
</file>

<file path=ppt/tags/tag273.xml><?xml version="1.0" encoding="utf-8"?>
<p:tagLst xmlns:p="http://schemas.openxmlformats.org/presentationml/2006/main">
  <p:tag name="PA" val="v4.1.3"/>
</p:tagLst>
</file>

<file path=ppt/tags/tag274.xml><?xml version="1.0" encoding="utf-8"?>
<p:tagLst xmlns:p="http://schemas.openxmlformats.org/presentationml/2006/main">
  <p:tag name="PA" val="v4.1.3"/>
</p:tagLst>
</file>

<file path=ppt/tags/tag275.xml><?xml version="1.0" encoding="utf-8"?>
<p:tagLst xmlns:p="http://schemas.openxmlformats.org/presentationml/2006/main">
  <p:tag name="PA" val="v4.1.3"/>
</p:tagLst>
</file>

<file path=ppt/tags/tag276.xml><?xml version="1.0" encoding="utf-8"?>
<p:tagLst xmlns:p="http://schemas.openxmlformats.org/presentationml/2006/main">
  <p:tag name="PA" val="v4.1.3"/>
</p:tagLst>
</file>

<file path=ppt/tags/tag277.xml><?xml version="1.0" encoding="utf-8"?>
<p:tagLst xmlns:p="http://schemas.openxmlformats.org/presentationml/2006/main">
  <p:tag name="PA" val="v4.1.3"/>
</p:tagLst>
</file>

<file path=ppt/tags/tag278.xml><?xml version="1.0" encoding="utf-8"?>
<p:tagLst xmlns:p="http://schemas.openxmlformats.org/presentationml/2006/main">
  <p:tag name="PA" val="v4.1.3"/>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7"/>
  <p:tag name="KSO_WM_UNIT_ID" val="diagram20182018_3*n_h_h_i*1_2_2_7"/>
  <p:tag name="KSO_WM_TEMPLATE_CATEGORY" val="diagram"/>
  <p:tag name="KSO_WM_TEMPLATE_INDEX" val="20182018"/>
  <p:tag name="KSO_WM_UNIT_LAYERLEVEL" val="1_1_1_1"/>
  <p:tag name="KSO_WM_TAG_VERSION" val="1.0"/>
  <p:tag name="KSO_WM_BEAUTIFY_FLAG" val="#wm#"/>
  <p:tag name="KSO_WM_UNIT_LINE_FORE_SCHEMECOLOR_INDEX" val="8"/>
  <p:tag name="KSO_WM_UNIT_LINE_FILL_TYPE" val="2"/>
  <p:tag name="KSO_WM_UNIT_DIAGRAM_SCHEMECOLOR_ID" val="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4"/>
  <p:tag name="KSO_WM_UNIT_ID" val="diagram20182018_3*n_h_h_i*1_2_2_4"/>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DIAGRAM_SCHEMECOLOR_ID" val="3"/>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82018_3*n_h_h_i*1_2_2_3"/>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DIAGRAM_SCHEMECOLOR_ID" val="3"/>
</p:tagLst>
</file>

<file path=ppt/tags/tag31.xml><?xml version="1.0" encoding="utf-8"?>
<p:tagLst xmlns:p="http://schemas.openxmlformats.org/presentationml/2006/main">
  <p:tag name="KSO_WM_UNIT_SUBTYPE" val="a"/>
  <p:tag name="KSO_WM_UNIT_PRESET_TEXT" val="单击此处添加文本"/>
  <p:tag name="KSO_WM_UNIT_NOCLEAR" val="0"/>
  <p:tag name="KSO_WM_UNIT_VALUE" val="1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82018_3*n_h_h_f*1_2_2_1"/>
  <p:tag name="KSO_WM_TEMPLATE_CATEGORY" val="diagram"/>
  <p:tag name="KSO_WM_TEMPLATE_INDEX" val="20182018"/>
  <p:tag name="KSO_WM_UNIT_LAYERLEVEL" val="1_1_1_1"/>
  <p:tag name="KSO_WM_TAG_VERSION" val="1.0"/>
  <p:tag name="KSO_WM_BEAUTIFY_FLAG" val="#wm#"/>
  <p:tag name="KSO_WM_UNIT_TEXT_FILL_FORE_SCHEMECOLOR_INDEX" val="13"/>
  <p:tag name="KSO_WM_UNIT_TEXT_FILL_TYPE" val="1"/>
  <p:tag name="KSO_WM_UNIT_DIAGRAM_SCHEMECOLOR_ID" val="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2018_3*n_h_h_i*1_2_2_1"/>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DIAGRAM_SCHEMECOLOR_ID" val="3"/>
</p:tagLst>
</file>

<file path=ppt/tags/tag3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82018_3*n_h_a*1_1_1"/>
  <p:tag name="KSO_WM_TEMPLATE_CATEGORY" val="diagram"/>
  <p:tag name="KSO_WM_TEMPLATE_INDEX" val="20182018"/>
  <p:tag name="KSO_WM_UNIT_LAYERLEVEL" val="1_1_1"/>
  <p:tag name="KSO_WM_TAG_VERSION" val="1.0"/>
  <p:tag name="KSO_WM_BEAUTIFY_FLAG" val="#wm#"/>
  <p:tag name="KSO_WM_UNIT_TEXT_FILL_FORE_SCHEMECOLOR_INDEX" val="14"/>
  <p:tag name="KSO_WM_UNIT_TEXT_FILL_TYPE" val="1"/>
  <p:tag name="KSO_WM_UNIT_DIAGRAM_SCHEMECOLOR_ID" val="3"/>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182018_3*n_h_i*1_1_3"/>
  <p:tag name="KSO_WM_TEMPLATE_CATEGORY" val="diagram"/>
  <p:tag name="KSO_WM_TEMPLATE_INDEX" val="20182018"/>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DIAGRAM_SCHEMECOLOR_ID" val="3"/>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182018_3*n_h_i*1_1_2"/>
  <p:tag name="KSO_WM_TEMPLATE_CATEGORY" val="diagram"/>
  <p:tag name="KSO_WM_TEMPLATE_INDEX" val="20182018"/>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DIAGRAM_SCHEMECOLOR_ID" val="3"/>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2018_3*n_h_i*1_1_1"/>
  <p:tag name="KSO_WM_TEMPLATE_CATEGORY" val="diagram"/>
  <p:tag name="KSO_WM_TEMPLATE_INDEX" val="20182018"/>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DIAGRAM_SCHEMECOLOR_ID" val="3"/>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7"/>
  <p:tag name="KSO_WM_UNIT_ID" val="diagram20182018_3*n_h_h_i*1_2_4_7"/>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DIAGRAM_SCHEMECOLOR_ID" val="3"/>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6"/>
  <p:tag name="KSO_WM_UNIT_ID" val="diagram20182018_3*n_h_h_i*1_2_4_6"/>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5"/>
  <p:tag name="KSO_WM_UNIT_ID" val="diagram20182018_3*n_h_h_i*1_2_4_5"/>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3"/>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4"/>
  <p:tag name="KSO_WM_UNIT_ID" val="diagram20182018_3*n_h_h_i*1_2_4_4"/>
  <p:tag name="KSO_WM_TEMPLATE_CATEGORY" val="diagram"/>
  <p:tag name="KSO_WM_TEMPLATE_INDEX" val="20182018"/>
  <p:tag name="KSO_WM_UNIT_LAYERLEVEL" val="1_1_1_1"/>
  <p:tag name="KSO_WM_TAG_VERSION" val="1.0"/>
  <p:tag name="KSO_WM_BEAUTIFY_FLAG" val="#wm#"/>
  <p:tag name="KSO_WM_UNIT_LINE_FORE_SCHEMECOLOR_INDEX" val="8"/>
  <p:tag name="KSO_WM_UNIT_LINE_FILL_TYPE" val="2"/>
  <p:tag name="KSO_WM_UNIT_DIAGRAM_SCHEMECOLOR_ID" val="3"/>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3"/>
  <p:tag name="KSO_WM_UNIT_ID" val="diagram20182018_3*n_h_h_i*1_2_4_3"/>
  <p:tag name="KSO_WM_TEMPLATE_CATEGORY" val="diagram"/>
  <p:tag name="KSO_WM_TEMPLATE_INDEX" val="20182018"/>
  <p:tag name="KSO_WM_UNIT_LAYERLEVEL" val="1_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DIAGRAM_SCHEMECOLOR_ID" val="3"/>
</p:tagLst>
</file>

<file path=ppt/tags/tag42.xml><?xml version="1.0" encoding="utf-8"?>
<p:tagLst xmlns:p="http://schemas.openxmlformats.org/presentationml/2006/main">
  <p:tag name="KSO_WM_UNIT_SUBTYPE" val="a"/>
  <p:tag name="KSO_WM_UNIT_PRESET_TEXT" val="单击此处添加文本"/>
  <p:tag name="KSO_WM_UNIT_NOCLEAR" val="0"/>
  <p:tag name="KSO_WM_UNIT_VALUE" val="1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82018_3*n_h_h_f*1_2_4_1"/>
  <p:tag name="KSO_WM_TEMPLATE_CATEGORY" val="diagram"/>
  <p:tag name="KSO_WM_TEMPLATE_INDEX" val="20182018"/>
  <p:tag name="KSO_WM_UNIT_LAYERLEVEL" val="1_1_1_1"/>
  <p:tag name="KSO_WM_TAG_VERSION" val="1.0"/>
  <p:tag name="KSO_WM_BEAUTIFY_FLAG" val="#wm#"/>
  <p:tag name="KSO_WM_UNIT_TEXT_FILL_FORE_SCHEMECOLOR_INDEX" val="13"/>
  <p:tag name="KSO_WM_UNIT_TEXT_FILL_TYPE" val="1"/>
  <p:tag name="KSO_WM_UNIT_DIAGRAM_SCHEMECOLOR_ID" val="3"/>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182018_3*n_h_h_i*1_2_4_1"/>
  <p:tag name="KSO_WM_TEMPLATE_CATEGORY" val="diagram"/>
  <p:tag name="KSO_WM_TEMPLATE_INDEX" val="20182018"/>
  <p:tag name="KSO_WM_UNIT_LAYERLEVEL" val="1_1_1_1"/>
  <p:tag name="KSO_WM_TAG_VERSION" val="1.0"/>
  <p:tag name="KSO_WM_BEAUTIFY_FLAG" val="#wm#"/>
  <p:tag name="KSO_WM_UNIT_LINE_FORE_SCHEMECOLOR_INDEX" val="6"/>
  <p:tag name="KSO_WM_UNIT_LINE_FILL_TYPE" val="2"/>
  <p:tag name="KSO_WM_UNIT_DIAGRAM_SCHEMECOLOR_ID" val="3"/>
</p:tagLst>
</file>

<file path=ppt/tags/tag44.xml><?xml version="1.0" encoding="utf-8"?>
<p:tagLst xmlns:p="http://schemas.openxmlformats.org/presentationml/2006/main">
  <p:tag name="PA" val="v4.1.3"/>
</p:tagLst>
</file>

<file path=ppt/tags/tag45.xml><?xml version="1.0" encoding="utf-8"?>
<p:tagLst xmlns:p="http://schemas.openxmlformats.org/presentationml/2006/main">
  <p:tag name="PA" val="v4.1.3"/>
</p:tagLst>
</file>

<file path=ppt/tags/tag46.xml><?xml version="1.0" encoding="utf-8"?>
<p:tagLst xmlns:p="http://schemas.openxmlformats.org/presentationml/2006/main">
  <p:tag name="PA" val="v4.1.3"/>
</p:tagLst>
</file>

<file path=ppt/tags/tag4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404_2*m_i*1_1"/>
  <p:tag name="KSO_WM_TEMPLATE_CATEGORY" val="diagram"/>
  <p:tag name="KSO_WM_TEMPLATE_INDEX" val="160404"/>
  <p:tag name="KSO_WM_UNIT_LAYERLEVEL" val="1_1"/>
  <p:tag name="KSO_WM_TAG_VERSION" val="1.0"/>
  <p:tag name="KSO_WM_BEAUTIFY_FLAG" val="#wm#"/>
  <p:tag name="KSO_WM_UNIT_LINE_FORE_SCHEMECOLOR_INDEX" val="5"/>
  <p:tag name="KSO_WM_UNIT_LINE_FILL_TYPE" val="2"/>
  <p:tag name="KSO_WM_UNIT_DIAGRAM_SCHEMECOLOR_ID" val="5"/>
</p:tagLst>
</file>

<file path=ppt/tags/tag4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04_2*m_h_i*1_2_1"/>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DIAGRAM_SCHEMECOLOR_ID" val="5"/>
</p:tagLst>
</file>

<file path=ppt/tags/tag49.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160404_2*m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DIAGRAM_SCHEMECOLOR_ID" val="5"/>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04_2*m_h_f*1_2_1"/>
  <p:tag name="KSO_WM_TEMPLATE_CATEGORY" val="diagram"/>
  <p:tag name="KSO_WM_TEMPLATE_INDEX" val="160404"/>
  <p:tag name="KSO_WM_UNIT_LAYERLEVEL" val="1_1_1"/>
  <p:tag name="KSO_WM_TAG_VERSION" val="1.0"/>
  <p:tag name="KSO_WM_BEAUTIFY_FLAG" val="#wm#"/>
  <p:tag name="KSO_WM_UNIT_TEXT_FILL_FORE_SCHEMECOLOR_INDEX" val="6"/>
  <p:tag name="KSO_WM_UNIT_TEXT_FILL_TYPE" val="1"/>
  <p:tag name="KSO_WM_UNIT_DIAGRAM_SCHEMECOLOR_ID" val="5"/>
</p:tagLst>
</file>

<file path=ppt/tags/tag5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04_2*m_h_i*1_3_1"/>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DIAGRAM_SCHEMECOLOR_ID" val="5"/>
</p:tagLst>
</file>

<file path=ppt/tags/tag5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160404_2*m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DIAGRAM_SCHEMECOLOR_ID" val="5"/>
</p:tagLst>
</file>

<file path=ppt/tags/tag53.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04_2*m_h_f*1_3_1"/>
  <p:tag name="KSO_WM_TEMPLATE_CATEGORY" val="diagram"/>
  <p:tag name="KSO_WM_TEMPLATE_INDEX" val="160404"/>
  <p:tag name="KSO_WM_UNIT_LAYERLEVEL" val="1_1_1"/>
  <p:tag name="KSO_WM_TAG_VERSION" val="1.0"/>
  <p:tag name="KSO_WM_BEAUTIFY_FLAG" val="#wm#"/>
  <p:tag name="KSO_WM_UNIT_TEXT_FILL_FORE_SCHEMECOLOR_INDEX" val="7"/>
  <p:tag name="KSO_WM_UNIT_TEXT_FILL_TYPE" val="1"/>
  <p:tag name="KSO_WM_UNIT_DIAGRAM_SCHEMECOLOR_ID" val="5"/>
</p:tagLst>
</file>

<file path=ppt/tags/tag5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04_2*m_h_i*1_1_1"/>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DIAGRAM_SCHEMECOLOR_ID" val="5"/>
</p:tagLst>
</file>

<file path=ppt/tags/tag5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160404_2*m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DIAGRAM_SCHEMECOLOR_ID" val="5"/>
</p:tagLst>
</file>

<file path=ppt/tags/tag56.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04_2*m_h_f*1_1_1"/>
  <p:tag name="KSO_WM_TEMPLATE_CATEGORY" val="diagram"/>
  <p:tag name="KSO_WM_TEMPLATE_INDEX" val="160404"/>
  <p:tag name="KSO_WM_UNIT_LAYERLEVEL" val="1_1_1"/>
  <p:tag name="KSO_WM_TAG_VERSION" val="1.0"/>
  <p:tag name="KSO_WM_BEAUTIFY_FLAG" val="#wm#"/>
  <p:tag name="KSO_WM_UNIT_TEXT_FILL_FORE_SCHEMECOLOR_INDEX" val="5"/>
  <p:tag name="KSO_WM_UNIT_TEXT_FILL_TYPE" val="1"/>
  <p:tag name="KSO_WM_UNIT_DIAGRAM_SCHEMECOLOR_ID" val="5"/>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PA" val="v4.1.3"/>
</p:tagLst>
</file>

<file path=ppt/tags/tag65.xml><?xml version="1.0" encoding="utf-8"?>
<p:tagLst xmlns:p="http://schemas.openxmlformats.org/presentationml/2006/main">
  <p:tag name="PA" val="v4.1.3"/>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627_2*l_h_i*1_1_1"/>
  <p:tag name="KSO_WM_TEMPLATE_CATEGORY" val="diagram"/>
  <p:tag name="KSO_WM_TEMPLATE_INDEX" val="627"/>
  <p:tag name="KSO_WM_UNIT_LAYERLEVEL" val="1_1_1"/>
  <p:tag name="KSO_WM_TAG_VERSION" val="1.0"/>
  <p:tag name="KSO_WM_BEAUTIFY_FLAG" val="#wm#"/>
  <p:tag name="KSO_WM_UNIT_LINE_FORE_SCHEMECOLOR_INDEX" val="5"/>
  <p:tag name="KSO_WM_UNIT_LINE_FILL_TYPE" val="2"/>
  <p:tag name="KSO_WM_UNIT_TEXT_FILL_FORE_SCHEMECOLOR_INDEX" val="14"/>
  <p:tag name="KSO_WM_UNIT_TEXT_FILL_TYPE" val="1"/>
  <p:tag name="KSO_WM_UNIT_DIAGRAM_SCHEMECOLOR_ID"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627_2*l_h_i*1_1_3"/>
  <p:tag name="KSO_WM_TEMPLATE_CATEGORY" val="diagram"/>
  <p:tag name="KSO_WM_TEMPLATE_INDEX" val="62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DIAGRAM_SCHEMECOLOR_ID"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627_2*l_h_i*1_1_2"/>
  <p:tag name="KSO_WM_TEMPLATE_CATEGORY" val="diagram"/>
  <p:tag name="KSO_WM_TEMPLATE_INDEX" val="627"/>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69.xml><?xml version="1.0" encoding="utf-8"?>
<p:tagLst xmlns:p="http://schemas.openxmlformats.org/presentationml/2006/main">
  <p:tag name="KSO_WM_UNIT_SUBTYPE" val="a"/>
  <p:tag name="KSO_WM_UNIT_PRESET_TEXT" val="单击此处添加文本具体内容"/>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27_2*l_h_f*1_1_1"/>
  <p:tag name="KSO_WM_TEMPLATE_CATEGORY" val="diagram"/>
  <p:tag name="KSO_WM_TEMPLATE_INDEX" val="627"/>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627_2*l_h_i*1_2_1"/>
  <p:tag name="KSO_WM_TEMPLATE_CATEGORY" val="diagram"/>
  <p:tag name="KSO_WM_TEMPLATE_INDEX" val="627"/>
  <p:tag name="KSO_WM_UNIT_LAYERLEVEL" val="1_1_1"/>
  <p:tag name="KSO_WM_TAG_VERSION" val="1.0"/>
  <p:tag name="KSO_WM_BEAUTIFY_FLAG" val="#wm#"/>
  <p:tag name="KSO_WM_UNIT_LINE_FORE_SCHEMECOLOR_INDEX" val="5"/>
  <p:tag name="KSO_WM_UNIT_LINE_FILL_TYPE" val="2"/>
  <p:tag name="KSO_WM_UNIT_TEXT_FILL_FORE_SCHEMECOLOR_INDEX" val="14"/>
  <p:tag name="KSO_WM_UNIT_TEXT_FILL_TYPE" val="1"/>
  <p:tag name="KSO_WM_UNIT_DIAGRAM_SCHEMECOLOR_ID"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627_2*l_h_i*1_2_3"/>
  <p:tag name="KSO_WM_TEMPLATE_CATEGORY" val="diagram"/>
  <p:tag name="KSO_WM_TEMPLATE_INDEX" val="62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DIAGRAM_SCHEMECOLOR_ID"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627_2*l_h_i*1_2_2"/>
  <p:tag name="KSO_WM_TEMPLATE_CATEGORY" val="diagram"/>
  <p:tag name="KSO_WM_TEMPLATE_INDEX" val="627"/>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73.xml><?xml version="1.0" encoding="utf-8"?>
<p:tagLst xmlns:p="http://schemas.openxmlformats.org/presentationml/2006/main">
  <p:tag name="KSO_WM_UNIT_SUBTYPE" val="a"/>
  <p:tag name="KSO_WM_UNIT_PRESET_TEXT" val="单击此处添加文本具体内容"/>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627_2*l_h_f*1_2_1"/>
  <p:tag name="KSO_WM_TEMPLATE_CATEGORY" val="diagram"/>
  <p:tag name="KSO_WM_TEMPLATE_INDEX" val="627"/>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627_2*l_h_i*1_3_1"/>
  <p:tag name="KSO_WM_TEMPLATE_CATEGORY" val="diagram"/>
  <p:tag name="KSO_WM_TEMPLATE_INDEX" val="627"/>
  <p:tag name="KSO_WM_UNIT_LAYERLEVEL" val="1_1_1"/>
  <p:tag name="KSO_WM_TAG_VERSION" val="1.0"/>
  <p:tag name="KSO_WM_BEAUTIFY_FLAG" val="#wm#"/>
  <p:tag name="KSO_WM_UNIT_LINE_FORE_SCHEMECOLOR_INDEX" val="5"/>
  <p:tag name="KSO_WM_UNIT_LINE_FILL_TYPE" val="2"/>
  <p:tag name="KSO_WM_UNIT_TEXT_FILL_FORE_SCHEMECOLOR_INDEX" val="14"/>
  <p:tag name="KSO_WM_UNIT_TEXT_FILL_TYPE" val="1"/>
  <p:tag name="KSO_WM_UNIT_DIAGRAM_SCHEMECOLOR_ID"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627_2*l_h_i*1_3_3"/>
  <p:tag name="KSO_WM_TEMPLATE_CATEGORY" val="diagram"/>
  <p:tag name="KSO_WM_TEMPLATE_INDEX" val="62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DIAGRAM_SCHEMECOLOR_ID"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627_2*l_h_i*1_3_2"/>
  <p:tag name="KSO_WM_TEMPLATE_CATEGORY" val="diagram"/>
  <p:tag name="KSO_WM_TEMPLATE_INDEX" val="627"/>
  <p:tag name="KSO_WM_UNIT_LAYERLEVEL" val="1_1_1"/>
  <p:tag name="KSO_WM_TAG_VERSION" val="1.0"/>
  <p:tag name="KSO_WM_BEAUTIFY_FLAG" val="#wm#"/>
  <p:tag name="KSO_WM_UNIT_TEXT_FILL_FORE_SCHEMECOLOR_INDEX" val="14"/>
  <p:tag name="KSO_WM_UNIT_TEXT_FILL_TYPE" val="1"/>
  <p:tag name="KSO_WM_UNIT_DIAGRAM_SCHEMECOLOR_ID" val="2"/>
</p:tagLst>
</file>

<file path=ppt/tags/tag77.xml><?xml version="1.0" encoding="utf-8"?>
<p:tagLst xmlns:p="http://schemas.openxmlformats.org/presentationml/2006/main">
  <p:tag name="KSO_WM_UNIT_SUBTYPE" val="a"/>
  <p:tag name="KSO_WM_UNIT_PRESET_TEXT" val="单击此处添加文本具体内容"/>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627_2*l_h_f*1_3_1"/>
  <p:tag name="KSO_WM_TEMPLATE_CATEGORY" val="diagram"/>
  <p:tag name="KSO_WM_TEMPLATE_INDEX" val="627"/>
  <p:tag name="KSO_WM_UNIT_LAYERLEVEL" val="1_1_1"/>
  <p:tag name="KSO_WM_TAG_VERSION" val="1.0"/>
  <p:tag name="KSO_WM_BEAUTIFY_FLAG" val="#wm#"/>
  <p:tag name="KSO_WM_UNIT_TEXT_FILL_FORE_SCHEMECOLOR_INDEX" val="13"/>
  <p:tag name="KSO_WM_UNIT_TEXT_FILL_TYPE" val="1"/>
  <p:tag name="KSO_WM_UNIT_DIAGRAM_SCHEMECOLOR_ID" val="2"/>
</p:tagLst>
</file>

<file path=ppt/tags/tag78.xml><?xml version="1.0" encoding="utf-8"?>
<p:tagLst xmlns:p="http://schemas.openxmlformats.org/presentationml/2006/main">
  <p:tag name="PA" val="v4.1.3"/>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AG_VERSION" val="1.0"/>
  <p:tag name="KSO_WM_BEAUTIFY_FLAG" val="#wm#"/>
  <p:tag name="KSO_WM_TEMPLATE_CATEGORY" val="diagram"/>
  <p:tag name="KSO_WM_TEMPLATE_INDEX" val="760"/>
  <p:tag name="KSO_WM_UNIT_TYPE" val="m_i"/>
  <p:tag name="KSO_WM_UNIT_INDEX" val="1_1"/>
  <p:tag name="KSO_WM_UNIT_ID" val="diagram760_4*m_i*1_1"/>
  <p:tag name="KSO_WM_UNIT_CLEAR" val="1"/>
  <p:tag name="KSO_WM_UNIT_LAYERLEVEL" val="1_1"/>
  <p:tag name="KSO_WM_DIAGRAM_GROUP_CODE" val="m1-1"/>
  <p:tag name="KSO_WM_UNIT_FILL_FORE_SCHEMECOLOR_INDEX" val="9"/>
  <p:tag name="KSO_WM_UNIT_FILL_TYPE" val="1"/>
  <p:tag name="KSO_WM_UNIT_TEXT_FILL_FORE_SCHEMECOLOR_INDEX" val="2"/>
  <p:tag name="KSO_WM_UNIT_TEXT_FILL_TYPE" val="1"/>
  <p:tag name="KSO_WM_UNIT_DIAGRAM_SCHEMECOLOR_ID" val="3"/>
</p:tagLst>
</file>

<file path=ppt/tags/tag81.xml><?xml version="1.0" encoding="utf-8"?>
<p:tagLst xmlns:p="http://schemas.openxmlformats.org/presentationml/2006/main">
  <p:tag name="KSO_WM_TAG_VERSION" val="1.0"/>
  <p:tag name="KSO_WM_BEAUTIFY_FLAG" val="#wm#"/>
  <p:tag name="KSO_WM_TEMPLATE_CATEGORY" val="diagram"/>
  <p:tag name="KSO_WM_TEMPLATE_INDEX" val="760"/>
  <p:tag name="KSO_WM_UNIT_TYPE" val="m_i"/>
  <p:tag name="KSO_WM_UNIT_INDEX" val="1_2"/>
  <p:tag name="KSO_WM_UNIT_ID" val="diagram760_4*m_i*1_2"/>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 name="KSO_WM_UNIT_DIAGRAM_SCHEMECOLOR_ID" val="3"/>
</p:tagLst>
</file>

<file path=ppt/tags/tag82.xml><?xml version="1.0" encoding="utf-8"?>
<p:tagLst xmlns:p="http://schemas.openxmlformats.org/presentationml/2006/main">
  <p:tag name="KSO_WM_TAG_VERSION" val="1.0"/>
  <p:tag name="KSO_WM_BEAUTIFY_FLAG" val="#wm#"/>
  <p:tag name="KSO_WM_TEMPLATE_CATEGORY" val="diagram"/>
  <p:tag name="KSO_WM_TEMPLATE_INDEX" val="760"/>
  <p:tag name="KSO_WM_UNIT_TYPE" val="m_i"/>
  <p:tag name="KSO_WM_UNIT_INDEX" val="1_3"/>
  <p:tag name="KSO_WM_UNIT_ID" val="diagram760_4*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DIAGRAM_SCHEMECOLOR_ID" val="3"/>
</p:tagLst>
</file>

<file path=ppt/tags/tag83.xml><?xml version="1.0" encoding="utf-8"?>
<p:tagLst xmlns:p="http://schemas.openxmlformats.org/presentationml/2006/main">
  <p:tag name="KSO_WM_TAG_VERSION" val="1.0"/>
  <p:tag name="KSO_WM_BEAUTIFY_FLAG" val="#wm#"/>
  <p:tag name="KSO_WM_TEMPLATE_CATEGORY" val="diagram"/>
  <p:tag name="KSO_WM_TEMPLATE_INDEX" val="760"/>
  <p:tag name="KSO_WM_UNIT_TYPE" val="m_h_f"/>
  <p:tag name="KSO_WM_UNIT_INDEX" val="1_1_1"/>
  <p:tag name="KSO_WM_UNIT_ID" val="diagram760_4*m_h_f*1_1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 name="KSO_WM_UNIT_DIAGRAM_SCHEMECOLOR_ID" val="3"/>
</p:tagLst>
</file>

<file path=ppt/tags/tag84.xml><?xml version="1.0" encoding="utf-8"?>
<p:tagLst xmlns:p="http://schemas.openxmlformats.org/presentationml/2006/main">
  <p:tag name="KSO_WM_TAG_VERSION" val="1.0"/>
  <p:tag name="KSO_WM_BEAUTIFY_FLAG" val="#wm#"/>
  <p:tag name="KSO_WM_TEMPLATE_CATEGORY" val="diagram"/>
  <p:tag name="KSO_WM_TEMPLATE_INDEX" val="760"/>
  <p:tag name="KSO_WM_UNIT_TYPE" val="m_h_a"/>
  <p:tag name="KSO_WM_UNIT_INDEX" val="1_1_1"/>
  <p:tag name="KSO_WM_UNIT_ID" val="diagram760_4*m_h_a*1_1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 name="KSO_WM_UNIT_DIAGRAM_SCHEMECOLOR_ID" val="3"/>
</p:tagLst>
</file>

<file path=ppt/tags/tag85.xml><?xml version="1.0" encoding="utf-8"?>
<p:tagLst xmlns:p="http://schemas.openxmlformats.org/presentationml/2006/main">
  <p:tag name="KSO_WM_TAG_VERSION" val="1.0"/>
  <p:tag name="KSO_WM_BEAUTIFY_FLAG" val="#wm#"/>
  <p:tag name="KSO_WM_TEMPLATE_CATEGORY" val="diagram"/>
  <p:tag name="KSO_WM_TEMPLATE_INDEX" val="760"/>
  <p:tag name="KSO_WM_UNIT_TYPE" val="m_h_f"/>
  <p:tag name="KSO_WM_UNIT_INDEX" val="1_3_1"/>
  <p:tag name="KSO_WM_UNIT_ID" val="diagram760_4*m_h_f*1_3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 name="KSO_WM_UNIT_DIAGRAM_SCHEMECOLOR_ID" val="3"/>
</p:tagLst>
</file>

<file path=ppt/tags/tag86.xml><?xml version="1.0" encoding="utf-8"?>
<p:tagLst xmlns:p="http://schemas.openxmlformats.org/presentationml/2006/main">
  <p:tag name="KSO_WM_TAG_VERSION" val="1.0"/>
  <p:tag name="KSO_WM_BEAUTIFY_FLAG" val="#wm#"/>
  <p:tag name="KSO_WM_TEMPLATE_CATEGORY" val="diagram"/>
  <p:tag name="KSO_WM_TEMPLATE_INDEX" val="760"/>
  <p:tag name="KSO_WM_UNIT_TYPE" val="m_h_a"/>
  <p:tag name="KSO_WM_UNIT_INDEX" val="1_3_1"/>
  <p:tag name="KSO_WM_UNIT_ID" val="diagram760_4*m_h_a*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9"/>
  <p:tag name="KSO_WM_UNIT_TEXT_FILL_TYPE" val="1"/>
  <p:tag name="KSO_WM_UNIT_DIAGRAM_SCHEMECOLOR_ID" val="3"/>
</p:tagLst>
</file>

<file path=ppt/tags/tag87.xml><?xml version="1.0" encoding="utf-8"?>
<p:tagLst xmlns:p="http://schemas.openxmlformats.org/presentationml/2006/main">
  <p:tag name="KSO_WM_TAG_VERSION" val="1.0"/>
  <p:tag name="KSO_WM_BEAUTIFY_FLAG" val="#wm#"/>
  <p:tag name="KSO_WM_TEMPLATE_CATEGORY" val="diagram"/>
  <p:tag name="KSO_WM_TEMPLATE_INDEX" val="760"/>
  <p:tag name="KSO_WM_UNIT_TYPE" val="m_h_f"/>
  <p:tag name="KSO_WM_UNIT_INDEX" val="1_2_1"/>
  <p:tag name="KSO_WM_UNIT_ID" val="diagram760_4*m_h_f*1_2_1"/>
  <p:tag name="KSO_WM_UNIT_CLEAR" val="1"/>
  <p:tag name="KSO_WM_UNIT_LAYERLEVEL" val="1_1_1"/>
  <p:tag name="KSO_WM_UNIT_VALUE" val="24"/>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 name="KSO_WM_UNIT_DIAGRAM_SCHEMECOLOR_ID" val="3"/>
</p:tagLst>
</file>

<file path=ppt/tags/tag88.xml><?xml version="1.0" encoding="utf-8"?>
<p:tagLst xmlns:p="http://schemas.openxmlformats.org/presentationml/2006/main">
  <p:tag name="KSO_WM_TAG_VERSION" val="1.0"/>
  <p:tag name="KSO_WM_BEAUTIFY_FLAG" val="#wm#"/>
  <p:tag name="KSO_WM_TEMPLATE_CATEGORY" val="diagram"/>
  <p:tag name="KSO_WM_TEMPLATE_INDEX" val="760"/>
  <p:tag name="KSO_WM_UNIT_TYPE" val="m_h_a"/>
  <p:tag name="KSO_WM_UNIT_INDEX" val="1_2_1"/>
  <p:tag name="KSO_WM_UNIT_ID" val="diagram760_4*m_h_a*1_2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7"/>
  <p:tag name="KSO_WM_UNIT_TEXT_FILL_TYPE" val="1"/>
  <p:tag name="KSO_WM_UNIT_DIAGRAM_SCHEMECOLOR_ID" val="3"/>
</p:tagLst>
</file>

<file path=ppt/tags/tag89.xml><?xml version="1.0" encoding="utf-8"?>
<p:tagLst xmlns:p="http://schemas.openxmlformats.org/presentationml/2006/main">
  <p:tag name="KSO_WM_TAG_VERSION" val="1.0"/>
  <p:tag name="KSO_WM_BEAUTIFY_FLAG" val="#wm#"/>
  <p:tag name="KSO_WM_TEMPLATE_CATEGORY" val="diagram"/>
  <p:tag name="KSO_WM_TEMPLATE_INDEX" val="760"/>
  <p:tag name="KSO_WM_UNIT_TYPE" val="m_i"/>
  <p:tag name="KSO_WM_UNIT_INDEX" val="1_4"/>
  <p:tag name="KSO_WM_UNIT_ID" val="diagram760_4*m_i*1_4"/>
  <p:tag name="KSO_WM_UNIT_CLEAR" val="1"/>
  <p:tag name="KSO_WM_UNIT_LAYERLEVEL" val="1_1"/>
  <p:tag name="KSO_WM_DIAGRAM_GROUP_CODE" val="m1-1"/>
  <p:tag name="KSO_WM_UNIT_LINE_FORE_SCHEMECOLOR_INDEX" val="5"/>
  <p:tag name="KSO_WM_UNIT_LINE_FILL_TYPE" val="2"/>
  <p:tag name="KSO_WM_UNIT_DIAGRAM_SCHEMECOLOR_ID" val="3"/>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AG_VERSION" val="1.0"/>
  <p:tag name="KSO_WM_BEAUTIFY_FLAG" val="#wm#"/>
  <p:tag name="KSO_WM_TEMPLATE_CATEGORY" val="diagram"/>
  <p:tag name="KSO_WM_TEMPLATE_INDEX" val="760"/>
  <p:tag name="KSO_WM_UNIT_TYPE" val="m_i"/>
  <p:tag name="KSO_WM_UNIT_INDEX" val="1_5"/>
  <p:tag name="KSO_WM_UNIT_ID" val="diagram760_4*m_i*1_5"/>
  <p:tag name="KSO_WM_UNIT_CLEAR" val="1"/>
  <p:tag name="KSO_WM_UNIT_LAYERLEVEL" val="1_1"/>
  <p:tag name="KSO_WM_DIAGRAM_GROUP_CODE" val="m1-1"/>
  <p:tag name="KSO_WM_UNIT_LINE_FORE_SCHEMECOLOR_INDEX" val="9"/>
  <p:tag name="KSO_WM_UNIT_LINE_FILL_TYPE" val="2"/>
  <p:tag name="KSO_WM_UNIT_DIAGRAM_SCHEMECOLOR_ID" val="3"/>
</p:tagLst>
</file>

<file path=ppt/tags/tag91.xml><?xml version="1.0" encoding="utf-8"?>
<p:tagLst xmlns:p="http://schemas.openxmlformats.org/presentationml/2006/main">
  <p:tag name="KSO_WM_TAG_VERSION" val="1.0"/>
  <p:tag name="KSO_WM_BEAUTIFY_FLAG" val="#wm#"/>
  <p:tag name="KSO_WM_TEMPLATE_CATEGORY" val="diagram"/>
  <p:tag name="KSO_WM_TEMPLATE_INDEX" val="760"/>
  <p:tag name="KSO_WM_UNIT_TYPE" val="m_i"/>
  <p:tag name="KSO_WM_UNIT_INDEX" val="1_6"/>
  <p:tag name="KSO_WM_UNIT_ID" val="diagram760_4*m_i*1_6"/>
  <p:tag name="KSO_WM_UNIT_CLEAR" val="1"/>
  <p:tag name="KSO_WM_UNIT_LAYERLEVEL" val="1_1"/>
  <p:tag name="KSO_WM_DIAGRAM_GROUP_CODE" val="m1-1"/>
  <p:tag name="KSO_WM_UNIT_LINE_FORE_SCHEMECOLOR_INDEX" val="7"/>
  <p:tag name="KSO_WM_UNIT_LINE_FILL_TYPE" val="2"/>
  <p:tag name="KSO_WM_UNIT_DIAGRAM_SCHEMECOLOR_ID" val="3"/>
</p:tagLst>
</file>

<file path=ppt/tags/tag92.xml><?xml version="1.0" encoding="utf-8"?>
<p:tagLst xmlns:p="http://schemas.openxmlformats.org/presentationml/2006/main">
  <p:tag name="PA" val="v4.1.3"/>
</p:tagLst>
</file>

<file path=ppt/tags/tag9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160404_2*m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DIAGRAM_SCHEMECOLOR_ID" val="5"/>
</p:tagLst>
</file>

<file path=ppt/tags/tag94.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04_2*m_h_f*1_2_1"/>
  <p:tag name="KSO_WM_TEMPLATE_CATEGORY" val="diagram"/>
  <p:tag name="KSO_WM_TEMPLATE_INDEX" val="160404"/>
  <p:tag name="KSO_WM_UNIT_LAYERLEVEL" val="1_1_1"/>
  <p:tag name="KSO_WM_TAG_VERSION" val="1.0"/>
  <p:tag name="KSO_WM_BEAUTIFY_FLAG" val="#wm#"/>
  <p:tag name="KSO_WM_UNIT_TEXT_FILL_FORE_SCHEMECOLOR_INDEX" val="6"/>
  <p:tag name="KSO_WM_UNIT_TEXT_FILL_TYPE" val="1"/>
  <p:tag name="KSO_WM_UNIT_DIAGRAM_SCHEMECOLOR_ID" val="5"/>
</p:tagLst>
</file>

<file path=ppt/tags/tag9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160404_2*m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DIAGRAM_SCHEMECOLOR_ID" val="5"/>
</p:tagLst>
</file>

<file path=ppt/tags/tag96.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04_2*m_h_f*1_3_1"/>
  <p:tag name="KSO_WM_TEMPLATE_CATEGORY" val="diagram"/>
  <p:tag name="KSO_WM_TEMPLATE_INDEX" val="160404"/>
  <p:tag name="KSO_WM_UNIT_LAYERLEVEL" val="1_1_1"/>
  <p:tag name="KSO_WM_TAG_VERSION" val="1.0"/>
  <p:tag name="KSO_WM_BEAUTIFY_FLAG" val="#wm#"/>
  <p:tag name="KSO_WM_UNIT_TEXT_FILL_FORE_SCHEMECOLOR_INDEX" val="7"/>
  <p:tag name="KSO_WM_UNIT_TEXT_FILL_TYPE" val="1"/>
  <p:tag name="KSO_WM_UNIT_DIAGRAM_SCHEMECOLOR_ID" val="5"/>
</p:tagLst>
</file>

<file path=ppt/tags/tag9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160404_2*m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DIAGRAM_SCHEMECOLOR_ID" val="5"/>
</p:tagLst>
</file>

<file path=ppt/tags/tag98.xml><?xml version="1.0" encoding="utf-8"?>
<p:tagLst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04_2*m_h_f*1_1_1"/>
  <p:tag name="KSO_WM_TEMPLATE_CATEGORY" val="diagram"/>
  <p:tag name="KSO_WM_TEMPLATE_INDEX" val="160404"/>
  <p:tag name="KSO_WM_UNIT_LAYERLEVEL" val="1_1_1"/>
  <p:tag name="KSO_WM_TAG_VERSION" val="1.0"/>
  <p:tag name="KSO_WM_BEAUTIFY_FLAG" val="#wm#"/>
  <p:tag name="KSO_WM_UNIT_TEXT_FILL_FORE_SCHEMECOLOR_INDEX" val="5"/>
  <p:tag name="KSO_WM_UNIT_TEXT_FILL_TYPE" val="1"/>
  <p:tag name="KSO_WM_UNIT_DIAGRAM_SCHEMECOLOR_ID" val="5"/>
</p:tagLst>
</file>

<file path=ppt/tags/tag9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25600</Words>
  <Application>WPS 演示</Application>
  <PresentationFormat>宽屏</PresentationFormat>
  <Paragraphs>1624</Paragraphs>
  <Slides>122</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122</vt:i4>
      </vt:variant>
    </vt:vector>
  </HeadingPairs>
  <TitlesOfParts>
    <vt:vector size="145" baseType="lpstr">
      <vt:lpstr>Arial</vt:lpstr>
      <vt:lpstr>宋体</vt:lpstr>
      <vt:lpstr>Wingdings</vt:lpstr>
      <vt:lpstr>华文中宋</vt:lpstr>
      <vt:lpstr>Arial Black</vt:lpstr>
      <vt:lpstr>Arial</vt:lpstr>
      <vt:lpstr>微软雅黑</vt:lpstr>
      <vt:lpstr>方正粗黑宋简体</vt:lpstr>
      <vt:lpstr>思源黑体 CN Regular</vt:lpstr>
      <vt:lpstr>黑体</vt:lpstr>
      <vt:lpstr>Arial Unicode MS</vt:lpstr>
      <vt:lpstr>Calibri</vt:lpstr>
      <vt:lpstr>华文仿宋</vt:lpstr>
      <vt:lpstr>Wingdings</vt:lpstr>
      <vt:lpstr>Impact</vt:lpstr>
      <vt:lpstr>Aharoni</vt:lpstr>
      <vt:lpstr>Yu Gothic UI Semibold</vt:lpstr>
      <vt:lpstr>思源黑体 CN Regular</vt:lpstr>
      <vt:lpstr>Lato Light</vt:lpstr>
      <vt:lpstr>Segoe Print</vt:lpstr>
      <vt:lpstr>Century Gothic</vt:lpstr>
      <vt:lpstr>MS PGothic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钟苹蛔家灾</cp:lastModifiedBy>
  <cp:revision>65</cp:revision>
  <dcterms:created xsi:type="dcterms:W3CDTF">2021-01-29T07:22:00Z</dcterms:created>
  <dcterms:modified xsi:type="dcterms:W3CDTF">2022-03-28T00:40:39Z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